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>
      <p:cViewPr varScale="1">
        <p:scale>
          <a:sx n="81" d="100"/>
          <a:sy n="81" d="100"/>
        </p:scale>
        <p:origin x="763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5"/>
            <a:ext cx="3596640" cy="68519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22077" y="2130044"/>
            <a:ext cx="760031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5929" y="1313348"/>
            <a:ext cx="4676775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6A6A6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341" y="269748"/>
            <a:ext cx="708131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548" y="2130044"/>
            <a:ext cx="5133340" cy="341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522087" y="6570504"/>
            <a:ext cx="454025" cy="18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Introduction</a:t>
            </a:r>
            <a:r>
              <a:rPr spc="-1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Deep</a:t>
            </a:r>
            <a:r>
              <a:rPr spc="-10" dirty="0"/>
              <a:t> </a:t>
            </a:r>
            <a:r>
              <a:rPr spc="-5" dirty="0"/>
              <a:t>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0990" y="269748"/>
            <a:ext cx="6910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Commo</a:t>
            </a:r>
            <a:r>
              <a:rPr dirty="0"/>
              <a:t>n</a:t>
            </a:r>
            <a:r>
              <a:rPr spc="-440" dirty="0"/>
              <a:t> </a:t>
            </a:r>
            <a:r>
              <a:rPr dirty="0"/>
              <a:t>A</a:t>
            </a:r>
            <a:r>
              <a:rPr spc="-5" dirty="0"/>
              <a:t>ctivatio</a:t>
            </a:r>
            <a:r>
              <a:rPr dirty="0"/>
              <a:t>n </a:t>
            </a:r>
            <a:r>
              <a:rPr spc="-5" dirty="0"/>
              <a:t>F</a:t>
            </a:r>
            <a:r>
              <a:rPr dirty="0"/>
              <a:t>un</a:t>
            </a:r>
            <a:r>
              <a:rPr spc="-5" dirty="0"/>
              <a:t>ctio</a:t>
            </a:r>
            <a:r>
              <a:rPr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6850" y="6098540"/>
            <a:ext cx="40786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Gill Sans MT"/>
                <a:cs typeface="Gill Sans MT"/>
              </a:rPr>
              <a:t>NOTE:</a:t>
            </a:r>
            <a:r>
              <a:rPr sz="1800" spc="22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All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activation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functions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are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non-linear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5922" y="4101401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48" y="7645"/>
                </a:lnTo>
                <a:lnTo>
                  <a:pt x="221144" y="12372"/>
                </a:lnTo>
                <a:lnTo>
                  <a:pt x="230516" y="18915"/>
                </a:lnTo>
                <a:lnTo>
                  <a:pt x="253015" y="62471"/>
                </a:lnTo>
                <a:lnTo>
                  <a:pt x="255790" y="93167"/>
                </a:lnTo>
                <a:lnTo>
                  <a:pt x="255092" y="109769"/>
                </a:lnTo>
                <a:lnTo>
                  <a:pt x="244627" y="150418"/>
                </a:lnTo>
                <a:lnTo>
                  <a:pt x="210553" y="180581"/>
                </a:lnTo>
                <a:lnTo>
                  <a:pt x="212928" y="188213"/>
                </a:lnTo>
                <a:lnTo>
                  <a:pt x="248893" y="166854"/>
                </a:lnTo>
                <a:lnTo>
                  <a:pt x="269092" y="127412"/>
                </a:lnTo>
                <a:lnTo>
                  <a:pt x="272961" y="94157"/>
                </a:lnTo>
                <a:lnTo>
                  <a:pt x="271989" y="76905"/>
                </a:lnTo>
                <a:lnTo>
                  <a:pt x="257429" y="32994"/>
                </a:lnTo>
                <a:lnTo>
                  <a:pt x="226575" y="4926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22" y="21424"/>
                </a:lnTo>
                <a:lnTo>
                  <a:pt x="3878" y="60961"/>
                </a:lnTo>
                <a:lnTo>
                  <a:pt x="0" y="94157"/>
                </a:lnTo>
                <a:lnTo>
                  <a:pt x="966" y="111453"/>
                </a:lnTo>
                <a:lnTo>
                  <a:pt x="15468" y="155333"/>
                </a:lnTo>
                <a:lnTo>
                  <a:pt x="46334" y="183294"/>
                </a:lnTo>
                <a:lnTo>
                  <a:pt x="60020" y="188213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57" y="93167"/>
                </a:lnTo>
                <a:lnTo>
                  <a:pt x="17855" y="77110"/>
                </a:lnTo>
                <a:lnTo>
                  <a:pt x="28321" y="3745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9935" y="4039107"/>
            <a:ext cx="708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1600" dirty="0">
                <a:latin typeface="Cambria Math"/>
                <a:cs typeface="Cambria Math"/>
              </a:rPr>
              <a:t>𝑔  </a:t>
            </a:r>
            <a:r>
              <a:rPr sz="1600" spc="-7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	=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6510" y="4190034"/>
            <a:ext cx="838200" cy="12700"/>
          </a:xfrm>
          <a:custGeom>
            <a:avLst/>
            <a:gdLst/>
            <a:ahLst/>
            <a:cxnLst/>
            <a:rect l="l" t="t" r="r" b="b"/>
            <a:pathLst>
              <a:path w="838200" h="12700">
                <a:moveTo>
                  <a:pt x="838200" y="0"/>
                </a:moveTo>
                <a:lnTo>
                  <a:pt x="0" y="0"/>
                </a:lnTo>
                <a:lnTo>
                  <a:pt x="0" y="12700"/>
                </a:lnTo>
                <a:lnTo>
                  <a:pt x="838200" y="12700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2029" y="3837940"/>
            <a:ext cx="873760" cy="6045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600" dirty="0">
                <a:latin typeface="Cambria Math"/>
                <a:cs typeface="Cambria Math"/>
              </a:rPr>
              <a:t>1</a:t>
            </a:r>
            <a:endParaRPr sz="1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600" dirty="0">
                <a:latin typeface="Cambria Math"/>
                <a:cs typeface="Cambria Math"/>
              </a:rPr>
              <a:t>1 </a:t>
            </a:r>
            <a:r>
              <a:rPr sz="1600" spc="-5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 </a:t>
            </a:r>
            <a:r>
              <a:rPr sz="1600" spc="-4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𝑒</a:t>
            </a:r>
            <a:r>
              <a:rPr sz="1600" spc="25" dirty="0">
                <a:latin typeface="Cambria Math"/>
                <a:cs typeface="Cambria Math"/>
              </a:rPr>
              <a:t> </a:t>
            </a:r>
            <a:r>
              <a:rPr sz="1800" spc="877" baseline="23148" dirty="0">
                <a:latin typeface="Cambria Math"/>
                <a:cs typeface="Cambria Math"/>
              </a:rPr>
              <a:t>'</a:t>
            </a:r>
            <a:r>
              <a:rPr sz="1800" spc="-104" baseline="23148" dirty="0">
                <a:latin typeface="Cambria Math"/>
                <a:cs typeface="Cambria Math"/>
              </a:rPr>
              <a:t> </a:t>
            </a:r>
            <a:r>
              <a:rPr sz="1800" spc="165" baseline="23148" dirty="0">
                <a:latin typeface="Cambria Math"/>
                <a:cs typeface="Cambria Math"/>
              </a:rPr>
              <a:t>𝑧</a:t>
            </a:r>
            <a:endParaRPr sz="1800" baseline="23148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8459" y="1468628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ill Sans MT"/>
                <a:cs typeface="Gill Sans MT"/>
              </a:rPr>
              <a:t>Sigmoid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Function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5772" y="471449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48" y="7645"/>
                </a:lnTo>
                <a:lnTo>
                  <a:pt x="221144" y="12372"/>
                </a:lnTo>
                <a:lnTo>
                  <a:pt x="230516" y="18915"/>
                </a:lnTo>
                <a:lnTo>
                  <a:pt x="253015" y="62476"/>
                </a:lnTo>
                <a:lnTo>
                  <a:pt x="255790" y="93167"/>
                </a:lnTo>
                <a:lnTo>
                  <a:pt x="255092" y="109769"/>
                </a:lnTo>
                <a:lnTo>
                  <a:pt x="244627" y="150418"/>
                </a:lnTo>
                <a:lnTo>
                  <a:pt x="210553" y="180581"/>
                </a:lnTo>
                <a:lnTo>
                  <a:pt x="212928" y="188226"/>
                </a:lnTo>
                <a:lnTo>
                  <a:pt x="248893" y="166854"/>
                </a:lnTo>
                <a:lnTo>
                  <a:pt x="269092" y="127412"/>
                </a:lnTo>
                <a:lnTo>
                  <a:pt x="272961" y="94157"/>
                </a:lnTo>
                <a:lnTo>
                  <a:pt x="271989" y="76905"/>
                </a:lnTo>
                <a:lnTo>
                  <a:pt x="257429" y="32994"/>
                </a:lnTo>
                <a:lnTo>
                  <a:pt x="226575" y="4926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28" y="21424"/>
                </a:lnTo>
                <a:lnTo>
                  <a:pt x="3878" y="60961"/>
                </a:lnTo>
                <a:lnTo>
                  <a:pt x="0" y="94157"/>
                </a:lnTo>
                <a:lnTo>
                  <a:pt x="966" y="111453"/>
                </a:lnTo>
                <a:lnTo>
                  <a:pt x="15481" y="155333"/>
                </a:lnTo>
                <a:lnTo>
                  <a:pt x="46335" y="183299"/>
                </a:lnTo>
                <a:lnTo>
                  <a:pt x="60020" y="188226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57" y="93167"/>
                </a:lnTo>
                <a:lnTo>
                  <a:pt x="17855" y="77112"/>
                </a:lnTo>
                <a:lnTo>
                  <a:pt x="28321" y="3745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2803" y="4651755"/>
            <a:ext cx="460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latin typeface="Cambria Math"/>
                <a:cs typeface="Cambria Math"/>
              </a:rPr>
              <a:t>𝑔′ </a:t>
            </a:r>
            <a:r>
              <a:rPr sz="1600" spc="1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5359" y="4714494"/>
            <a:ext cx="886460" cy="188595"/>
          </a:xfrm>
          <a:custGeom>
            <a:avLst/>
            <a:gdLst/>
            <a:ahLst/>
            <a:cxnLst/>
            <a:rect l="l" t="t" r="r" b="b"/>
            <a:pathLst>
              <a:path w="886460" h="188595">
                <a:moveTo>
                  <a:pt x="825830" y="0"/>
                </a:moveTo>
                <a:lnTo>
                  <a:pt x="823150" y="7645"/>
                </a:lnTo>
                <a:lnTo>
                  <a:pt x="834046" y="12372"/>
                </a:lnTo>
                <a:lnTo>
                  <a:pt x="843418" y="18915"/>
                </a:lnTo>
                <a:lnTo>
                  <a:pt x="865917" y="62476"/>
                </a:lnTo>
                <a:lnTo>
                  <a:pt x="868692" y="93167"/>
                </a:lnTo>
                <a:lnTo>
                  <a:pt x="867994" y="109769"/>
                </a:lnTo>
                <a:lnTo>
                  <a:pt x="857529" y="150418"/>
                </a:lnTo>
                <a:lnTo>
                  <a:pt x="823455" y="180581"/>
                </a:lnTo>
                <a:lnTo>
                  <a:pt x="825830" y="188226"/>
                </a:lnTo>
                <a:lnTo>
                  <a:pt x="861795" y="166854"/>
                </a:lnTo>
                <a:lnTo>
                  <a:pt x="881994" y="127412"/>
                </a:lnTo>
                <a:lnTo>
                  <a:pt x="885863" y="94157"/>
                </a:lnTo>
                <a:lnTo>
                  <a:pt x="884891" y="76905"/>
                </a:lnTo>
                <a:lnTo>
                  <a:pt x="870331" y="32994"/>
                </a:lnTo>
                <a:lnTo>
                  <a:pt x="839477" y="4926"/>
                </a:lnTo>
                <a:lnTo>
                  <a:pt x="825830" y="0"/>
                </a:lnTo>
                <a:close/>
              </a:path>
              <a:path w="886460" h="188595">
                <a:moveTo>
                  <a:pt x="60020" y="0"/>
                </a:moveTo>
                <a:lnTo>
                  <a:pt x="24128" y="21424"/>
                </a:lnTo>
                <a:lnTo>
                  <a:pt x="3878" y="60961"/>
                </a:lnTo>
                <a:lnTo>
                  <a:pt x="0" y="94157"/>
                </a:lnTo>
                <a:lnTo>
                  <a:pt x="966" y="111453"/>
                </a:lnTo>
                <a:lnTo>
                  <a:pt x="15481" y="155333"/>
                </a:lnTo>
                <a:lnTo>
                  <a:pt x="46335" y="183299"/>
                </a:lnTo>
                <a:lnTo>
                  <a:pt x="60020" y="188226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57" y="93167"/>
                </a:lnTo>
                <a:lnTo>
                  <a:pt x="17855" y="77112"/>
                </a:lnTo>
                <a:lnTo>
                  <a:pt x="28321" y="3745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70341" y="4651755"/>
            <a:ext cx="1507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355" dirty="0">
                <a:latin typeface="Cambria Math"/>
                <a:cs typeface="Cambria Math"/>
              </a:rPr>
              <a:t> </a:t>
            </a:r>
            <a:r>
              <a:rPr sz="1600" spc="10" dirty="0">
                <a:latin typeface="Cambria Math"/>
                <a:cs typeface="Cambria Math"/>
              </a:rPr>
              <a:t>𝑔(𝑧)</a:t>
            </a:r>
            <a:r>
              <a:rPr sz="1600" spc="28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spc="10" dirty="0">
                <a:latin typeface="Cambria Math"/>
                <a:cs typeface="Cambria Math"/>
              </a:rPr>
              <a:t>𝑔(𝑧)</a:t>
            </a:r>
            <a:endParaRPr sz="16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556" y="2104189"/>
            <a:ext cx="2734529" cy="168628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368607" y="4108551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40" y="0"/>
                </a:moveTo>
                <a:lnTo>
                  <a:pt x="210261" y="7645"/>
                </a:lnTo>
                <a:lnTo>
                  <a:pt x="221155" y="12374"/>
                </a:lnTo>
                <a:lnTo>
                  <a:pt x="230524" y="18921"/>
                </a:lnTo>
                <a:lnTo>
                  <a:pt x="253023" y="62477"/>
                </a:lnTo>
                <a:lnTo>
                  <a:pt x="255803" y="93167"/>
                </a:lnTo>
                <a:lnTo>
                  <a:pt x="255105" y="109769"/>
                </a:lnTo>
                <a:lnTo>
                  <a:pt x="244640" y="150418"/>
                </a:lnTo>
                <a:lnTo>
                  <a:pt x="210553" y="180581"/>
                </a:lnTo>
                <a:lnTo>
                  <a:pt x="212940" y="188226"/>
                </a:lnTo>
                <a:lnTo>
                  <a:pt x="248900" y="166856"/>
                </a:lnTo>
                <a:lnTo>
                  <a:pt x="269093" y="127412"/>
                </a:lnTo>
                <a:lnTo>
                  <a:pt x="272961" y="94157"/>
                </a:lnTo>
                <a:lnTo>
                  <a:pt x="271991" y="76905"/>
                </a:lnTo>
                <a:lnTo>
                  <a:pt x="257441" y="32994"/>
                </a:lnTo>
                <a:lnTo>
                  <a:pt x="226587" y="4926"/>
                </a:lnTo>
                <a:lnTo>
                  <a:pt x="212940" y="0"/>
                </a:lnTo>
                <a:close/>
              </a:path>
              <a:path w="273050" h="188595">
                <a:moveTo>
                  <a:pt x="60032" y="0"/>
                </a:moveTo>
                <a:lnTo>
                  <a:pt x="24135" y="21424"/>
                </a:lnTo>
                <a:lnTo>
                  <a:pt x="3884" y="60961"/>
                </a:lnTo>
                <a:lnTo>
                  <a:pt x="0" y="94157"/>
                </a:lnTo>
                <a:lnTo>
                  <a:pt x="968" y="111453"/>
                </a:lnTo>
                <a:lnTo>
                  <a:pt x="15481" y="155333"/>
                </a:lnTo>
                <a:lnTo>
                  <a:pt x="46347" y="183305"/>
                </a:lnTo>
                <a:lnTo>
                  <a:pt x="60032" y="188226"/>
                </a:lnTo>
                <a:lnTo>
                  <a:pt x="62407" y="180581"/>
                </a:lnTo>
                <a:lnTo>
                  <a:pt x="51684" y="175830"/>
                </a:lnTo>
                <a:lnTo>
                  <a:pt x="42432" y="169219"/>
                </a:lnTo>
                <a:lnTo>
                  <a:pt x="19961" y="124845"/>
                </a:lnTo>
                <a:lnTo>
                  <a:pt x="17170" y="93167"/>
                </a:lnTo>
                <a:lnTo>
                  <a:pt x="17868" y="77112"/>
                </a:lnTo>
                <a:lnTo>
                  <a:pt x="28333" y="37464"/>
                </a:lnTo>
                <a:lnTo>
                  <a:pt x="62712" y="7645"/>
                </a:lnTo>
                <a:lnTo>
                  <a:pt x="60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72633" y="4045203"/>
            <a:ext cx="373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𝑔</a:t>
            </a:r>
            <a:r>
              <a:rPr sz="1600" spc="54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57938" y="4197184"/>
            <a:ext cx="952500" cy="12700"/>
          </a:xfrm>
          <a:custGeom>
            <a:avLst/>
            <a:gdLst/>
            <a:ahLst/>
            <a:cxnLst/>
            <a:rect l="l" t="t" r="r" b="b"/>
            <a:pathLst>
              <a:path w="952500" h="12700">
                <a:moveTo>
                  <a:pt x="952500" y="0"/>
                </a:moveTo>
                <a:lnTo>
                  <a:pt x="0" y="0"/>
                </a:lnTo>
                <a:lnTo>
                  <a:pt x="0" y="12700"/>
                </a:lnTo>
                <a:lnTo>
                  <a:pt x="952500" y="12700"/>
                </a:lnTo>
                <a:lnTo>
                  <a:pt x="95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77776" y="4118355"/>
            <a:ext cx="1238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aseline="20833" dirty="0">
                <a:latin typeface="Cambria Math"/>
                <a:cs typeface="Cambria Math"/>
              </a:rPr>
              <a:t>= </a:t>
            </a:r>
            <a:r>
              <a:rPr sz="2400" spc="97" baseline="20833" dirty="0">
                <a:latin typeface="Cambria Math"/>
                <a:cs typeface="Cambria Math"/>
              </a:rPr>
              <a:t> </a:t>
            </a:r>
            <a:r>
              <a:rPr sz="2400" baseline="-17361" dirty="0">
                <a:latin typeface="Cambria Math"/>
                <a:cs typeface="Cambria Math"/>
              </a:rPr>
              <a:t>𝑒</a:t>
            </a:r>
            <a:r>
              <a:rPr sz="2400" spc="30" baseline="-17361" dirty="0">
                <a:latin typeface="Cambria Math"/>
                <a:cs typeface="Cambria Math"/>
              </a:rPr>
              <a:t> </a:t>
            </a:r>
            <a:r>
              <a:rPr sz="1200" spc="110" dirty="0">
                <a:latin typeface="Cambria Math"/>
                <a:cs typeface="Cambria Math"/>
              </a:rPr>
              <a:t>𝑧</a:t>
            </a:r>
            <a:r>
              <a:rPr sz="1200" dirty="0">
                <a:latin typeface="Cambria Math"/>
                <a:cs typeface="Cambria Math"/>
              </a:rPr>
              <a:t> </a:t>
            </a:r>
            <a:r>
              <a:rPr sz="1200" spc="114" dirty="0">
                <a:latin typeface="Cambria Math"/>
                <a:cs typeface="Cambria Math"/>
              </a:rPr>
              <a:t> </a:t>
            </a:r>
            <a:r>
              <a:rPr sz="2400" baseline="-17361" dirty="0">
                <a:latin typeface="Cambria Math"/>
                <a:cs typeface="Cambria Math"/>
              </a:rPr>
              <a:t>+ </a:t>
            </a:r>
            <a:r>
              <a:rPr sz="2400" spc="-67" baseline="-17361" dirty="0">
                <a:latin typeface="Cambria Math"/>
                <a:cs typeface="Cambria Math"/>
              </a:rPr>
              <a:t> </a:t>
            </a:r>
            <a:r>
              <a:rPr sz="2400" baseline="-17361" dirty="0">
                <a:latin typeface="Cambria Math"/>
                <a:cs typeface="Cambria Math"/>
              </a:rPr>
              <a:t>𝑒</a:t>
            </a:r>
            <a:r>
              <a:rPr sz="2400" spc="37" baseline="-17361" dirty="0">
                <a:latin typeface="Cambria Math"/>
                <a:cs typeface="Cambria Math"/>
              </a:rPr>
              <a:t> </a:t>
            </a:r>
            <a:r>
              <a:rPr sz="1200" spc="585" dirty="0">
                <a:latin typeface="Cambria Math"/>
                <a:cs typeface="Cambria Math"/>
              </a:rPr>
              <a:t>'</a:t>
            </a:r>
            <a:r>
              <a:rPr sz="1200" spc="-70" dirty="0">
                <a:latin typeface="Cambria Math"/>
                <a:cs typeface="Cambria Math"/>
              </a:rPr>
              <a:t> </a:t>
            </a:r>
            <a:r>
              <a:rPr sz="1200" spc="110" dirty="0">
                <a:latin typeface="Cambria Math"/>
                <a:cs typeface="Cambria Math"/>
              </a:rPr>
              <a:t>𝑧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4727" y="3816603"/>
            <a:ext cx="9950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aseline="-20833" dirty="0">
                <a:latin typeface="Cambria Math"/>
                <a:cs typeface="Cambria Math"/>
              </a:rPr>
              <a:t>𝑒</a:t>
            </a:r>
            <a:r>
              <a:rPr sz="2400" spc="104" baseline="-20833" dirty="0">
                <a:latin typeface="Cambria Math"/>
                <a:cs typeface="Cambria Math"/>
              </a:rPr>
              <a:t> </a:t>
            </a:r>
            <a:r>
              <a:rPr sz="1200" spc="110" dirty="0">
                <a:latin typeface="Cambria Math"/>
                <a:cs typeface="Cambria Math"/>
              </a:rPr>
              <a:t>𝑧</a:t>
            </a:r>
            <a:r>
              <a:rPr sz="1200" dirty="0">
                <a:latin typeface="Cambria Math"/>
                <a:cs typeface="Cambria Math"/>
              </a:rPr>
              <a:t> </a:t>
            </a:r>
            <a:r>
              <a:rPr sz="1200" spc="114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− </a:t>
            </a:r>
            <a:r>
              <a:rPr sz="2400" spc="-6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𝑒</a:t>
            </a:r>
            <a:r>
              <a:rPr sz="2400" spc="37" baseline="-20833" dirty="0">
                <a:latin typeface="Cambria Math"/>
                <a:cs typeface="Cambria Math"/>
              </a:rPr>
              <a:t> </a:t>
            </a:r>
            <a:r>
              <a:rPr sz="1200" spc="585" dirty="0">
                <a:latin typeface="Cambria Math"/>
                <a:cs typeface="Cambria Math"/>
              </a:rPr>
              <a:t>'</a:t>
            </a:r>
            <a:r>
              <a:rPr sz="1200" spc="-70" dirty="0">
                <a:latin typeface="Cambria Math"/>
                <a:cs typeface="Cambria Math"/>
              </a:rPr>
              <a:t> </a:t>
            </a:r>
            <a:r>
              <a:rPr sz="1200" spc="110" dirty="0">
                <a:latin typeface="Cambria Math"/>
                <a:cs typeface="Cambria Math"/>
              </a:rPr>
              <a:t>𝑧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15001" y="1468628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Gill Sans MT"/>
                <a:cs typeface="Gill Sans MT"/>
              </a:rPr>
              <a:t>Hy</a:t>
            </a:r>
            <a:r>
              <a:rPr sz="1800" spc="10" dirty="0">
                <a:latin typeface="Gill Sans MT"/>
                <a:cs typeface="Gill Sans MT"/>
              </a:rPr>
              <a:t>p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10" dirty="0">
                <a:latin typeface="Gill Sans MT"/>
                <a:cs typeface="Gill Sans MT"/>
              </a:rPr>
              <a:t>b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65" dirty="0">
                <a:latin typeface="Gill Sans MT"/>
                <a:cs typeface="Gill Sans MT"/>
              </a:rPr>
              <a:t>li</a:t>
            </a:r>
            <a:r>
              <a:rPr sz="1800" spc="-40" dirty="0">
                <a:latin typeface="Gill Sans MT"/>
                <a:cs typeface="Gill Sans MT"/>
              </a:rPr>
              <a:t>c</a:t>
            </a:r>
            <a:r>
              <a:rPr sz="1800" spc="-254" dirty="0">
                <a:latin typeface="Gill Sans MT"/>
                <a:cs typeface="Gill Sans MT"/>
              </a:rPr>
              <a:t> </a:t>
            </a:r>
            <a:r>
              <a:rPr sz="1800" spc="-290" dirty="0">
                <a:latin typeface="Gill Sans MT"/>
                <a:cs typeface="Gill Sans MT"/>
              </a:rPr>
              <a:t>T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spc="-20" dirty="0">
                <a:latin typeface="Gill Sans MT"/>
                <a:cs typeface="Gill Sans MT"/>
              </a:rPr>
              <a:t>g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35" dirty="0">
                <a:latin typeface="Gill Sans MT"/>
                <a:cs typeface="Gill Sans MT"/>
              </a:rPr>
              <a:t>nt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85104" y="471449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48" y="7645"/>
                </a:lnTo>
                <a:lnTo>
                  <a:pt x="221144" y="12372"/>
                </a:lnTo>
                <a:lnTo>
                  <a:pt x="230516" y="18915"/>
                </a:lnTo>
                <a:lnTo>
                  <a:pt x="253015" y="62476"/>
                </a:lnTo>
                <a:lnTo>
                  <a:pt x="255790" y="93167"/>
                </a:lnTo>
                <a:lnTo>
                  <a:pt x="255093" y="109769"/>
                </a:lnTo>
                <a:lnTo>
                  <a:pt x="244640" y="150418"/>
                </a:lnTo>
                <a:lnTo>
                  <a:pt x="210553" y="180581"/>
                </a:lnTo>
                <a:lnTo>
                  <a:pt x="212928" y="188226"/>
                </a:lnTo>
                <a:lnTo>
                  <a:pt x="248893" y="166854"/>
                </a:lnTo>
                <a:lnTo>
                  <a:pt x="269092" y="127412"/>
                </a:lnTo>
                <a:lnTo>
                  <a:pt x="272961" y="94157"/>
                </a:lnTo>
                <a:lnTo>
                  <a:pt x="271989" y="76905"/>
                </a:lnTo>
                <a:lnTo>
                  <a:pt x="257428" y="32994"/>
                </a:lnTo>
                <a:lnTo>
                  <a:pt x="226575" y="4926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28" y="21424"/>
                </a:lnTo>
                <a:lnTo>
                  <a:pt x="3878" y="60961"/>
                </a:lnTo>
                <a:lnTo>
                  <a:pt x="0" y="94157"/>
                </a:lnTo>
                <a:lnTo>
                  <a:pt x="966" y="111453"/>
                </a:lnTo>
                <a:lnTo>
                  <a:pt x="15481" y="155333"/>
                </a:lnTo>
                <a:lnTo>
                  <a:pt x="46335" y="183299"/>
                </a:lnTo>
                <a:lnTo>
                  <a:pt x="60020" y="188226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57" y="93167"/>
                </a:lnTo>
                <a:lnTo>
                  <a:pt x="17855" y="77112"/>
                </a:lnTo>
                <a:lnTo>
                  <a:pt x="28320" y="3745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76735" y="4651755"/>
            <a:ext cx="1781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55320" algn="l"/>
              </a:tabLst>
            </a:pPr>
            <a:r>
              <a:rPr sz="1600" spc="70" dirty="0">
                <a:latin typeface="Cambria Math"/>
                <a:cs typeface="Cambria Math"/>
              </a:rPr>
              <a:t>𝑔′ </a:t>
            </a:r>
            <a:r>
              <a:rPr sz="1600" spc="1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	=</a:t>
            </a:r>
            <a:r>
              <a:rPr sz="1600" spc="3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spc="10" dirty="0">
                <a:latin typeface="Cambria Math"/>
                <a:cs typeface="Cambria Math"/>
              </a:rPr>
              <a:t>𝑔(𝑧)</a:t>
            </a:r>
            <a:r>
              <a:rPr sz="1800" spc="15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3194" y="2098440"/>
            <a:ext cx="2778393" cy="169094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943606" y="4098416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61" y="7632"/>
                </a:lnTo>
                <a:lnTo>
                  <a:pt x="221150" y="12361"/>
                </a:lnTo>
                <a:lnTo>
                  <a:pt x="230517" y="18908"/>
                </a:lnTo>
                <a:lnTo>
                  <a:pt x="253015" y="62466"/>
                </a:lnTo>
                <a:lnTo>
                  <a:pt x="255790" y="93167"/>
                </a:lnTo>
                <a:lnTo>
                  <a:pt x="255093" y="109761"/>
                </a:lnTo>
                <a:lnTo>
                  <a:pt x="244640" y="150406"/>
                </a:lnTo>
                <a:lnTo>
                  <a:pt x="210553" y="180568"/>
                </a:lnTo>
                <a:lnTo>
                  <a:pt x="212928" y="188213"/>
                </a:lnTo>
                <a:lnTo>
                  <a:pt x="248893" y="166848"/>
                </a:lnTo>
                <a:lnTo>
                  <a:pt x="269092" y="127401"/>
                </a:lnTo>
                <a:lnTo>
                  <a:pt x="272961" y="94157"/>
                </a:lnTo>
                <a:lnTo>
                  <a:pt x="271989" y="76898"/>
                </a:lnTo>
                <a:lnTo>
                  <a:pt x="257428" y="32981"/>
                </a:lnTo>
                <a:lnTo>
                  <a:pt x="226575" y="4924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35" y="21413"/>
                </a:lnTo>
                <a:lnTo>
                  <a:pt x="3879" y="60950"/>
                </a:lnTo>
                <a:lnTo>
                  <a:pt x="0" y="94157"/>
                </a:lnTo>
                <a:lnTo>
                  <a:pt x="966" y="111445"/>
                </a:lnTo>
                <a:lnTo>
                  <a:pt x="15481" y="155320"/>
                </a:lnTo>
                <a:lnTo>
                  <a:pt x="46335" y="183294"/>
                </a:lnTo>
                <a:lnTo>
                  <a:pt x="60020" y="188213"/>
                </a:lnTo>
                <a:lnTo>
                  <a:pt x="62407" y="180568"/>
                </a:lnTo>
                <a:lnTo>
                  <a:pt x="51682" y="175819"/>
                </a:lnTo>
                <a:lnTo>
                  <a:pt x="42425" y="169211"/>
                </a:lnTo>
                <a:lnTo>
                  <a:pt x="19948" y="124834"/>
                </a:lnTo>
                <a:lnTo>
                  <a:pt x="17157" y="93167"/>
                </a:lnTo>
                <a:lnTo>
                  <a:pt x="17855" y="77105"/>
                </a:lnTo>
                <a:lnTo>
                  <a:pt x="28321" y="37452"/>
                </a:lnTo>
                <a:lnTo>
                  <a:pt x="62699" y="7632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47632" y="4036059"/>
            <a:ext cx="181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1600" dirty="0">
                <a:latin typeface="Cambria Math"/>
                <a:cs typeface="Cambria Math"/>
              </a:rPr>
              <a:t>𝑔</a:t>
            </a:r>
            <a:r>
              <a:rPr sz="1600" spc="6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	=</a:t>
            </a:r>
            <a:r>
              <a:rPr sz="1600" spc="370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max</a:t>
            </a:r>
            <a:r>
              <a:rPr sz="1600" spc="-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(</a:t>
            </a:r>
            <a:r>
              <a:rPr sz="1600" spc="-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0</a:t>
            </a:r>
            <a:r>
              <a:rPr sz="1600" spc="-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,</a:t>
            </a:r>
            <a:r>
              <a:rPr sz="1600" spc="1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</a:t>
            </a:r>
            <a:r>
              <a:rPr sz="1600" spc="-4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3750" y="1468628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ill Sans MT"/>
                <a:cs typeface="Gill Sans MT"/>
              </a:rPr>
              <a:t>Rectified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Linear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Unit</a:t>
            </a:r>
            <a:r>
              <a:rPr sz="1800" spc="-15" dirty="0">
                <a:latin typeface="Gill Sans MT"/>
                <a:cs typeface="Gill Sans MT"/>
              </a:rPr>
              <a:t> (ReLU)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42972" y="4633467"/>
            <a:ext cx="1344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145" dirty="0">
                <a:latin typeface="Cambria Math"/>
                <a:cs typeface="Cambria Math"/>
              </a:rPr>
              <a:t>𝑔</a:t>
            </a:r>
            <a:r>
              <a:rPr sz="1600" dirty="0">
                <a:latin typeface="Cambria Math"/>
                <a:cs typeface="Cambria Math"/>
              </a:rPr>
              <a:t>′</a:t>
            </a:r>
            <a:r>
              <a:rPr sz="1600" spc="-5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(</a:t>
            </a:r>
            <a:r>
              <a:rPr sz="1600" spc="-5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) </a:t>
            </a:r>
            <a:r>
              <a:rPr sz="1600" spc="3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 </a:t>
            </a:r>
            <a:r>
              <a:rPr sz="1600" spc="40" dirty="0">
                <a:latin typeface="Cambria Math"/>
                <a:cs typeface="Cambria Math"/>
              </a:rPr>
              <a:t> </a:t>
            </a:r>
            <a:r>
              <a:rPr sz="1600" spc="-90" dirty="0">
                <a:latin typeface="Cambria Math"/>
                <a:cs typeface="Cambria Math"/>
              </a:rPr>
              <a:t>3 </a:t>
            </a:r>
            <a:r>
              <a:rPr sz="2400" baseline="32986" dirty="0">
                <a:latin typeface="Cambria Math"/>
                <a:cs typeface="Cambria Math"/>
              </a:rPr>
              <a:t>1</a:t>
            </a:r>
            <a:r>
              <a:rPr sz="2400" spc="-82" baseline="32986" dirty="0">
                <a:latin typeface="Cambria Math"/>
                <a:cs typeface="Cambria Math"/>
              </a:rPr>
              <a:t> </a:t>
            </a:r>
            <a:r>
              <a:rPr sz="2400" baseline="32986" dirty="0">
                <a:latin typeface="Cambria Math"/>
                <a:cs typeface="Cambria Math"/>
              </a:rPr>
              <a:t>,</a:t>
            </a:r>
            <a:endParaRPr sz="2400" baseline="32986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84587" y="4511547"/>
            <a:ext cx="898525" cy="50736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243204">
              <a:lnSpc>
                <a:spcPts val="1870"/>
              </a:lnSpc>
              <a:spcBef>
                <a:spcPts val="204"/>
              </a:spcBef>
            </a:pPr>
            <a:r>
              <a:rPr sz="1600" dirty="0">
                <a:latin typeface="Cambria Math"/>
                <a:cs typeface="Cambria Math"/>
              </a:rPr>
              <a:t>𝑧</a:t>
            </a:r>
            <a:r>
              <a:rPr sz="1600" spc="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&gt;</a:t>
            </a:r>
            <a:r>
              <a:rPr sz="1600" spc="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0 </a:t>
            </a:r>
            <a:r>
              <a:rPr sz="1600" spc="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o</a:t>
            </a:r>
            <a:r>
              <a:rPr sz="1600" spc="-5" dirty="0">
                <a:latin typeface="Cambria Math"/>
                <a:cs typeface="Cambria Math"/>
              </a:rPr>
              <a:t>t</a:t>
            </a:r>
            <a:r>
              <a:rPr sz="1600" spc="5" dirty="0">
                <a:latin typeface="Cambria Math"/>
                <a:cs typeface="Cambria Math"/>
              </a:rPr>
              <a:t>h</a:t>
            </a:r>
            <a:r>
              <a:rPr sz="1600" spc="-10" dirty="0">
                <a:latin typeface="Cambria Math"/>
                <a:cs typeface="Cambria Math"/>
              </a:rPr>
              <a:t>e</a:t>
            </a:r>
            <a:r>
              <a:rPr sz="1600" dirty="0">
                <a:latin typeface="Cambria Math"/>
                <a:cs typeface="Cambria Math"/>
              </a:rPr>
              <a:t>r</a:t>
            </a:r>
            <a:r>
              <a:rPr sz="1600" spc="-5" dirty="0">
                <a:latin typeface="Cambria Math"/>
                <a:cs typeface="Cambria Math"/>
              </a:rPr>
              <a:t>w</a:t>
            </a:r>
            <a:r>
              <a:rPr sz="1600" spc="5" dirty="0">
                <a:latin typeface="Cambria Math"/>
                <a:cs typeface="Cambria Math"/>
              </a:rPr>
              <a:t>i</a:t>
            </a:r>
            <a:r>
              <a:rPr sz="1600" spc="-5" dirty="0">
                <a:latin typeface="Cambria Math"/>
                <a:cs typeface="Cambria Math"/>
              </a:rPr>
              <a:t>s</a:t>
            </a:r>
            <a:r>
              <a:rPr sz="1600" dirty="0">
                <a:latin typeface="Cambria Math"/>
                <a:cs typeface="Cambria Math"/>
              </a:rPr>
              <a:t>e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48000" y="4749291"/>
            <a:ext cx="2184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0</a:t>
            </a:r>
            <a:r>
              <a:rPr sz="1600" spc="-5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,</a:t>
            </a:r>
            <a:endParaRPr sz="1600">
              <a:latin typeface="Cambria Math"/>
              <a:cs typeface="Cambria Math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6006" y="2097906"/>
            <a:ext cx="2625062" cy="172564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23917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6" y="0"/>
                </a:moveTo>
                <a:lnTo>
                  <a:pt x="70932" y="0"/>
                </a:lnTo>
                <a:lnTo>
                  <a:pt x="43320" y="5574"/>
                </a:lnTo>
                <a:lnTo>
                  <a:pt x="20773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3" y="404787"/>
                </a:lnTo>
                <a:lnTo>
                  <a:pt x="43320" y="419987"/>
                </a:lnTo>
                <a:lnTo>
                  <a:pt x="70932" y="425561"/>
                </a:lnTo>
                <a:lnTo>
                  <a:pt x="2411326" y="425561"/>
                </a:lnTo>
                <a:lnTo>
                  <a:pt x="2438937" y="419987"/>
                </a:lnTo>
                <a:lnTo>
                  <a:pt x="2461483" y="404787"/>
                </a:lnTo>
                <a:lnTo>
                  <a:pt x="2476682" y="382241"/>
                </a:lnTo>
                <a:lnTo>
                  <a:pt x="2482255" y="354633"/>
                </a:lnTo>
                <a:lnTo>
                  <a:pt x="2482255" y="70929"/>
                </a:lnTo>
                <a:lnTo>
                  <a:pt x="2476682" y="43323"/>
                </a:lnTo>
                <a:lnTo>
                  <a:pt x="2461483" y="20777"/>
                </a:lnTo>
                <a:lnTo>
                  <a:pt x="2438937" y="5574"/>
                </a:lnTo>
                <a:lnTo>
                  <a:pt x="241132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16849" y="5329428"/>
            <a:ext cx="1429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tf.nn.sigmoid(z)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6360" y="5321808"/>
            <a:ext cx="298703" cy="31089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85250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36" y="0"/>
                </a:moveTo>
                <a:lnTo>
                  <a:pt x="70929" y="0"/>
                </a:lnTo>
                <a:lnTo>
                  <a:pt x="43323" y="5574"/>
                </a:lnTo>
                <a:lnTo>
                  <a:pt x="20777" y="20777"/>
                </a:lnTo>
                <a:lnTo>
                  <a:pt x="5574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4" y="382241"/>
                </a:lnTo>
                <a:lnTo>
                  <a:pt x="20777" y="404787"/>
                </a:lnTo>
                <a:lnTo>
                  <a:pt x="43323" y="419987"/>
                </a:lnTo>
                <a:lnTo>
                  <a:pt x="70929" y="425561"/>
                </a:lnTo>
                <a:lnTo>
                  <a:pt x="2411336" y="425561"/>
                </a:lnTo>
                <a:lnTo>
                  <a:pt x="2438942" y="419987"/>
                </a:lnTo>
                <a:lnTo>
                  <a:pt x="2461488" y="404787"/>
                </a:lnTo>
                <a:lnTo>
                  <a:pt x="2476690" y="382241"/>
                </a:lnTo>
                <a:lnTo>
                  <a:pt x="2482265" y="354633"/>
                </a:lnTo>
                <a:lnTo>
                  <a:pt x="2482265" y="70929"/>
                </a:lnTo>
                <a:lnTo>
                  <a:pt x="2476690" y="43323"/>
                </a:lnTo>
                <a:lnTo>
                  <a:pt x="2461488" y="20777"/>
                </a:lnTo>
                <a:lnTo>
                  <a:pt x="2438942" y="5574"/>
                </a:lnTo>
                <a:lnTo>
                  <a:pt x="241133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330190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tf.nn.tanh(z)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71288" y="5321808"/>
            <a:ext cx="295656" cy="310896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8475891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3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7"/>
                </a:lnTo>
                <a:lnTo>
                  <a:pt x="70929" y="425561"/>
                </a:lnTo>
                <a:lnTo>
                  <a:pt x="2411323" y="425561"/>
                </a:lnTo>
                <a:lnTo>
                  <a:pt x="2438935" y="419987"/>
                </a:lnTo>
                <a:lnTo>
                  <a:pt x="2461480" y="404787"/>
                </a:lnTo>
                <a:lnTo>
                  <a:pt x="2476679" y="382241"/>
                </a:lnTo>
                <a:lnTo>
                  <a:pt x="2482253" y="354633"/>
                </a:lnTo>
                <a:lnTo>
                  <a:pt x="2482253" y="70929"/>
                </a:lnTo>
                <a:lnTo>
                  <a:pt x="2476679" y="43323"/>
                </a:lnTo>
                <a:lnTo>
                  <a:pt x="2461480" y="20777"/>
                </a:lnTo>
                <a:lnTo>
                  <a:pt x="2438935" y="5574"/>
                </a:lnTo>
                <a:lnTo>
                  <a:pt x="241132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953563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tf.nn.relu(z)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95359" y="5321808"/>
            <a:ext cx="295655" cy="310896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-5" dirty="0"/>
              <a:t>m</a:t>
            </a:r>
            <a:r>
              <a:rPr dirty="0"/>
              <a:t>p</a:t>
            </a:r>
            <a:r>
              <a:rPr spc="-5" dirty="0"/>
              <a:t>o</a:t>
            </a:r>
            <a:r>
              <a:rPr spc="80" dirty="0"/>
              <a:t>r</a:t>
            </a:r>
            <a:r>
              <a:rPr spc="-5" dirty="0"/>
              <a:t>ta</a:t>
            </a:r>
            <a:r>
              <a:rPr dirty="0"/>
              <a:t>n</a:t>
            </a:r>
            <a:r>
              <a:rPr spc="-5" dirty="0"/>
              <a:t>c</a:t>
            </a:r>
            <a:r>
              <a:rPr dirty="0"/>
              <a:t>e</a:t>
            </a:r>
            <a:r>
              <a:rPr spc="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440" dirty="0"/>
              <a:t> </a:t>
            </a:r>
            <a:r>
              <a:rPr dirty="0"/>
              <a:t>A</a:t>
            </a:r>
            <a:r>
              <a:rPr spc="-5" dirty="0"/>
              <a:t>ctivatio</a:t>
            </a:r>
            <a:r>
              <a:rPr dirty="0"/>
              <a:t>n </a:t>
            </a:r>
            <a:r>
              <a:rPr spc="-5" dirty="0"/>
              <a:t>F</a:t>
            </a:r>
            <a:r>
              <a:rPr dirty="0"/>
              <a:t>un</a:t>
            </a:r>
            <a:r>
              <a:rPr spc="-5" dirty="0"/>
              <a:t>ctio</a:t>
            </a:r>
            <a:r>
              <a:rPr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1777" y="1386332"/>
            <a:ext cx="9249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45" dirty="0">
                <a:latin typeface="Gill Sans MT"/>
                <a:cs typeface="Gill Sans MT"/>
              </a:rPr>
              <a:t>The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purpose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of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activation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functions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is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introduce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non-linearities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into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the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2167" y="2410967"/>
            <a:ext cx="3410712" cy="26974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06038" y="5393436"/>
            <a:ext cx="4980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215" marR="5080" indent="-94615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Gill Sans MT"/>
                <a:cs typeface="Gill Sans MT"/>
              </a:rPr>
              <a:t>What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if</a:t>
            </a:r>
            <a:r>
              <a:rPr sz="2000" spc="-20" dirty="0">
                <a:latin typeface="Gill Sans MT"/>
                <a:cs typeface="Gill Sans MT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we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wanted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to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build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Neural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Network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to </a:t>
            </a:r>
            <a:r>
              <a:rPr sz="2000" spc="-540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distinguish</a:t>
            </a:r>
            <a:r>
              <a:rPr sz="2000" spc="-20" dirty="0">
                <a:latin typeface="Gill Sans MT"/>
                <a:cs typeface="Gill Sans MT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green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vs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red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points?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-5" dirty="0"/>
              <a:t>m</a:t>
            </a:r>
            <a:r>
              <a:rPr dirty="0"/>
              <a:t>p</a:t>
            </a:r>
            <a:r>
              <a:rPr spc="-5" dirty="0"/>
              <a:t>o</a:t>
            </a:r>
            <a:r>
              <a:rPr spc="80" dirty="0"/>
              <a:t>r</a:t>
            </a:r>
            <a:r>
              <a:rPr spc="-5" dirty="0"/>
              <a:t>ta</a:t>
            </a:r>
            <a:r>
              <a:rPr dirty="0"/>
              <a:t>n</a:t>
            </a:r>
            <a:r>
              <a:rPr spc="-5" dirty="0"/>
              <a:t>c</a:t>
            </a:r>
            <a:r>
              <a:rPr dirty="0"/>
              <a:t>e</a:t>
            </a:r>
            <a:r>
              <a:rPr spc="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440" dirty="0"/>
              <a:t> </a:t>
            </a:r>
            <a:r>
              <a:rPr dirty="0"/>
              <a:t>A</a:t>
            </a:r>
            <a:r>
              <a:rPr spc="-5" dirty="0"/>
              <a:t>ctivatio</a:t>
            </a:r>
            <a:r>
              <a:rPr dirty="0"/>
              <a:t>n </a:t>
            </a:r>
            <a:r>
              <a:rPr spc="-5" dirty="0"/>
              <a:t>F</a:t>
            </a:r>
            <a:r>
              <a:rPr dirty="0"/>
              <a:t>un</a:t>
            </a:r>
            <a:r>
              <a:rPr spc="-5" dirty="0"/>
              <a:t>ctio</a:t>
            </a:r>
            <a:r>
              <a:rPr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1777" y="1386332"/>
            <a:ext cx="9249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45" dirty="0">
                <a:latin typeface="Gill Sans MT"/>
                <a:cs typeface="Gill Sans MT"/>
              </a:rPr>
              <a:t>The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purpose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of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activation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functions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is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introduce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non-linearities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into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the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73935" y="2368922"/>
            <a:ext cx="3413760" cy="2752090"/>
            <a:chOff x="1773935" y="2368922"/>
            <a:chExt cx="3413760" cy="27520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3935" y="2423159"/>
              <a:ext cx="3413760" cy="26974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9267" y="2419984"/>
              <a:ext cx="2390140" cy="2559050"/>
            </a:xfrm>
            <a:custGeom>
              <a:avLst/>
              <a:gdLst/>
              <a:ahLst/>
              <a:cxnLst/>
              <a:rect l="l" t="t" r="r" b="b"/>
              <a:pathLst>
                <a:path w="2390140" h="2559050">
                  <a:moveTo>
                    <a:pt x="0" y="0"/>
                  </a:moveTo>
                  <a:lnTo>
                    <a:pt x="2194" y="102238"/>
                  </a:lnTo>
                  <a:lnTo>
                    <a:pt x="4614" y="255601"/>
                  </a:lnTo>
                  <a:lnTo>
                    <a:pt x="6109" y="408969"/>
                  </a:lnTo>
                  <a:lnTo>
                    <a:pt x="6904" y="613465"/>
                  </a:lnTo>
                  <a:lnTo>
                    <a:pt x="6433" y="869094"/>
                  </a:lnTo>
                  <a:lnTo>
                    <a:pt x="2313" y="1482619"/>
                  </a:lnTo>
                  <a:lnTo>
                    <a:pt x="637" y="1891632"/>
                  </a:lnTo>
                  <a:lnTo>
                    <a:pt x="1104" y="2096132"/>
                  </a:lnTo>
                  <a:lnTo>
                    <a:pt x="2293" y="2249502"/>
                  </a:lnTo>
                  <a:lnTo>
                    <a:pt x="4355" y="2402869"/>
                  </a:lnTo>
                  <a:lnTo>
                    <a:pt x="7429" y="2556230"/>
                  </a:lnTo>
                  <a:lnTo>
                    <a:pt x="537959" y="2558783"/>
                  </a:lnTo>
                  <a:lnTo>
                    <a:pt x="238967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091" y="2426906"/>
              <a:ext cx="2665095" cy="2559050"/>
            </a:xfrm>
            <a:custGeom>
              <a:avLst/>
              <a:gdLst/>
              <a:ahLst/>
              <a:cxnLst/>
              <a:rect l="l" t="t" r="r" b="b"/>
              <a:pathLst>
                <a:path w="2665095" h="2559050">
                  <a:moveTo>
                    <a:pt x="1851761" y="0"/>
                  </a:moveTo>
                  <a:lnTo>
                    <a:pt x="0" y="2558529"/>
                  </a:lnTo>
                  <a:lnTo>
                    <a:pt x="2664726" y="2558795"/>
                  </a:lnTo>
                  <a:lnTo>
                    <a:pt x="2662538" y="2456546"/>
                  </a:lnTo>
                  <a:lnTo>
                    <a:pt x="2660126" y="2303171"/>
                  </a:lnTo>
                  <a:lnTo>
                    <a:pt x="2658635" y="2149797"/>
                  </a:lnTo>
                  <a:lnTo>
                    <a:pt x="2657841" y="1945297"/>
                  </a:lnTo>
                  <a:lnTo>
                    <a:pt x="2658311" y="1689673"/>
                  </a:lnTo>
                  <a:lnTo>
                    <a:pt x="2662415" y="1076177"/>
                  </a:lnTo>
                  <a:lnTo>
                    <a:pt x="2664087" y="667181"/>
                  </a:lnTo>
                  <a:lnTo>
                    <a:pt x="2663623" y="462683"/>
                  </a:lnTo>
                  <a:lnTo>
                    <a:pt x="2662438" y="309310"/>
                  </a:lnTo>
                  <a:lnTo>
                    <a:pt x="2660384" y="155937"/>
                  </a:lnTo>
                  <a:lnTo>
                    <a:pt x="2657322" y="2565"/>
                  </a:lnTo>
                  <a:lnTo>
                    <a:pt x="1851761" y="0"/>
                  </a:lnTo>
                  <a:close/>
                </a:path>
              </a:pathLst>
            </a:custGeom>
            <a:solidFill>
              <a:srgbClr val="92D05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21521" y="2387972"/>
              <a:ext cx="1842770" cy="2604770"/>
            </a:xfrm>
            <a:custGeom>
              <a:avLst/>
              <a:gdLst/>
              <a:ahLst/>
              <a:cxnLst/>
              <a:rect l="l" t="t" r="r" b="b"/>
              <a:pathLst>
                <a:path w="1842770" h="2604770">
                  <a:moveTo>
                    <a:pt x="0" y="2604651"/>
                  </a:moveTo>
                  <a:lnTo>
                    <a:pt x="1842661" y="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06448" y="5498083"/>
            <a:ext cx="37458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60" dirty="0">
                <a:latin typeface="Gill Sans MT"/>
                <a:cs typeface="Gill Sans MT"/>
              </a:rPr>
              <a:t>L</a:t>
            </a:r>
            <a:r>
              <a:rPr sz="1800" spc="-35" dirty="0">
                <a:latin typeface="Gill Sans MT"/>
                <a:cs typeface="Gill Sans MT"/>
              </a:rPr>
              <a:t>i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spc="-15" dirty="0">
                <a:latin typeface="Gill Sans MT"/>
                <a:cs typeface="Gill Sans MT"/>
              </a:rPr>
              <a:t>e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-110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A</a:t>
            </a:r>
            <a:r>
              <a:rPr sz="1800" spc="-45" dirty="0">
                <a:latin typeface="Gill Sans MT"/>
                <a:cs typeface="Gill Sans MT"/>
              </a:rPr>
              <a:t>c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35" dirty="0">
                <a:latin typeface="Gill Sans MT"/>
                <a:cs typeface="Gill Sans MT"/>
              </a:rPr>
              <a:t>v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20" dirty="0">
                <a:latin typeface="Gill Sans MT"/>
                <a:cs typeface="Gill Sans MT"/>
              </a:rPr>
              <a:t>n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fun</a:t>
            </a:r>
            <a:r>
              <a:rPr sz="1800" spc="-30" dirty="0">
                <a:latin typeface="Gill Sans MT"/>
                <a:cs typeface="Gill Sans MT"/>
              </a:rPr>
              <a:t>c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40" dirty="0">
                <a:latin typeface="Gill Sans MT"/>
                <a:cs typeface="Gill Sans MT"/>
              </a:rPr>
              <a:t>n</a:t>
            </a:r>
            <a:r>
              <a:rPr sz="1800" spc="-35" dirty="0">
                <a:latin typeface="Gill Sans MT"/>
                <a:cs typeface="Gill Sans MT"/>
              </a:rPr>
              <a:t>s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10" dirty="0">
                <a:latin typeface="Gill Sans MT"/>
                <a:cs typeface="Gill Sans MT"/>
              </a:rPr>
              <a:t>p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5" dirty="0">
                <a:latin typeface="Gill Sans MT"/>
                <a:cs typeface="Gill Sans MT"/>
              </a:rPr>
              <a:t>d</a:t>
            </a:r>
            <a:r>
              <a:rPr sz="1800" spc="-25" dirty="0">
                <a:latin typeface="Gill Sans MT"/>
                <a:cs typeface="Gill Sans MT"/>
              </a:rPr>
              <a:t>u</a:t>
            </a:r>
            <a:r>
              <a:rPr sz="1800" spc="-35" dirty="0">
                <a:latin typeface="Gill Sans MT"/>
                <a:cs typeface="Gill Sans MT"/>
              </a:rPr>
              <a:t>c</a:t>
            </a:r>
            <a:r>
              <a:rPr sz="1800" dirty="0">
                <a:latin typeface="Gill Sans MT"/>
                <a:cs typeface="Gill Sans MT"/>
              </a:rPr>
              <a:t>e </a:t>
            </a:r>
            <a:r>
              <a:rPr sz="1800" spc="-65" dirty="0">
                <a:latin typeface="Gill Sans MT"/>
                <a:cs typeface="Gill Sans MT"/>
              </a:rPr>
              <a:t>li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spc="-15" dirty="0">
                <a:latin typeface="Gill Sans MT"/>
                <a:cs typeface="Gill Sans MT"/>
              </a:rPr>
              <a:t>e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95" dirty="0">
                <a:latin typeface="Gill Sans MT"/>
                <a:cs typeface="Gill Sans MT"/>
              </a:rPr>
              <a:t>r  </a:t>
            </a:r>
            <a:r>
              <a:rPr sz="1800" spc="-40" dirty="0">
                <a:latin typeface="Gill Sans MT"/>
                <a:cs typeface="Gill Sans MT"/>
              </a:rPr>
              <a:t>decisions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no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matter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the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network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50" dirty="0">
                <a:latin typeface="Gill Sans MT"/>
                <a:cs typeface="Gill Sans MT"/>
              </a:rPr>
              <a:t>size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6896" y="2228088"/>
            <a:ext cx="4121150" cy="3091180"/>
            <a:chOff x="6406896" y="2228088"/>
            <a:chExt cx="4121150" cy="3091180"/>
          </a:xfrm>
        </p:grpSpPr>
        <p:sp>
          <p:nvSpPr>
            <p:cNvPr id="3" name="object 3"/>
            <p:cNvSpPr/>
            <p:nvPr/>
          </p:nvSpPr>
          <p:spPr>
            <a:xfrm>
              <a:off x="6953554" y="2419985"/>
              <a:ext cx="3246755" cy="2570480"/>
            </a:xfrm>
            <a:custGeom>
              <a:avLst/>
              <a:gdLst/>
              <a:ahLst/>
              <a:cxnLst/>
              <a:rect l="l" t="t" r="r" b="b"/>
              <a:pathLst>
                <a:path w="3246754" h="2570479">
                  <a:moveTo>
                    <a:pt x="0" y="0"/>
                  </a:moveTo>
                  <a:lnTo>
                    <a:pt x="2187" y="102248"/>
                  </a:lnTo>
                  <a:lnTo>
                    <a:pt x="4599" y="255620"/>
                  </a:lnTo>
                  <a:lnTo>
                    <a:pt x="6090" y="408993"/>
                  </a:lnTo>
                  <a:lnTo>
                    <a:pt x="6883" y="613491"/>
                  </a:lnTo>
                  <a:lnTo>
                    <a:pt x="6412" y="869113"/>
                  </a:lnTo>
                  <a:lnTo>
                    <a:pt x="2305" y="1482609"/>
                  </a:lnTo>
                  <a:lnTo>
                    <a:pt x="634" y="1891607"/>
                  </a:lnTo>
                  <a:lnTo>
                    <a:pt x="1098" y="2096106"/>
                  </a:lnTo>
                  <a:lnTo>
                    <a:pt x="2284" y="2249481"/>
                  </a:lnTo>
                  <a:lnTo>
                    <a:pt x="4340" y="2402856"/>
                  </a:lnTo>
                  <a:lnTo>
                    <a:pt x="7404" y="2556230"/>
                  </a:lnTo>
                  <a:lnTo>
                    <a:pt x="3234664" y="2570302"/>
                  </a:lnTo>
                  <a:lnTo>
                    <a:pt x="3235986" y="2519131"/>
                  </a:lnTo>
                  <a:lnTo>
                    <a:pt x="3238234" y="2416790"/>
                  </a:lnTo>
                  <a:lnTo>
                    <a:pt x="3240700" y="2263278"/>
                  </a:lnTo>
                  <a:lnTo>
                    <a:pt x="3242213" y="2109765"/>
                  </a:lnTo>
                  <a:lnTo>
                    <a:pt x="3242924" y="1956253"/>
                  </a:lnTo>
                  <a:lnTo>
                    <a:pt x="3242733" y="1700398"/>
                  </a:lnTo>
                  <a:lnTo>
                    <a:pt x="3238064" y="881663"/>
                  </a:lnTo>
                  <a:lnTo>
                    <a:pt x="3237873" y="625809"/>
                  </a:lnTo>
                  <a:lnTo>
                    <a:pt x="3238991" y="421125"/>
                  </a:lnTo>
                  <a:lnTo>
                    <a:pt x="3240805" y="267613"/>
                  </a:lnTo>
                  <a:lnTo>
                    <a:pt x="3243622" y="114101"/>
                  </a:lnTo>
                  <a:lnTo>
                    <a:pt x="3246132" y="1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74751" y="2870174"/>
              <a:ext cx="2717800" cy="2121535"/>
            </a:xfrm>
            <a:custGeom>
              <a:avLst/>
              <a:gdLst/>
              <a:ahLst/>
              <a:cxnLst/>
              <a:rect l="l" t="t" r="r" b="b"/>
              <a:pathLst>
                <a:path w="2717800" h="2121535">
                  <a:moveTo>
                    <a:pt x="1371877" y="0"/>
                  </a:moveTo>
                  <a:lnTo>
                    <a:pt x="1316844" y="33400"/>
                  </a:lnTo>
                  <a:lnTo>
                    <a:pt x="1292839" y="65265"/>
                  </a:lnTo>
                  <a:lnTo>
                    <a:pt x="1270883" y="104759"/>
                  </a:lnTo>
                  <a:lnTo>
                    <a:pt x="1250759" y="150023"/>
                  </a:lnTo>
                  <a:lnTo>
                    <a:pt x="1232250" y="199196"/>
                  </a:lnTo>
                  <a:lnTo>
                    <a:pt x="1215137" y="250420"/>
                  </a:lnTo>
                  <a:lnTo>
                    <a:pt x="1199203" y="301834"/>
                  </a:lnTo>
                  <a:lnTo>
                    <a:pt x="1184230" y="351579"/>
                  </a:lnTo>
                  <a:lnTo>
                    <a:pt x="1170000" y="397794"/>
                  </a:lnTo>
                  <a:lnTo>
                    <a:pt x="1156295" y="438619"/>
                  </a:lnTo>
                  <a:lnTo>
                    <a:pt x="1143087" y="486711"/>
                  </a:lnTo>
                  <a:lnTo>
                    <a:pt x="1135264" y="538015"/>
                  </a:lnTo>
                  <a:lnTo>
                    <a:pt x="1130959" y="590605"/>
                  </a:lnTo>
                  <a:lnTo>
                    <a:pt x="1128307" y="642552"/>
                  </a:lnTo>
                  <a:lnTo>
                    <a:pt x="1125442" y="691930"/>
                  </a:lnTo>
                  <a:lnTo>
                    <a:pt x="1120497" y="736811"/>
                  </a:lnTo>
                  <a:lnTo>
                    <a:pt x="1111605" y="775267"/>
                  </a:lnTo>
                  <a:lnTo>
                    <a:pt x="1074519" y="825195"/>
                  </a:lnTo>
                  <a:lnTo>
                    <a:pt x="1040722" y="833210"/>
                  </a:lnTo>
                  <a:lnTo>
                    <a:pt x="995514" y="830578"/>
                  </a:lnTo>
                  <a:lnTo>
                    <a:pt x="942628" y="819411"/>
                  </a:lnTo>
                  <a:lnTo>
                    <a:pt x="885795" y="801820"/>
                  </a:lnTo>
                  <a:lnTo>
                    <a:pt x="828749" y="779915"/>
                  </a:lnTo>
                  <a:lnTo>
                    <a:pt x="775221" y="755807"/>
                  </a:lnTo>
                  <a:lnTo>
                    <a:pt x="728944" y="731607"/>
                  </a:lnTo>
                  <a:lnTo>
                    <a:pt x="693650" y="709426"/>
                  </a:lnTo>
                  <a:lnTo>
                    <a:pt x="670884" y="673081"/>
                  </a:lnTo>
                  <a:lnTo>
                    <a:pt x="690305" y="656543"/>
                  </a:lnTo>
                  <a:lnTo>
                    <a:pt x="724116" y="640330"/>
                  </a:lnTo>
                  <a:lnTo>
                    <a:pt x="765100" y="623013"/>
                  </a:lnTo>
                  <a:lnTo>
                    <a:pt x="806041" y="603160"/>
                  </a:lnTo>
                  <a:lnTo>
                    <a:pt x="839722" y="579341"/>
                  </a:lnTo>
                  <a:lnTo>
                    <a:pt x="867160" y="513194"/>
                  </a:lnTo>
                  <a:lnTo>
                    <a:pt x="872015" y="469046"/>
                  </a:lnTo>
                  <a:lnTo>
                    <a:pt x="872384" y="420476"/>
                  </a:lnTo>
                  <a:lnTo>
                    <a:pt x="867160" y="370280"/>
                  </a:lnTo>
                  <a:lnTo>
                    <a:pt x="855239" y="321254"/>
                  </a:lnTo>
                  <a:lnTo>
                    <a:pt x="835514" y="276194"/>
                  </a:lnTo>
                  <a:lnTo>
                    <a:pt x="806880" y="237896"/>
                  </a:lnTo>
                  <a:lnTo>
                    <a:pt x="746220" y="186748"/>
                  </a:lnTo>
                  <a:lnTo>
                    <a:pt x="707360" y="160337"/>
                  </a:lnTo>
                  <a:lnTo>
                    <a:pt x="664447" y="135005"/>
                  </a:lnTo>
                  <a:lnTo>
                    <a:pt x="618710" y="111977"/>
                  </a:lnTo>
                  <a:lnTo>
                    <a:pt x="571374" y="92481"/>
                  </a:lnTo>
                  <a:lnTo>
                    <a:pt x="523666" y="77743"/>
                  </a:lnTo>
                  <a:lnTo>
                    <a:pt x="476812" y="68990"/>
                  </a:lnTo>
                  <a:lnTo>
                    <a:pt x="432039" y="67448"/>
                  </a:lnTo>
                  <a:lnTo>
                    <a:pt x="390574" y="74345"/>
                  </a:lnTo>
                  <a:lnTo>
                    <a:pt x="353544" y="88632"/>
                  </a:lnTo>
                  <a:lnTo>
                    <a:pt x="314648" y="109939"/>
                  </a:lnTo>
                  <a:lnTo>
                    <a:pt x="274723" y="137363"/>
                  </a:lnTo>
                  <a:lnTo>
                    <a:pt x="234609" y="169998"/>
                  </a:lnTo>
                  <a:lnTo>
                    <a:pt x="195142" y="206939"/>
                  </a:lnTo>
                  <a:lnTo>
                    <a:pt x="157161" y="247282"/>
                  </a:lnTo>
                  <a:lnTo>
                    <a:pt x="121504" y="290122"/>
                  </a:lnTo>
                  <a:lnTo>
                    <a:pt x="89008" y="334554"/>
                  </a:lnTo>
                  <a:lnTo>
                    <a:pt x="60512" y="379672"/>
                  </a:lnTo>
                  <a:lnTo>
                    <a:pt x="36853" y="424573"/>
                  </a:lnTo>
                  <a:lnTo>
                    <a:pt x="18870" y="468350"/>
                  </a:lnTo>
                  <a:lnTo>
                    <a:pt x="7145" y="513948"/>
                  </a:lnTo>
                  <a:lnTo>
                    <a:pt x="1140" y="564099"/>
                  </a:lnTo>
                  <a:lnTo>
                    <a:pt x="0" y="617579"/>
                  </a:lnTo>
                  <a:lnTo>
                    <a:pt x="2870" y="673164"/>
                  </a:lnTo>
                  <a:lnTo>
                    <a:pt x="8895" y="729632"/>
                  </a:lnTo>
                  <a:lnTo>
                    <a:pt x="17223" y="785760"/>
                  </a:lnTo>
                  <a:lnTo>
                    <a:pt x="26997" y="840323"/>
                  </a:lnTo>
                  <a:lnTo>
                    <a:pt x="37364" y="892100"/>
                  </a:lnTo>
                  <a:lnTo>
                    <a:pt x="56456" y="982400"/>
                  </a:lnTo>
                  <a:lnTo>
                    <a:pt x="63472" y="1018476"/>
                  </a:lnTo>
                  <a:lnTo>
                    <a:pt x="71937" y="1064751"/>
                  </a:lnTo>
                  <a:lnTo>
                    <a:pt x="85772" y="1106295"/>
                  </a:lnTo>
                  <a:lnTo>
                    <a:pt x="116130" y="1142467"/>
                  </a:lnTo>
                  <a:lnTo>
                    <a:pt x="145248" y="1182027"/>
                  </a:lnTo>
                  <a:lnTo>
                    <a:pt x="166387" y="1209620"/>
                  </a:lnTo>
                  <a:lnTo>
                    <a:pt x="193553" y="1240659"/>
                  </a:lnTo>
                  <a:lnTo>
                    <a:pt x="225340" y="1274666"/>
                  </a:lnTo>
                  <a:lnTo>
                    <a:pt x="297148" y="1349675"/>
                  </a:lnTo>
                  <a:lnTo>
                    <a:pt x="334356" y="1389722"/>
                  </a:lnTo>
                  <a:lnTo>
                    <a:pt x="370556" y="1430828"/>
                  </a:lnTo>
                  <a:lnTo>
                    <a:pt x="404344" y="1472514"/>
                  </a:lnTo>
                  <a:lnTo>
                    <a:pt x="434311" y="1514304"/>
                  </a:lnTo>
                  <a:lnTo>
                    <a:pt x="459050" y="1555719"/>
                  </a:lnTo>
                  <a:lnTo>
                    <a:pt x="477156" y="1596283"/>
                  </a:lnTo>
                  <a:lnTo>
                    <a:pt x="487221" y="1635518"/>
                  </a:lnTo>
                  <a:lnTo>
                    <a:pt x="487144" y="1680913"/>
                  </a:lnTo>
                  <a:lnTo>
                    <a:pt x="476304" y="1731924"/>
                  </a:lnTo>
                  <a:lnTo>
                    <a:pt x="457033" y="1786492"/>
                  </a:lnTo>
                  <a:lnTo>
                    <a:pt x="431661" y="1842556"/>
                  </a:lnTo>
                  <a:lnTo>
                    <a:pt x="402519" y="1898057"/>
                  </a:lnTo>
                  <a:lnTo>
                    <a:pt x="371940" y="1950935"/>
                  </a:lnTo>
                  <a:lnTo>
                    <a:pt x="342254" y="1999129"/>
                  </a:lnTo>
                  <a:lnTo>
                    <a:pt x="294886" y="2073226"/>
                  </a:lnTo>
                  <a:lnTo>
                    <a:pt x="281868" y="2095009"/>
                  </a:lnTo>
                  <a:lnTo>
                    <a:pt x="329681" y="2106801"/>
                  </a:lnTo>
                  <a:lnTo>
                    <a:pt x="381417" y="2107928"/>
                  </a:lnTo>
                  <a:lnTo>
                    <a:pt x="444632" y="2108854"/>
                  </a:lnTo>
                  <a:lnTo>
                    <a:pt x="587080" y="2110179"/>
                  </a:lnTo>
                  <a:lnTo>
                    <a:pt x="821751" y="2111298"/>
                  </a:lnTo>
                  <a:lnTo>
                    <a:pt x="825262" y="2104493"/>
                  </a:lnTo>
                  <a:lnTo>
                    <a:pt x="831866" y="2085061"/>
                  </a:lnTo>
                  <a:lnTo>
                    <a:pt x="841291" y="2054523"/>
                  </a:lnTo>
                  <a:lnTo>
                    <a:pt x="901763" y="1851688"/>
                  </a:lnTo>
                  <a:lnTo>
                    <a:pt x="921215" y="1788407"/>
                  </a:lnTo>
                  <a:lnTo>
                    <a:pt x="941856" y="1723136"/>
                  </a:lnTo>
                  <a:lnTo>
                    <a:pt x="963415" y="1657394"/>
                  </a:lnTo>
                  <a:lnTo>
                    <a:pt x="985620" y="1592701"/>
                  </a:lnTo>
                  <a:lnTo>
                    <a:pt x="1008200" y="1530576"/>
                  </a:lnTo>
                  <a:lnTo>
                    <a:pt x="1030881" y="1472538"/>
                  </a:lnTo>
                  <a:lnTo>
                    <a:pt x="1053393" y="1420108"/>
                  </a:lnTo>
                  <a:lnTo>
                    <a:pt x="1075464" y="1374805"/>
                  </a:lnTo>
                  <a:lnTo>
                    <a:pt x="1096821" y="1338148"/>
                  </a:lnTo>
                  <a:lnTo>
                    <a:pt x="1128030" y="1292610"/>
                  </a:lnTo>
                  <a:lnTo>
                    <a:pt x="1160715" y="1249156"/>
                  </a:lnTo>
                  <a:lnTo>
                    <a:pt x="1194690" y="1208640"/>
                  </a:lnTo>
                  <a:lnTo>
                    <a:pt x="1229772" y="1171916"/>
                  </a:lnTo>
                  <a:lnTo>
                    <a:pt x="1265775" y="1139840"/>
                  </a:lnTo>
                  <a:lnTo>
                    <a:pt x="1302516" y="1113265"/>
                  </a:lnTo>
                  <a:lnTo>
                    <a:pt x="1339809" y="1093047"/>
                  </a:lnTo>
                  <a:lnTo>
                    <a:pt x="1377471" y="1080039"/>
                  </a:lnTo>
                  <a:lnTo>
                    <a:pt x="1415318" y="1075095"/>
                  </a:lnTo>
                  <a:lnTo>
                    <a:pt x="1453164" y="1079072"/>
                  </a:lnTo>
                  <a:lnTo>
                    <a:pt x="1490825" y="1092822"/>
                  </a:lnTo>
                  <a:lnTo>
                    <a:pt x="1549398" y="1137258"/>
                  </a:lnTo>
                  <a:lnTo>
                    <a:pt x="1582855" y="1171469"/>
                  </a:lnTo>
                  <a:lnTo>
                    <a:pt x="1618135" y="1212056"/>
                  </a:lnTo>
                  <a:lnTo>
                    <a:pt x="1654518" y="1257804"/>
                  </a:lnTo>
                  <a:lnTo>
                    <a:pt x="1691286" y="1307501"/>
                  </a:lnTo>
                  <a:lnTo>
                    <a:pt x="1727721" y="1359930"/>
                  </a:lnTo>
                  <a:lnTo>
                    <a:pt x="1763102" y="1413879"/>
                  </a:lnTo>
                  <a:lnTo>
                    <a:pt x="1796712" y="1468133"/>
                  </a:lnTo>
                  <a:lnTo>
                    <a:pt x="1827832" y="1521478"/>
                  </a:lnTo>
                  <a:lnTo>
                    <a:pt x="1855743" y="1572699"/>
                  </a:lnTo>
                  <a:lnTo>
                    <a:pt x="1879726" y="1620582"/>
                  </a:lnTo>
                  <a:lnTo>
                    <a:pt x="1899062" y="1663914"/>
                  </a:lnTo>
                  <a:lnTo>
                    <a:pt x="1913033" y="1701479"/>
                  </a:lnTo>
                  <a:lnTo>
                    <a:pt x="1922003" y="1754454"/>
                  </a:lnTo>
                  <a:lnTo>
                    <a:pt x="1912776" y="1770738"/>
                  </a:lnTo>
                  <a:lnTo>
                    <a:pt x="1862762" y="1774172"/>
                  </a:lnTo>
                  <a:lnTo>
                    <a:pt x="1825263" y="1764834"/>
                  </a:lnTo>
                  <a:lnTo>
                    <a:pt x="1781630" y="1750467"/>
                  </a:lnTo>
                  <a:lnTo>
                    <a:pt x="1733507" y="1732827"/>
                  </a:lnTo>
                  <a:lnTo>
                    <a:pt x="1682537" y="1713672"/>
                  </a:lnTo>
                  <a:lnTo>
                    <a:pt x="1630367" y="1694756"/>
                  </a:lnTo>
                  <a:lnTo>
                    <a:pt x="1578639" y="1677837"/>
                  </a:lnTo>
                  <a:lnTo>
                    <a:pt x="1528999" y="1664670"/>
                  </a:lnTo>
                  <a:lnTo>
                    <a:pt x="1483091" y="1657013"/>
                  </a:lnTo>
                  <a:lnTo>
                    <a:pt x="1442560" y="1656620"/>
                  </a:lnTo>
                  <a:lnTo>
                    <a:pt x="1409050" y="1665249"/>
                  </a:lnTo>
                  <a:lnTo>
                    <a:pt x="1374384" y="1688914"/>
                  </a:lnTo>
                  <a:lnTo>
                    <a:pt x="1340372" y="1725375"/>
                  </a:lnTo>
                  <a:lnTo>
                    <a:pt x="1307574" y="1771492"/>
                  </a:lnTo>
                  <a:lnTo>
                    <a:pt x="1276553" y="1824126"/>
                  </a:lnTo>
                  <a:lnTo>
                    <a:pt x="1247870" y="1880138"/>
                  </a:lnTo>
                  <a:lnTo>
                    <a:pt x="1222086" y="1936386"/>
                  </a:lnTo>
                  <a:lnTo>
                    <a:pt x="1199762" y="1989732"/>
                  </a:lnTo>
                  <a:lnTo>
                    <a:pt x="1181460" y="2037036"/>
                  </a:lnTo>
                  <a:lnTo>
                    <a:pt x="1167740" y="2075158"/>
                  </a:lnTo>
                  <a:lnTo>
                    <a:pt x="1156295" y="2111298"/>
                  </a:lnTo>
                  <a:lnTo>
                    <a:pt x="1163768" y="2112172"/>
                  </a:lnTo>
                  <a:lnTo>
                    <a:pt x="1262530" y="2114865"/>
                  </a:lnTo>
                  <a:lnTo>
                    <a:pt x="1376707" y="2116600"/>
                  </a:lnTo>
                  <a:lnTo>
                    <a:pt x="1589915" y="2118868"/>
                  </a:lnTo>
                  <a:lnTo>
                    <a:pt x="1816781" y="2120440"/>
                  </a:lnTo>
                  <a:lnTo>
                    <a:pt x="2016049" y="2120987"/>
                  </a:lnTo>
                  <a:lnTo>
                    <a:pt x="2113186" y="2120620"/>
                  </a:lnTo>
                  <a:lnTo>
                    <a:pt x="2146459" y="2120180"/>
                  </a:lnTo>
                  <a:lnTo>
                    <a:pt x="2167497" y="2119554"/>
                  </a:lnTo>
                  <a:lnTo>
                    <a:pt x="2174771" y="2118728"/>
                  </a:lnTo>
                  <a:lnTo>
                    <a:pt x="2178862" y="2102562"/>
                  </a:lnTo>
                  <a:lnTo>
                    <a:pt x="2205460" y="2009430"/>
                  </a:lnTo>
                  <a:lnTo>
                    <a:pt x="2222555" y="1945990"/>
                  </a:lnTo>
                  <a:lnTo>
                    <a:pt x="2238572" y="1880317"/>
                  </a:lnTo>
                  <a:lnTo>
                    <a:pt x="2250804" y="1819174"/>
                  </a:lnTo>
                  <a:lnTo>
                    <a:pt x="2256547" y="1769325"/>
                  </a:lnTo>
                  <a:lnTo>
                    <a:pt x="2251540" y="1723987"/>
                  </a:lnTo>
                  <a:lnTo>
                    <a:pt x="2236722" y="1684210"/>
                  </a:lnTo>
                  <a:lnTo>
                    <a:pt x="2217980" y="1647529"/>
                  </a:lnTo>
                  <a:lnTo>
                    <a:pt x="2201200" y="1611481"/>
                  </a:lnTo>
                  <a:lnTo>
                    <a:pt x="2192269" y="1573603"/>
                  </a:lnTo>
                  <a:lnTo>
                    <a:pt x="2197072" y="1531429"/>
                  </a:lnTo>
                  <a:lnTo>
                    <a:pt x="2210930" y="1493758"/>
                  </a:lnTo>
                  <a:lnTo>
                    <a:pt x="2231239" y="1450335"/>
                  </a:lnTo>
                  <a:lnTo>
                    <a:pt x="2256778" y="1403995"/>
                  </a:lnTo>
                  <a:lnTo>
                    <a:pt x="2286325" y="1357568"/>
                  </a:lnTo>
                  <a:lnTo>
                    <a:pt x="2318659" y="1313887"/>
                  </a:lnTo>
                  <a:lnTo>
                    <a:pt x="2352560" y="1275785"/>
                  </a:lnTo>
                  <a:lnTo>
                    <a:pt x="2386805" y="1246093"/>
                  </a:lnTo>
                  <a:lnTo>
                    <a:pt x="2420173" y="1227645"/>
                  </a:lnTo>
                  <a:lnTo>
                    <a:pt x="2464062" y="1224144"/>
                  </a:lnTo>
                  <a:lnTo>
                    <a:pt x="2517415" y="1236920"/>
                  </a:lnTo>
                  <a:lnTo>
                    <a:pt x="2574271" y="1260156"/>
                  </a:lnTo>
                  <a:lnTo>
                    <a:pt x="2628666" y="1288033"/>
                  </a:lnTo>
                  <a:lnTo>
                    <a:pt x="2674639" y="1314732"/>
                  </a:lnTo>
                  <a:lnTo>
                    <a:pt x="2717468" y="1341323"/>
                  </a:lnTo>
                  <a:lnTo>
                    <a:pt x="2716906" y="1326471"/>
                  </a:lnTo>
                  <a:lnTo>
                    <a:pt x="2716483" y="1287862"/>
                  </a:lnTo>
                  <a:lnTo>
                    <a:pt x="2714684" y="943341"/>
                  </a:lnTo>
                  <a:lnTo>
                    <a:pt x="2714035" y="885121"/>
                  </a:lnTo>
                  <a:lnTo>
                    <a:pt x="2713172" y="844122"/>
                  </a:lnTo>
                  <a:lnTo>
                    <a:pt x="2669134" y="819954"/>
                  </a:lnTo>
                  <a:lnTo>
                    <a:pt x="2623737" y="819259"/>
                  </a:lnTo>
                  <a:lnTo>
                    <a:pt x="2567264" y="818056"/>
                  </a:lnTo>
                  <a:lnTo>
                    <a:pt x="2503383" y="814751"/>
                  </a:lnTo>
                  <a:lnTo>
                    <a:pt x="2435757" y="807747"/>
                  </a:lnTo>
                  <a:lnTo>
                    <a:pt x="2368053" y="795451"/>
                  </a:lnTo>
                  <a:lnTo>
                    <a:pt x="2223704" y="761988"/>
                  </a:lnTo>
                  <a:lnTo>
                    <a:pt x="2167186" y="748298"/>
                  </a:lnTo>
                  <a:lnTo>
                    <a:pt x="2108977" y="733530"/>
                  </a:lnTo>
                  <a:lnTo>
                    <a:pt x="2050586" y="717799"/>
                  </a:lnTo>
                  <a:lnTo>
                    <a:pt x="1993518" y="701219"/>
                  </a:lnTo>
                  <a:lnTo>
                    <a:pt x="1939279" y="683906"/>
                  </a:lnTo>
                  <a:lnTo>
                    <a:pt x="1889377" y="665973"/>
                  </a:lnTo>
                  <a:lnTo>
                    <a:pt x="1845317" y="647534"/>
                  </a:lnTo>
                  <a:lnTo>
                    <a:pt x="1808608" y="628705"/>
                  </a:lnTo>
                  <a:lnTo>
                    <a:pt x="1760126" y="583279"/>
                  </a:lnTo>
                  <a:lnTo>
                    <a:pt x="1756323" y="555612"/>
                  </a:lnTo>
                  <a:lnTo>
                    <a:pt x="1764788" y="526723"/>
                  </a:lnTo>
                  <a:lnTo>
                    <a:pt x="1780962" y="496733"/>
                  </a:lnTo>
                  <a:lnTo>
                    <a:pt x="1800287" y="465764"/>
                  </a:lnTo>
                  <a:lnTo>
                    <a:pt x="1818204" y="433938"/>
                  </a:lnTo>
                  <a:lnTo>
                    <a:pt x="1830155" y="401378"/>
                  </a:lnTo>
                  <a:lnTo>
                    <a:pt x="1831582" y="368205"/>
                  </a:lnTo>
                  <a:lnTo>
                    <a:pt x="1817927" y="334543"/>
                  </a:lnTo>
                  <a:lnTo>
                    <a:pt x="1768881" y="273279"/>
                  </a:lnTo>
                  <a:lnTo>
                    <a:pt x="1734989" y="236968"/>
                  </a:lnTo>
                  <a:lnTo>
                    <a:pt x="1696502" y="198799"/>
                  </a:lnTo>
                  <a:lnTo>
                    <a:pt x="1654659" y="160216"/>
                  </a:lnTo>
                  <a:lnTo>
                    <a:pt x="1610699" y="122666"/>
                  </a:lnTo>
                  <a:lnTo>
                    <a:pt x="1565862" y="87593"/>
                  </a:lnTo>
                  <a:lnTo>
                    <a:pt x="1521386" y="56445"/>
                  </a:lnTo>
                  <a:lnTo>
                    <a:pt x="1478511" y="30666"/>
                  </a:lnTo>
                  <a:lnTo>
                    <a:pt x="1438475" y="11701"/>
                  </a:lnTo>
                  <a:lnTo>
                    <a:pt x="1402517" y="997"/>
                  </a:lnTo>
                  <a:lnTo>
                    <a:pt x="1371877" y="0"/>
                  </a:lnTo>
                  <a:close/>
                </a:path>
              </a:pathLst>
            </a:custGeom>
            <a:solidFill>
              <a:srgbClr val="E8F5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74747" y="2870180"/>
              <a:ext cx="2717800" cy="2121535"/>
            </a:xfrm>
            <a:custGeom>
              <a:avLst/>
              <a:gdLst/>
              <a:ahLst/>
              <a:cxnLst/>
              <a:rect l="l" t="t" r="r" b="b"/>
              <a:pathLst>
                <a:path w="2717800" h="2121535">
                  <a:moveTo>
                    <a:pt x="279062" y="2103864"/>
                  </a:moveTo>
                  <a:lnTo>
                    <a:pt x="281865" y="2095005"/>
                  </a:lnTo>
                  <a:lnTo>
                    <a:pt x="294885" y="2073223"/>
                  </a:lnTo>
                  <a:lnTo>
                    <a:pt x="315792" y="2040577"/>
                  </a:lnTo>
                  <a:lnTo>
                    <a:pt x="342254" y="1999128"/>
                  </a:lnTo>
                  <a:lnTo>
                    <a:pt x="371940" y="1950934"/>
                  </a:lnTo>
                  <a:lnTo>
                    <a:pt x="402519" y="1898057"/>
                  </a:lnTo>
                  <a:lnTo>
                    <a:pt x="431660" y="1842556"/>
                  </a:lnTo>
                  <a:lnTo>
                    <a:pt x="457032" y="1786491"/>
                  </a:lnTo>
                  <a:lnTo>
                    <a:pt x="476303" y="1731923"/>
                  </a:lnTo>
                  <a:lnTo>
                    <a:pt x="487142" y="1680910"/>
                  </a:lnTo>
                  <a:lnTo>
                    <a:pt x="487218" y="1635513"/>
                  </a:lnTo>
                  <a:lnTo>
                    <a:pt x="477153" y="1596280"/>
                  </a:lnTo>
                  <a:lnTo>
                    <a:pt x="459048" y="1555717"/>
                  </a:lnTo>
                  <a:lnTo>
                    <a:pt x="434308" y="1514302"/>
                  </a:lnTo>
                  <a:lnTo>
                    <a:pt x="404341" y="1472513"/>
                  </a:lnTo>
                  <a:lnTo>
                    <a:pt x="370554" y="1430828"/>
                  </a:lnTo>
                  <a:lnTo>
                    <a:pt x="334353" y="1389723"/>
                  </a:lnTo>
                  <a:lnTo>
                    <a:pt x="297146" y="1349677"/>
                  </a:lnTo>
                  <a:lnTo>
                    <a:pt x="260339" y="1311167"/>
                  </a:lnTo>
                  <a:lnTo>
                    <a:pt x="225338" y="1274669"/>
                  </a:lnTo>
                  <a:lnTo>
                    <a:pt x="193552" y="1240663"/>
                  </a:lnTo>
                  <a:lnTo>
                    <a:pt x="166386" y="1209625"/>
                  </a:lnTo>
                  <a:lnTo>
                    <a:pt x="145247" y="1182033"/>
                  </a:lnTo>
                  <a:lnTo>
                    <a:pt x="116130" y="1142470"/>
                  </a:lnTo>
                  <a:lnTo>
                    <a:pt x="97338" y="1120356"/>
                  </a:lnTo>
                  <a:lnTo>
                    <a:pt x="85774" y="1106296"/>
                  </a:lnTo>
                  <a:lnTo>
                    <a:pt x="78339" y="1090894"/>
                  </a:lnTo>
                  <a:lnTo>
                    <a:pt x="71938" y="1064755"/>
                  </a:lnTo>
                  <a:lnTo>
                    <a:pt x="63471" y="1018483"/>
                  </a:lnTo>
                  <a:lnTo>
                    <a:pt x="56456" y="982406"/>
                  </a:lnTo>
                  <a:lnTo>
                    <a:pt x="47469" y="939872"/>
                  </a:lnTo>
                  <a:lnTo>
                    <a:pt x="37365" y="892105"/>
                  </a:lnTo>
                  <a:lnTo>
                    <a:pt x="26999" y="840328"/>
                  </a:lnTo>
                  <a:lnTo>
                    <a:pt x="17225" y="785764"/>
                  </a:lnTo>
                  <a:lnTo>
                    <a:pt x="8897" y="729636"/>
                  </a:lnTo>
                  <a:lnTo>
                    <a:pt x="2870" y="673167"/>
                  </a:lnTo>
                  <a:lnTo>
                    <a:pt x="0" y="617581"/>
                  </a:lnTo>
                  <a:lnTo>
                    <a:pt x="1139" y="564101"/>
                  </a:lnTo>
                  <a:lnTo>
                    <a:pt x="7143" y="513950"/>
                  </a:lnTo>
                  <a:lnTo>
                    <a:pt x="18867" y="468351"/>
                  </a:lnTo>
                  <a:lnTo>
                    <a:pt x="36852" y="424573"/>
                  </a:lnTo>
                  <a:lnTo>
                    <a:pt x="60512" y="379672"/>
                  </a:lnTo>
                  <a:lnTo>
                    <a:pt x="89008" y="334553"/>
                  </a:lnTo>
                  <a:lnTo>
                    <a:pt x="121504" y="290121"/>
                  </a:lnTo>
                  <a:lnTo>
                    <a:pt x="157161" y="247282"/>
                  </a:lnTo>
                  <a:lnTo>
                    <a:pt x="195142" y="206938"/>
                  </a:lnTo>
                  <a:lnTo>
                    <a:pt x="234608" y="169997"/>
                  </a:lnTo>
                  <a:lnTo>
                    <a:pt x="274722" y="137361"/>
                  </a:lnTo>
                  <a:lnTo>
                    <a:pt x="314647" y="109937"/>
                  </a:lnTo>
                  <a:lnTo>
                    <a:pt x="353543" y="88629"/>
                  </a:lnTo>
                  <a:lnTo>
                    <a:pt x="390574" y="74342"/>
                  </a:lnTo>
                  <a:lnTo>
                    <a:pt x="432038" y="67446"/>
                  </a:lnTo>
                  <a:lnTo>
                    <a:pt x="476810" y="68989"/>
                  </a:lnTo>
                  <a:lnTo>
                    <a:pt x="523664" y="77742"/>
                  </a:lnTo>
                  <a:lnTo>
                    <a:pt x="571373" y="92481"/>
                  </a:lnTo>
                  <a:lnTo>
                    <a:pt x="618710" y="111977"/>
                  </a:lnTo>
                  <a:lnTo>
                    <a:pt x="664448" y="135004"/>
                  </a:lnTo>
                  <a:lnTo>
                    <a:pt x="707362" y="160336"/>
                  </a:lnTo>
                  <a:lnTo>
                    <a:pt x="746224" y="186746"/>
                  </a:lnTo>
                  <a:lnTo>
                    <a:pt x="779808" y="213007"/>
                  </a:lnTo>
                  <a:lnTo>
                    <a:pt x="835518" y="276190"/>
                  </a:lnTo>
                  <a:lnTo>
                    <a:pt x="855241" y="321250"/>
                  </a:lnTo>
                  <a:lnTo>
                    <a:pt x="867162" y="370277"/>
                  </a:lnTo>
                  <a:lnTo>
                    <a:pt x="872385" y="420474"/>
                  </a:lnTo>
                  <a:lnTo>
                    <a:pt x="872016" y="469045"/>
                  </a:lnTo>
                  <a:lnTo>
                    <a:pt x="867161" y="513195"/>
                  </a:lnTo>
                  <a:lnTo>
                    <a:pt x="839722" y="579343"/>
                  </a:lnTo>
                  <a:lnTo>
                    <a:pt x="806041" y="603163"/>
                  </a:lnTo>
                  <a:lnTo>
                    <a:pt x="765099" y="623016"/>
                  </a:lnTo>
                  <a:lnTo>
                    <a:pt x="724114" y="640334"/>
                  </a:lnTo>
                  <a:lnTo>
                    <a:pt x="690302" y="656546"/>
                  </a:lnTo>
                  <a:lnTo>
                    <a:pt x="670882" y="673083"/>
                  </a:lnTo>
                  <a:lnTo>
                    <a:pt x="673071" y="691376"/>
                  </a:lnTo>
                  <a:lnTo>
                    <a:pt x="693650" y="709426"/>
                  </a:lnTo>
                  <a:lnTo>
                    <a:pt x="728945" y="731606"/>
                  </a:lnTo>
                  <a:lnTo>
                    <a:pt x="775222" y="755805"/>
                  </a:lnTo>
                  <a:lnTo>
                    <a:pt x="828750" y="779912"/>
                  </a:lnTo>
                  <a:lnTo>
                    <a:pt x="885796" y="801817"/>
                  </a:lnTo>
                  <a:lnTo>
                    <a:pt x="942628" y="819408"/>
                  </a:lnTo>
                  <a:lnTo>
                    <a:pt x="995514" y="830575"/>
                  </a:lnTo>
                  <a:lnTo>
                    <a:pt x="1040720" y="833205"/>
                  </a:lnTo>
                  <a:lnTo>
                    <a:pt x="1074516" y="825190"/>
                  </a:lnTo>
                  <a:lnTo>
                    <a:pt x="1111606" y="775262"/>
                  </a:lnTo>
                  <a:lnTo>
                    <a:pt x="1120498" y="736806"/>
                  </a:lnTo>
                  <a:lnTo>
                    <a:pt x="1125443" y="691926"/>
                  </a:lnTo>
                  <a:lnTo>
                    <a:pt x="1128309" y="642549"/>
                  </a:lnTo>
                  <a:lnTo>
                    <a:pt x="1130960" y="590602"/>
                  </a:lnTo>
                  <a:lnTo>
                    <a:pt x="1135264" y="538012"/>
                  </a:lnTo>
                  <a:lnTo>
                    <a:pt x="1143087" y="486707"/>
                  </a:lnTo>
                  <a:lnTo>
                    <a:pt x="1156296" y="438615"/>
                  </a:lnTo>
                  <a:lnTo>
                    <a:pt x="1170002" y="397791"/>
                  </a:lnTo>
                  <a:lnTo>
                    <a:pt x="1184233" y="351577"/>
                  </a:lnTo>
                  <a:lnTo>
                    <a:pt x="1199207" y="301834"/>
                  </a:lnTo>
                  <a:lnTo>
                    <a:pt x="1215141" y="250420"/>
                  </a:lnTo>
                  <a:lnTo>
                    <a:pt x="1232254" y="199197"/>
                  </a:lnTo>
                  <a:lnTo>
                    <a:pt x="1250764" y="150023"/>
                  </a:lnTo>
                  <a:lnTo>
                    <a:pt x="1270888" y="104759"/>
                  </a:lnTo>
                  <a:lnTo>
                    <a:pt x="1292844" y="65265"/>
                  </a:lnTo>
                  <a:lnTo>
                    <a:pt x="1316850" y="33400"/>
                  </a:lnTo>
                  <a:lnTo>
                    <a:pt x="1371886" y="0"/>
                  </a:lnTo>
                  <a:lnTo>
                    <a:pt x="1402525" y="998"/>
                  </a:lnTo>
                  <a:lnTo>
                    <a:pt x="1478518" y="30666"/>
                  </a:lnTo>
                  <a:lnTo>
                    <a:pt x="1521393" y="56444"/>
                  </a:lnTo>
                  <a:lnTo>
                    <a:pt x="1565869" y="87592"/>
                  </a:lnTo>
                  <a:lnTo>
                    <a:pt x="1610706" y="122663"/>
                  </a:lnTo>
                  <a:lnTo>
                    <a:pt x="1654666" y="160213"/>
                  </a:lnTo>
                  <a:lnTo>
                    <a:pt x="1696509" y="198795"/>
                  </a:lnTo>
                  <a:lnTo>
                    <a:pt x="1734997" y="236963"/>
                  </a:lnTo>
                  <a:lnTo>
                    <a:pt x="1768890" y="273274"/>
                  </a:lnTo>
                  <a:lnTo>
                    <a:pt x="1796949" y="306280"/>
                  </a:lnTo>
                  <a:lnTo>
                    <a:pt x="1831589" y="368199"/>
                  </a:lnTo>
                  <a:lnTo>
                    <a:pt x="1830160" y="401373"/>
                  </a:lnTo>
                  <a:lnTo>
                    <a:pt x="1818208" y="433934"/>
                  </a:lnTo>
                  <a:lnTo>
                    <a:pt x="1800290" y="465761"/>
                  </a:lnTo>
                  <a:lnTo>
                    <a:pt x="1780965" y="496732"/>
                  </a:lnTo>
                  <a:lnTo>
                    <a:pt x="1764791" y="526723"/>
                  </a:lnTo>
                  <a:lnTo>
                    <a:pt x="1756326" y="555613"/>
                  </a:lnTo>
                  <a:lnTo>
                    <a:pt x="1760128" y="583280"/>
                  </a:lnTo>
                  <a:lnTo>
                    <a:pt x="1780756" y="609600"/>
                  </a:lnTo>
                  <a:lnTo>
                    <a:pt x="1845318" y="647533"/>
                  </a:lnTo>
                  <a:lnTo>
                    <a:pt x="1889377" y="665971"/>
                  </a:lnTo>
                  <a:lnTo>
                    <a:pt x="1939279" y="683904"/>
                  </a:lnTo>
                  <a:lnTo>
                    <a:pt x="1993518" y="701217"/>
                  </a:lnTo>
                  <a:lnTo>
                    <a:pt x="2050586" y="717797"/>
                  </a:lnTo>
                  <a:lnTo>
                    <a:pt x="2108978" y="733528"/>
                  </a:lnTo>
                  <a:lnTo>
                    <a:pt x="2167187" y="748296"/>
                  </a:lnTo>
                  <a:lnTo>
                    <a:pt x="2223705" y="761988"/>
                  </a:lnTo>
                  <a:lnTo>
                    <a:pt x="2277028" y="774487"/>
                  </a:lnTo>
                  <a:lnTo>
                    <a:pt x="2325647" y="785681"/>
                  </a:lnTo>
                  <a:lnTo>
                    <a:pt x="2368056" y="795454"/>
                  </a:lnTo>
                  <a:lnTo>
                    <a:pt x="2435762" y="807748"/>
                  </a:lnTo>
                  <a:lnTo>
                    <a:pt x="2503388" y="814750"/>
                  </a:lnTo>
                  <a:lnTo>
                    <a:pt x="2567270" y="818056"/>
                  </a:lnTo>
                  <a:lnTo>
                    <a:pt x="2623742" y="819259"/>
                  </a:lnTo>
                  <a:lnTo>
                    <a:pt x="2669139" y="819954"/>
                  </a:lnTo>
                  <a:lnTo>
                    <a:pt x="2699796" y="821735"/>
                  </a:lnTo>
                  <a:lnTo>
                    <a:pt x="2714035" y="885117"/>
                  </a:lnTo>
                  <a:lnTo>
                    <a:pt x="2714683" y="943337"/>
                  </a:lnTo>
                  <a:lnTo>
                    <a:pt x="2715168" y="1012923"/>
                  </a:lnTo>
                  <a:lnTo>
                    <a:pt x="2715540" y="1088023"/>
                  </a:lnTo>
                  <a:lnTo>
                    <a:pt x="2715850" y="1162782"/>
                  </a:lnTo>
                  <a:lnTo>
                    <a:pt x="2716147" y="1231345"/>
                  </a:lnTo>
                  <a:lnTo>
                    <a:pt x="2716481" y="1287859"/>
                  </a:lnTo>
                  <a:lnTo>
                    <a:pt x="2716905" y="1326470"/>
                  </a:lnTo>
                  <a:lnTo>
                    <a:pt x="2717467" y="1341323"/>
                  </a:lnTo>
                  <a:lnTo>
                    <a:pt x="2706227" y="1334437"/>
                  </a:lnTo>
                  <a:lnTo>
                    <a:pt x="2628668" y="1288034"/>
                  </a:lnTo>
                  <a:lnTo>
                    <a:pt x="2574274" y="1260156"/>
                  </a:lnTo>
                  <a:lnTo>
                    <a:pt x="2517419" y="1236918"/>
                  </a:lnTo>
                  <a:lnTo>
                    <a:pt x="2464066" y="1224141"/>
                  </a:lnTo>
                  <a:lnTo>
                    <a:pt x="2420176" y="1227643"/>
                  </a:lnTo>
                  <a:lnTo>
                    <a:pt x="2386808" y="1246089"/>
                  </a:lnTo>
                  <a:lnTo>
                    <a:pt x="2352563" y="1275780"/>
                  </a:lnTo>
                  <a:lnTo>
                    <a:pt x="2318663" y="1313882"/>
                  </a:lnTo>
                  <a:lnTo>
                    <a:pt x="2286329" y="1357563"/>
                  </a:lnTo>
                  <a:lnTo>
                    <a:pt x="2256782" y="1403992"/>
                  </a:lnTo>
                  <a:lnTo>
                    <a:pt x="2231244" y="1450334"/>
                  </a:lnTo>
                  <a:lnTo>
                    <a:pt x="2210935" y="1493759"/>
                  </a:lnTo>
                  <a:lnTo>
                    <a:pt x="2197076" y="1531433"/>
                  </a:lnTo>
                  <a:lnTo>
                    <a:pt x="2192268" y="1573605"/>
                  </a:lnTo>
                  <a:lnTo>
                    <a:pt x="2201197" y="1611482"/>
                  </a:lnTo>
                  <a:lnTo>
                    <a:pt x="2217976" y="1647528"/>
                  </a:lnTo>
                  <a:lnTo>
                    <a:pt x="2236719" y="1684208"/>
                  </a:lnTo>
                  <a:lnTo>
                    <a:pt x="2251538" y="1723985"/>
                  </a:lnTo>
                  <a:lnTo>
                    <a:pt x="2256546" y="1769324"/>
                  </a:lnTo>
                  <a:lnTo>
                    <a:pt x="2250804" y="1819176"/>
                  </a:lnTo>
                  <a:lnTo>
                    <a:pt x="2238572" y="1880319"/>
                  </a:lnTo>
                  <a:lnTo>
                    <a:pt x="2222555" y="1945991"/>
                  </a:lnTo>
                  <a:lnTo>
                    <a:pt x="2205459" y="2009430"/>
                  </a:lnTo>
                  <a:lnTo>
                    <a:pt x="2189992" y="2063875"/>
                  </a:lnTo>
                  <a:lnTo>
                    <a:pt x="2178859" y="2102564"/>
                  </a:lnTo>
                  <a:lnTo>
                    <a:pt x="2174766" y="2118734"/>
                  </a:lnTo>
                  <a:lnTo>
                    <a:pt x="2113183" y="2120623"/>
                  </a:lnTo>
                  <a:lnTo>
                    <a:pt x="2069204" y="2120887"/>
                  </a:lnTo>
                  <a:lnTo>
                    <a:pt x="2016046" y="2120988"/>
                  </a:lnTo>
                  <a:lnTo>
                    <a:pt x="1955238" y="2120939"/>
                  </a:lnTo>
                  <a:lnTo>
                    <a:pt x="1888306" y="2120752"/>
                  </a:lnTo>
                  <a:lnTo>
                    <a:pt x="1816780" y="2120439"/>
                  </a:lnTo>
                  <a:lnTo>
                    <a:pt x="1742187" y="2120012"/>
                  </a:lnTo>
                  <a:lnTo>
                    <a:pt x="1666056" y="2119484"/>
                  </a:lnTo>
                  <a:lnTo>
                    <a:pt x="1589914" y="2118866"/>
                  </a:lnTo>
                  <a:lnTo>
                    <a:pt x="1515290" y="2118171"/>
                  </a:lnTo>
                  <a:lnTo>
                    <a:pt x="1443711" y="2117411"/>
                  </a:lnTo>
                  <a:lnTo>
                    <a:pt x="1376706" y="2116598"/>
                  </a:lnTo>
                  <a:lnTo>
                    <a:pt x="1315803" y="2115744"/>
                  </a:lnTo>
                  <a:lnTo>
                    <a:pt x="1262530" y="2114862"/>
                  </a:lnTo>
                  <a:lnTo>
                    <a:pt x="1218414" y="2113964"/>
                  </a:lnTo>
                  <a:lnTo>
                    <a:pt x="1163769" y="2112167"/>
                  </a:lnTo>
                  <a:lnTo>
                    <a:pt x="1156296" y="2111294"/>
                  </a:lnTo>
                  <a:lnTo>
                    <a:pt x="1159166" y="2100956"/>
                  </a:lnTo>
                  <a:lnTo>
                    <a:pt x="1181463" y="2037036"/>
                  </a:lnTo>
                  <a:lnTo>
                    <a:pt x="1199766" y="1989733"/>
                  </a:lnTo>
                  <a:lnTo>
                    <a:pt x="1222091" y="1936387"/>
                  </a:lnTo>
                  <a:lnTo>
                    <a:pt x="1247876" y="1880139"/>
                  </a:lnTo>
                  <a:lnTo>
                    <a:pt x="1276559" y="1824128"/>
                  </a:lnTo>
                  <a:lnTo>
                    <a:pt x="1307580" y="1771495"/>
                  </a:lnTo>
                  <a:lnTo>
                    <a:pt x="1340378" y="1725378"/>
                  </a:lnTo>
                  <a:lnTo>
                    <a:pt x="1374390" y="1688917"/>
                  </a:lnTo>
                  <a:lnTo>
                    <a:pt x="1409056" y="1665253"/>
                  </a:lnTo>
                  <a:lnTo>
                    <a:pt x="1442565" y="1656623"/>
                  </a:lnTo>
                  <a:lnTo>
                    <a:pt x="1483096" y="1657015"/>
                  </a:lnTo>
                  <a:lnTo>
                    <a:pt x="1529003" y="1664671"/>
                  </a:lnTo>
                  <a:lnTo>
                    <a:pt x="1578642" y="1677837"/>
                  </a:lnTo>
                  <a:lnTo>
                    <a:pt x="1630370" y="1694756"/>
                  </a:lnTo>
                  <a:lnTo>
                    <a:pt x="1682540" y="1713671"/>
                  </a:lnTo>
                  <a:lnTo>
                    <a:pt x="1733509" y="1732827"/>
                  </a:lnTo>
                  <a:lnTo>
                    <a:pt x="1781632" y="1750467"/>
                  </a:lnTo>
                  <a:lnTo>
                    <a:pt x="1825265" y="1764835"/>
                  </a:lnTo>
                  <a:lnTo>
                    <a:pt x="1862764" y="1774174"/>
                  </a:lnTo>
                  <a:lnTo>
                    <a:pt x="1912778" y="1770745"/>
                  </a:lnTo>
                  <a:lnTo>
                    <a:pt x="1922006" y="1754463"/>
                  </a:lnTo>
                  <a:lnTo>
                    <a:pt x="1920921" y="1732072"/>
                  </a:lnTo>
                  <a:lnTo>
                    <a:pt x="1899061" y="1663920"/>
                  </a:lnTo>
                  <a:lnTo>
                    <a:pt x="1879724" y="1620588"/>
                  </a:lnTo>
                  <a:lnTo>
                    <a:pt x="1855741" y="1572703"/>
                  </a:lnTo>
                  <a:lnTo>
                    <a:pt x="1827831" y="1521482"/>
                  </a:lnTo>
                  <a:lnTo>
                    <a:pt x="1796711" y="1468136"/>
                  </a:lnTo>
                  <a:lnTo>
                    <a:pt x="1763101" y="1413882"/>
                  </a:lnTo>
                  <a:lnTo>
                    <a:pt x="1727720" y="1359933"/>
                  </a:lnTo>
                  <a:lnTo>
                    <a:pt x="1691286" y="1307503"/>
                  </a:lnTo>
                  <a:lnTo>
                    <a:pt x="1654518" y="1257806"/>
                  </a:lnTo>
                  <a:lnTo>
                    <a:pt x="1618135" y="1212057"/>
                  </a:lnTo>
                  <a:lnTo>
                    <a:pt x="1582856" y="1171470"/>
                  </a:lnTo>
                  <a:lnTo>
                    <a:pt x="1549398" y="1137259"/>
                  </a:lnTo>
                  <a:lnTo>
                    <a:pt x="1518482" y="1110639"/>
                  </a:lnTo>
                  <a:lnTo>
                    <a:pt x="1453164" y="1079071"/>
                  </a:lnTo>
                  <a:lnTo>
                    <a:pt x="1415318" y="1075093"/>
                  </a:lnTo>
                  <a:lnTo>
                    <a:pt x="1377472" y="1080036"/>
                  </a:lnTo>
                  <a:lnTo>
                    <a:pt x="1339811" y="1093044"/>
                  </a:lnTo>
                  <a:lnTo>
                    <a:pt x="1302518" y="1113263"/>
                  </a:lnTo>
                  <a:lnTo>
                    <a:pt x="1265777" y="1139838"/>
                  </a:lnTo>
                  <a:lnTo>
                    <a:pt x="1229774" y="1171915"/>
                  </a:lnTo>
                  <a:lnTo>
                    <a:pt x="1194692" y="1208638"/>
                  </a:lnTo>
                  <a:lnTo>
                    <a:pt x="1160715" y="1249154"/>
                  </a:lnTo>
                  <a:lnTo>
                    <a:pt x="1128029" y="1292607"/>
                  </a:lnTo>
                  <a:lnTo>
                    <a:pt x="1096816" y="1338143"/>
                  </a:lnTo>
                  <a:lnTo>
                    <a:pt x="1075460" y="1374801"/>
                  </a:lnTo>
                  <a:lnTo>
                    <a:pt x="1053391" y="1420105"/>
                  </a:lnTo>
                  <a:lnTo>
                    <a:pt x="1030880" y="1472535"/>
                  </a:lnTo>
                  <a:lnTo>
                    <a:pt x="1008199" y="1530573"/>
                  </a:lnTo>
                  <a:lnTo>
                    <a:pt x="985620" y="1592698"/>
                  </a:lnTo>
                  <a:lnTo>
                    <a:pt x="963416" y="1657391"/>
                  </a:lnTo>
                  <a:lnTo>
                    <a:pt x="941857" y="1723133"/>
                  </a:lnTo>
                  <a:lnTo>
                    <a:pt x="921215" y="1788405"/>
                  </a:lnTo>
                  <a:lnTo>
                    <a:pt x="901764" y="1851686"/>
                  </a:lnTo>
                  <a:lnTo>
                    <a:pt x="883774" y="1911458"/>
                  </a:lnTo>
                  <a:lnTo>
                    <a:pt x="867517" y="1966200"/>
                  </a:lnTo>
                  <a:lnTo>
                    <a:pt x="853266" y="2014394"/>
                  </a:lnTo>
                  <a:lnTo>
                    <a:pt x="841293" y="2054520"/>
                  </a:lnTo>
                  <a:lnTo>
                    <a:pt x="831868" y="2085058"/>
                  </a:lnTo>
                  <a:lnTo>
                    <a:pt x="825265" y="2104489"/>
                  </a:lnTo>
                  <a:lnTo>
                    <a:pt x="821754" y="2111294"/>
                  </a:lnTo>
                  <a:lnTo>
                    <a:pt x="807118" y="2111246"/>
                  </a:lnTo>
                  <a:lnTo>
                    <a:pt x="720187" y="2110924"/>
                  </a:lnTo>
                  <a:lnTo>
                    <a:pt x="657102" y="2110613"/>
                  </a:lnTo>
                  <a:lnTo>
                    <a:pt x="587078" y="2110175"/>
                  </a:lnTo>
                  <a:lnTo>
                    <a:pt x="514718" y="2109594"/>
                  </a:lnTo>
                  <a:lnTo>
                    <a:pt x="444628" y="2108849"/>
                  </a:lnTo>
                  <a:lnTo>
                    <a:pt x="381413" y="2107922"/>
                  </a:lnTo>
                  <a:lnTo>
                    <a:pt x="329677" y="2106795"/>
                  </a:lnTo>
                  <a:lnTo>
                    <a:pt x="294025" y="2105448"/>
                  </a:lnTo>
                  <a:lnTo>
                    <a:pt x="279062" y="2103864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6896" y="2228088"/>
              <a:ext cx="4120896" cy="30906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-5" dirty="0"/>
              <a:t>m</a:t>
            </a:r>
            <a:r>
              <a:rPr dirty="0"/>
              <a:t>p</a:t>
            </a:r>
            <a:r>
              <a:rPr spc="-5" dirty="0"/>
              <a:t>o</a:t>
            </a:r>
            <a:r>
              <a:rPr spc="80" dirty="0"/>
              <a:t>r</a:t>
            </a:r>
            <a:r>
              <a:rPr spc="-5" dirty="0"/>
              <a:t>ta</a:t>
            </a:r>
            <a:r>
              <a:rPr dirty="0"/>
              <a:t>n</a:t>
            </a:r>
            <a:r>
              <a:rPr spc="-5" dirty="0"/>
              <a:t>c</a:t>
            </a:r>
            <a:r>
              <a:rPr dirty="0"/>
              <a:t>e</a:t>
            </a:r>
            <a:r>
              <a:rPr spc="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440" dirty="0"/>
              <a:t> </a:t>
            </a:r>
            <a:r>
              <a:rPr dirty="0"/>
              <a:t>A</a:t>
            </a:r>
            <a:r>
              <a:rPr spc="-5" dirty="0"/>
              <a:t>ctivatio</a:t>
            </a:r>
            <a:r>
              <a:rPr dirty="0"/>
              <a:t>n </a:t>
            </a:r>
            <a:r>
              <a:rPr spc="-5" dirty="0"/>
              <a:t>F</a:t>
            </a:r>
            <a:r>
              <a:rPr dirty="0"/>
              <a:t>un</a:t>
            </a:r>
            <a:r>
              <a:rPr spc="-5" dirty="0"/>
              <a:t>ctio</a:t>
            </a:r>
            <a:r>
              <a:rPr dirty="0"/>
              <a:t>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773935" y="2368922"/>
            <a:ext cx="3413760" cy="2752090"/>
            <a:chOff x="1773935" y="2368922"/>
            <a:chExt cx="3413760" cy="27520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935" y="2423159"/>
              <a:ext cx="3413760" cy="26974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59267" y="2419984"/>
              <a:ext cx="2390140" cy="2559050"/>
            </a:xfrm>
            <a:custGeom>
              <a:avLst/>
              <a:gdLst/>
              <a:ahLst/>
              <a:cxnLst/>
              <a:rect l="l" t="t" r="r" b="b"/>
              <a:pathLst>
                <a:path w="2390140" h="2559050">
                  <a:moveTo>
                    <a:pt x="0" y="0"/>
                  </a:moveTo>
                  <a:lnTo>
                    <a:pt x="2194" y="102238"/>
                  </a:lnTo>
                  <a:lnTo>
                    <a:pt x="4614" y="255601"/>
                  </a:lnTo>
                  <a:lnTo>
                    <a:pt x="6109" y="408969"/>
                  </a:lnTo>
                  <a:lnTo>
                    <a:pt x="6904" y="613465"/>
                  </a:lnTo>
                  <a:lnTo>
                    <a:pt x="6433" y="869094"/>
                  </a:lnTo>
                  <a:lnTo>
                    <a:pt x="2313" y="1482619"/>
                  </a:lnTo>
                  <a:lnTo>
                    <a:pt x="637" y="1891632"/>
                  </a:lnTo>
                  <a:lnTo>
                    <a:pt x="1104" y="2096132"/>
                  </a:lnTo>
                  <a:lnTo>
                    <a:pt x="2293" y="2249502"/>
                  </a:lnTo>
                  <a:lnTo>
                    <a:pt x="4355" y="2402869"/>
                  </a:lnTo>
                  <a:lnTo>
                    <a:pt x="7429" y="2556230"/>
                  </a:lnTo>
                  <a:lnTo>
                    <a:pt x="537959" y="2558783"/>
                  </a:lnTo>
                  <a:lnTo>
                    <a:pt x="238967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4091" y="2426906"/>
              <a:ext cx="2665095" cy="2559050"/>
            </a:xfrm>
            <a:custGeom>
              <a:avLst/>
              <a:gdLst/>
              <a:ahLst/>
              <a:cxnLst/>
              <a:rect l="l" t="t" r="r" b="b"/>
              <a:pathLst>
                <a:path w="2665095" h="2559050">
                  <a:moveTo>
                    <a:pt x="1851761" y="0"/>
                  </a:moveTo>
                  <a:lnTo>
                    <a:pt x="0" y="2558529"/>
                  </a:lnTo>
                  <a:lnTo>
                    <a:pt x="2664726" y="2558795"/>
                  </a:lnTo>
                  <a:lnTo>
                    <a:pt x="2662538" y="2456546"/>
                  </a:lnTo>
                  <a:lnTo>
                    <a:pt x="2660126" y="2303171"/>
                  </a:lnTo>
                  <a:lnTo>
                    <a:pt x="2658635" y="2149797"/>
                  </a:lnTo>
                  <a:lnTo>
                    <a:pt x="2657841" y="1945297"/>
                  </a:lnTo>
                  <a:lnTo>
                    <a:pt x="2658311" y="1689673"/>
                  </a:lnTo>
                  <a:lnTo>
                    <a:pt x="2662415" y="1076177"/>
                  </a:lnTo>
                  <a:lnTo>
                    <a:pt x="2664087" y="667181"/>
                  </a:lnTo>
                  <a:lnTo>
                    <a:pt x="2663623" y="462683"/>
                  </a:lnTo>
                  <a:lnTo>
                    <a:pt x="2662438" y="309310"/>
                  </a:lnTo>
                  <a:lnTo>
                    <a:pt x="2660384" y="155937"/>
                  </a:lnTo>
                  <a:lnTo>
                    <a:pt x="2657322" y="2565"/>
                  </a:lnTo>
                  <a:lnTo>
                    <a:pt x="1851761" y="0"/>
                  </a:lnTo>
                  <a:close/>
                </a:path>
              </a:pathLst>
            </a:custGeom>
            <a:solidFill>
              <a:srgbClr val="92D05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1521" y="2387972"/>
              <a:ext cx="1842770" cy="2604770"/>
            </a:xfrm>
            <a:custGeom>
              <a:avLst/>
              <a:gdLst/>
              <a:ahLst/>
              <a:cxnLst/>
              <a:rect l="l" t="t" r="r" b="b"/>
              <a:pathLst>
                <a:path w="1842770" h="2604770">
                  <a:moveTo>
                    <a:pt x="0" y="2604651"/>
                  </a:moveTo>
                  <a:lnTo>
                    <a:pt x="1842661" y="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6448" y="5498083"/>
            <a:ext cx="37458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60" dirty="0">
                <a:latin typeface="Gill Sans MT"/>
                <a:cs typeface="Gill Sans MT"/>
              </a:rPr>
              <a:t>L</a:t>
            </a:r>
            <a:r>
              <a:rPr sz="1800" spc="-35" dirty="0">
                <a:latin typeface="Gill Sans MT"/>
                <a:cs typeface="Gill Sans MT"/>
              </a:rPr>
              <a:t>i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spc="-15" dirty="0">
                <a:latin typeface="Gill Sans MT"/>
                <a:cs typeface="Gill Sans MT"/>
              </a:rPr>
              <a:t>e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-110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A</a:t>
            </a:r>
            <a:r>
              <a:rPr sz="1800" spc="-45" dirty="0">
                <a:latin typeface="Gill Sans MT"/>
                <a:cs typeface="Gill Sans MT"/>
              </a:rPr>
              <a:t>c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35" dirty="0">
                <a:latin typeface="Gill Sans MT"/>
                <a:cs typeface="Gill Sans MT"/>
              </a:rPr>
              <a:t>v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20" dirty="0">
                <a:latin typeface="Gill Sans MT"/>
                <a:cs typeface="Gill Sans MT"/>
              </a:rPr>
              <a:t>n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fun</a:t>
            </a:r>
            <a:r>
              <a:rPr sz="1800" spc="-30" dirty="0">
                <a:latin typeface="Gill Sans MT"/>
                <a:cs typeface="Gill Sans MT"/>
              </a:rPr>
              <a:t>c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40" dirty="0">
                <a:latin typeface="Gill Sans MT"/>
                <a:cs typeface="Gill Sans MT"/>
              </a:rPr>
              <a:t>n</a:t>
            </a:r>
            <a:r>
              <a:rPr sz="1800" spc="-35" dirty="0">
                <a:latin typeface="Gill Sans MT"/>
                <a:cs typeface="Gill Sans MT"/>
              </a:rPr>
              <a:t>s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10" dirty="0">
                <a:latin typeface="Gill Sans MT"/>
                <a:cs typeface="Gill Sans MT"/>
              </a:rPr>
              <a:t>p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5" dirty="0">
                <a:latin typeface="Gill Sans MT"/>
                <a:cs typeface="Gill Sans MT"/>
              </a:rPr>
              <a:t>d</a:t>
            </a:r>
            <a:r>
              <a:rPr sz="1800" spc="-25" dirty="0">
                <a:latin typeface="Gill Sans MT"/>
                <a:cs typeface="Gill Sans MT"/>
              </a:rPr>
              <a:t>u</a:t>
            </a:r>
            <a:r>
              <a:rPr sz="1800" spc="-35" dirty="0">
                <a:latin typeface="Gill Sans MT"/>
                <a:cs typeface="Gill Sans MT"/>
              </a:rPr>
              <a:t>c</a:t>
            </a:r>
            <a:r>
              <a:rPr sz="1800" dirty="0">
                <a:latin typeface="Gill Sans MT"/>
                <a:cs typeface="Gill Sans MT"/>
              </a:rPr>
              <a:t>e </a:t>
            </a:r>
            <a:r>
              <a:rPr sz="1800" spc="-65" dirty="0">
                <a:latin typeface="Gill Sans MT"/>
                <a:cs typeface="Gill Sans MT"/>
              </a:rPr>
              <a:t>li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spc="-15" dirty="0">
                <a:latin typeface="Gill Sans MT"/>
                <a:cs typeface="Gill Sans MT"/>
              </a:rPr>
              <a:t>e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95" dirty="0">
                <a:latin typeface="Gill Sans MT"/>
                <a:cs typeface="Gill Sans MT"/>
              </a:rPr>
              <a:t>r  </a:t>
            </a:r>
            <a:r>
              <a:rPr sz="1800" spc="-40" dirty="0">
                <a:latin typeface="Gill Sans MT"/>
                <a:cs typeface="Gill Sans MT"/>
              </a:rPr>
              <a:t>decisions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no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matter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the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network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50" dirty="0">
                <a:latin typeface="Gill Sans MT"/>
                <a:cs typeface="Gill Sans MT"/>
              </a:rPr>
              <a:t>size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34162" y="5504179"/>
            <a:ext cx="357251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3715" marR="5080" indent="-501650">
              <a:lnSpc>
                <a:spcPct val="101099"/>
              </a:lnSpc>
              <a:spcBef>
                <a:spcPts val="75"/>
              </a:spcBef>
            </a:pPr>
            <a:r>
              <a:rPr sz="1800" spc="-40" dirty="0">
                <a:latin typeface="Gill Sans MT"/>
                <a:cs typeface="Gill Sans MT"/>
              </a:rPr>
              <a:t>Non-linearities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allow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us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to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approximate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spc="-55" dirty="0">
                <a:latin typeface="Gill Sans MT"/>
                <a:cs typeface="Gill Sans MT"/>
              </a:rPr>
              <a:t>arbitrarily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complex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functions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1777" y="1386332"/>
            <a:ext cx="9249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45" dirty="0">
                <a:latin typeface="Gill Sans MT"/>
                <a:cs typeface="Gill Sans MT"/>
              </a:rPr>
              <a:t>The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purpose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of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activation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functions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is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introduce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non-linearities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into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the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dirty="0"/>
              <a:t>Ex</a:t>
            </a:r>
            <a:r>
              <a:rPr spc="-5" dirty="0"/>
              <a:t>am</a:t>
            </a:r>
            <a:r>
              <a:rPr dirty="0"/>
              <a:t>p</a:t>
            </a:r>
            <a:r>
              <a:rPr spc="-5" dirty="0"/>
              <a:t>l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1066" y="38103"/>
                  </a:lnTo>
                  <a:lnTo>
                    <a:pt x="460108" y="3818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517793" y="76203"/>
                  </a:lnTo>
                  <a:lnTo>
                    <a:pt x="555282" y="57670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441066" y="38103"/>
                  </a:moveTo>
                  <a:lnTo>
                    <a:pt x="440897" y="76203"/>
                  </a:lnTo>
                  <a:lnTo>
                    <a:pt x="459943" y="76288"/>
                  </a:lnTo>
                  <a:lnTo>
                    <a:pt x="460108" y="38188"/>
                  </a:lnTo>
                  <a:lnTo>
                    <a:pt x="441066" y="38103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0" y="74218"/>
                  </a:lnTo>
                  <a:lnTo>
                    <a:pt x="440897" y="76203"/>
                  </a:lnTo>
                  <a:lnTo>
                    <a:pt x="441066" y="38103"/>
                  </a:lnTo>
                  <a:lnTo>
                    <a:pt x="177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91" y="38379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1390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7950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latin typeface="Cambria Math"/>
                <a:cs typeface="Cambria Math"/>
              </a:rPr>
              <a:t>𝑥</a:t>
            </a:r>
            <a:r>
              <a:rPr sz="2250" spc="165" baseline="-14814" dirty="0">
                <a:latin typeface="Cambria Math"/>
                <a:cs typeface="Cambria Math"/>
              </a:rPr>
              <a:t>(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70927" y="2392171"/>
            <a:ext cx="305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39494" algn="l"/>
                <a:tab pos="1963420" algn="l"/>
                <a:tab pos="2428240" algn="l"/>
                <a:tab pos="2844165" algn="l"/>
              </a:tabLst>
            </a:pPr>
            <a:r>
              <a:rPr sz="1800" spc="-80" dirty="0">
                <a:latin typeface="Gill Sans MT"/>
                <a:cs typeface="Gill Sans MT"/>
              </a:rPr>
              <a:t>We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have</a:t>
            </a:r>
            <a:r>
              <a:rPr sz="1800" spc="-25" dirty="0">
                <a:latin typeface="Calibri"/>
                <a:cs typeface="Calibri"/>
              </a:rPr>
              <a:t>:	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0 </a:t>
            </a:r>
            <a:r>
              <a:rPr sz="1950" spc="30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09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	</a:t>
            </a:r>
            <a:r>
              <a:rPr sz="1800" spc="-10" dirty="0">
                <a:latin typeface="Gill Sans MT"/>
                <a:cs typeface="Gill Sans MT"/>
              </a:rPr>
              <a:t>and	</a:t>
            </a:r>
            <a:r>
              <a:rPr sz="1800" spc="110" dirty="0">
                <a:latin typeface="Cambria Math"/>
                <a:cs typeface="Cambria Math"/>
              </a:rPr>
              <a:t>W	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051756" y="2381249"/>
            <a:ext cx="53340" cy="374650"/>
          </a:xfrm>
          <a:custGeom>
            <a:avLst/>
            <a:gdLst/>
            <a:ahLst/>
            <a:cxnLst/>
            <a:rect l="l" t="t" r="r" b="b"/>
            <a:pathLst>
              <a:path w="53340" h="374650">
                <a:moveTo>
                  <a:pt x="53136" y="0"/>
                </a:moveTo>
                <a:lnTo>
                  <a:pt x="0" y="0"/>
                </a:lnTo>
                <a:lnTo>
                  <a:pt x="0" y="8890"/>
                </a:lnTo>
                <a:lnTo>
                  <a:pt x="32486" y="8890"/>
                </a:lnTo>
                <a:lnTo>
                  <a:pt x="32486" y="364490"/>
                </a:lnTo>
                <a:lnTo>
                  <a:pt x="0" y="364490"/>
                </a:lnTo>
                <a:lnTo>
                  <a:pt x="0" y="374650"/>
                </a:lnTo>
                <a:lnTo>
                  <a:pt x="53136" y="374650"/>
                </a:lnTo>
                <a:lnTo>
                  <a:pt x="53136" y="364490"/>
                </a:lnTo>
                <a:lnTo>
                  <a:pt x="53136" y="8890"/>
                </a:lnTo>
                <a:lnTo>
                  <a:pt x="53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13924" y="2381249"/>
            <a:ext cx="53340" cy="374650"/>
          </a:xfrm>
          <a:custGeom>
            <a:avLst/>
            <a:gdLst/>
            <a:ahLst/>
            <a:cxnLst/>
            <a:rect l="l" t="t" r="r" b="b"/>
            <a:pathLst>
              <a:path w="53340" h="374650">
                <a:moveTo>
                  <a:pt x="53124" y="0"/>
                </a:moveTo>
                <a:lnTo>
                  <a:pt x="0" y="0"/>
                </a:lnTo>
                <a:lnTo>
                  <a:pt x="0" y="8890"/>
                </a:lnTo>
                <a:lnTo>
                  <a:pt x="0" y="364490"/>
                </a:lnTo>
                <a:lnTo>
                  <a:pt x="0" y="374650"/>
                </a:lnTo>
                <a:lnTo>
                  <a:pt x="53124" y="374650"/>
                </a:lnTo>
                <a:lnTo>
                  <a:pt x="53124" y="364490"/>
                </a:lnTo>
                <a:lnTo>
                  <a:pt x="20650" y="364490"/>
                </a:lnTo>
                <a:lnTo>
                  <a:pt x="20650" y="8890"/>
                </a:lnTo>
                <a:lnTo>
                  <a:pt x="53124" y="8890"/>
                </a:lnTo>
                <a:lnTo>
                  <a:pt x="53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59389" y="2270252"/>
            <a:ext cx="36195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736444" y="3156076"/>
            <a:ext cx="1605280" cy="235585"/>
          </a:xfrm>
          <a:custGeom>
            <a:avLst/>
            <a:gdLst/>
            <a:ahLst/>
            <a:cxnLst/>
            <a:rect l="l" t="t" r="r" b="b"/>
            <a:pathLst>
              <a:path w="1605279" h="235585">
                <a:moveTo>
                  <a:pt x="1530248" y="0"/>
                </a:moveTo>
                <a:lnTo>
                  <a:pt x="1526895" y="9550"/>
                </a:lnTo>
                <a:lnTo>
                  <a:pt x="1540514" y="15458"/>
                </a:lnTo>
                <a:lnTo>
                  <a:pt x="1552225" y="23637"/>
                </a:lnTo>
                <a:lnTo>
                  <a:pt x="1576010" y="61564"/>
                </a:lnTo>
                <a:lnTo>
                  <a:pt x="1583817" y="116459"/>
                </a:lnTo>
                <a:lnTo>
                  <a:pt x="1582945" y="137206"/>
                </a:lnTo>
                <a:lnTo>
                  <a:pt x="1569872" y="188023"/>
                </a:lnTo>
                <a:lnTo>
                  <a:pt x="1540670" y="219781"/>
                </a:lnTo>
                <a:lnTo>
                  <a:pt x="1527263" y="225717"/>
                </a:lnTo>
                <a:lnTo>
                  <a:pt x="1530248" y="235267"/>
                </a:lnTo>
                <a:lnTo>
                  <a:pt x="1575193" y="208564"/>
                </a:lnTo>
                <a:lnTo>
                  <a:pt x="1600441" y="159259"/>
                </a:lnTo>
                <a:lnTo>
                  <a:pt x="1605279" y="117703"/>
                </a:lnTo>
                <a:lnTo>
                  <a:pt x="1604065" y="96129"/>
                </a:lnTo>
                <a:lnTo>
                  <a:pt x="1594360" y="57896"/>
                </a:lnTo>
                <a:lnTo>
                  <a:pt x="1562261" y="15084"/>
                </a:lnTo>
                <a:lnTo>
                  <a:pt x="1547305" y="6157"/>
                </a:lnTo>
                <a:lnTo>
                  <a:pt x="1530248" y="0"/>
                </a:lnTo>
                <a:close/>
              </a:path>
              <a:path w="1605279" h="235585">
                <a:moveTo>
                  <a:pt x="75031" y="0"/>
                </a:moveTo>
                <a:lnTo>
                  <a:pt x="30161" y="26778"/>
                </a:lnTo>
                <a:lnTo>
                  <a:pt x="4849" y="76193"/>
                </a:lnTo>
                <a:lnTo>
                  <a:pt x="0" y="117703"/>
                </a:lnTo>
                <a:lnTo>
                  <a:pt x="1207" y="139313"/>
                </a:lnTo>
                <a:lnTo>
                  <a:pt x="10876" y="177541"/>
                </a:lnTo>
                <a:lnTo>
                  <a:pt x="42938" y="220218"/>
                </a:lnTo>
                <a:lnTo>
                  <a:pt x="75031" y="235267"/>
                </a:lnTo>
                <a:lnTo>
                  <a:pt x="78003" y="225717"/>
                </a:lnTo>
                <a:lnTo>
                  <a:pt x="64596" y="219781"/>
                </a:lnTo>
                <a:lnTo>
                  <a:pt x="53028" y="211518"/>
                </a:lnTo>
                <a:lnTo>
                  <a:pt x="29299" y="172991"/>
                </a:lnTo>
                <a:lnTo>
                  <a:pt x="21450" y="116459"/>
                </a:lnTo>
                <a:lnTo>
                  <a:pt x="22322" y="96384"/>
                </a:lnTo>
                <a:lnTo>
                  <a:pt x="35407" y="46812"/>
                </a:lnTo>
                <a:lnTo>
                  <a:pt x="64805" y="15458"/>
                </a:lnTo>
                <a:lnTo>
                  <a:pt x="78371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82067" y="3492728"/>
            <a:ext cx="2026920" cy="502284"/>
          </a:xfrm>
          <a:custGeom>
            <a:avLst/>
            <a:gdLst/>
            <a:ahLst/>
            <a:cxnLst/>
            <a:rect l="l" t="t" r="r" b="b"/>
            <a:pathLst>
              <a:path w="2026920" h="502285">
                <a:moveTo>
                  <a:pt x="1937139" y="0"/>
                </a:moveTo>
                <a:lnTo>
                  <a:pt x="1929951" y="8305"/>
                </a:lnTo>
                <a:lnTo>
                  <a:pt x="1944955" y="24829"/>
                </a:lnTo>
                <a:lnTo>
                  <a:pt x="1958596" y="45385"/>
                </a:lnTo>
                <a:lnTo>
                  <a:pt x="1981792" y="98590"/>
                </a:lnTo>
                <a:lnTo>
                  <a:pt x="1997137" y="167300"/>
                </a:lnTo>
                <a:lnTo>
                  <a:pt x="2000973" y="207235"/>
                </a:lnTo>
                <a:lnTo>
                  <a:pt x="2002252" y="250888"/>
                </a:lnTo>
                <a:lnTo>
                  <a:pt x="2000973" y="294546"/>
                </a:lnTo>
                <a:lnTo>
                  <a:pt x="1997137" y="334483"/>
                </a:lnTo>
                <a:lnTo>
                  <a:pt x="1981792" y="403199"/>
                </a:lnTo>
                <a:lnTo>
                  <a:pt x="1958596" y="456404"/>
                </a:lnTo>
                <a:lnTo>
                  <a:pt x="1929951" y="493483"/>
                </a:lnTo>
                <a:lnTo>
                  <a:pt x="1937139" y="501789"/>
                </a:lnTo>
                <a:lnTo>
                  <a:pt x="1970685" y="464851"/>
                </a:lnTo>
                <a:lnTo>
                  <a:pt x="1999648" y="410083"/>
                </a:lnTo>
                <a:lnTo>
                  <a:pt x="2019645" y="338405"/>
                </a:lnTo>
                <a:lnTo>
                  <a:pt x="2024641" y="296584"/>
                </a:lnTo>
                <a:lnTo>
                  <a:pt x="2026306" y="250774"/>
                </a:lnTo>
                <a:lnTo>
                  <a:pt x="2024641" y="205063"/>
                </a:lnTo>
                <a:lnTo>
                  <a:pt x="2019645" y="163315"/>
                </a:lnTo>
                <a:lnTo>
                  <a:pt x="2011315" y="125529"/>
                </a:lnTo>
                <a:lnTo>
                  <a:pt x="1985740" y="62093"/>
                </a:lnTo>
                <a:lnTo>
                  <a:pt x="1954484" y="16240"/>
                </a:lnTo>
                <a:lnTo>
                  <a:pt x="1937139" y="0"/>
                </a:lnTo>
                <a:close/>
              </a:path>
              <a:path w="2026920" h="502285">
                <a:moveTo>
                  <a:pt x="89162" y="0"/>
                </a:moveTo>
                <a:lnTo>
                  <a:pt x="55618" y="36937"/>
                </a:lnTo>
                <a:lnTo>
                  <a:pt x="26665" y="91706"/>
                </a:lnTo>
                <a:lnTo>
                  <a:pt x="6663" y="163315"/>
                </a:lnTo>
                <a:lnTo>
                  <a:pt x="1662" y="205063"/>
                </a:lnTo>
                <a:lnTo>
                  <a:pt x="0" y="250888"/>
                </a:lnTo>
                <a:lnTo>
                  <a:pt x="1662" y="296584"/>
                </a:lnTo>
                <a:lnTo>
                  <a:pt x="6663" y="338405"/>
                </a:lnTo>
                <a:lnTo>
                  <a:pt x="14997" y="376238"/>
                </a:lnTo>
                <a:lnTo>
                  <a:pt x="40567" y="439696"/>
                </a:lnTo>
                <a:lnTo>
                  <a:pt x="71817" y="485549"/>
                </a:lnTo>
                <a:lnTo>
                  <a:pt x="89162" y="501789"/>
                </a:lnTo>
                <a:lnTo>
                  <a:pt x="96363" y="493483"/>
                </a:lnTo>
                <a:lnTo>
                  <a:pt x="81357" y="476960"/>
                </a:lnTo>
                <a:lnTo>
                  <a:pt x="67713" y="456404"/>
                </a:lnTo>
                <a:lnTo>
                  <a:pt x="44522" y="403199"/>
                </a:lnTo>
                <a:lnTo>
                  <a:pt x="29170" y="334483"/>
                </a:lnTo>
                <a:lnTo>
                  <a:pt x="25330" y="294546"/>
                </a:lnTo>
                <a:lnTo>
                  <a:pt x="24052" y="250774"/>
                </a:lnTo>
                <a:lnTo>
                  <a:pt x="25330" y="207235"/>
                </a:lnTo>
                <a:lnTo>
                  <a:pt x="29170" y="167300"/>
                </a:lnTo>
                <a:lnTo>
                  <a:pt x="44522" y="98590"/>
                </a:lnTo>
                <a:lnTo>
                  <a:pt x="67713" y="45385"/>
                </a:lnTo>
                <a:lnTo>
                  <a:pt x="96363" y="8305"/>
                </a:lnTo>
                <a:lnTo>
                  <a:pt x="89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892872" y="2915411"/>
            <a:ext cx="2298065" cy="96456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95"/>
              </a:spcBef>
              <a:tabLst>
                <a:tab pos="323850" algn="l"/>
                <a:tab pos="1019810" algn="l"/>
              </a:tabLst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	= 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	𝑤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52" baseline="-14814" dirty="0">
                <a:latin typeface="Cambria Math"/>
                <a:cs typeface="Cambria Math"/>
              </a:rPr>
              <a:t>0</a:t>
            </a:r>
            <a:r>
              <a:rPr sz="2250" spc="-75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spc="145" dirty="0">
                <a:latin typeface="Cambria Math"/>
                <a:cs typeface="Cambria Math"/>
              </a:rPr>
              <a:t>𝑋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250" spc="67" baseline="27777" dirty="0">
                <a:latin typeface="Cambria Math"/>
                <a:cs typeface="Cambria Math"/>
              </a:rPr>
              <a:t>𝑇</a:t>
            </a:r>
            <a:r>
              <a:rPr sz="2250" spc="-15" baseline="27777" dirty="0">
                <a:latin typeface="Cambria Math"/>
                <a:cs typeface="Cambria Math"/>
              </a:rPr>
              <a:t> </a:t>
            </a:r>
            <a:r>
              <a:rPr sz="2000" spc="120" dirty="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  <a:p>
            <a:pPr marL="328295">
              <a:lnSpc>
                <a:spcPct val="100000"/>
              </a:lnSpc>
              <a:spcBef>
                <a:spcPts val="1295"/>
              </a:spcBef>
              <a:tabLst>
                <a:tab pos="993140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	1</a:t>
            </a:r>
            <a:r>
              <a:rPr sz="2000" spc="2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435566" y="3535679"/>
            <a:ext cx="446405" cy="416559"/>
          </a:xfrm>
          <a:custGeom>
            <a:avLst/>
            <a:gdLst/>
            <a:ahLst/>
            <a:cxnLst/>
            <a:rect l="l" t="t" r="r" b="b"/>
            <a:pathLst>
              <a:path w="446404" h="416560">
                <a:moveTo>
                  <a:pt x="590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05130"/>
                </a:lnTo>
                <a:lnTo>
                  <a:pt x="0" y="416560"/>
                </a:lnTo>
                <a:lnTo>
                  <a:pt x="59029" y="416560"/>
                </a:lnTo>
                <a:lnTo>
                  <a:pt x="59029" y="405130"/>
                </a:lnTo>
                <a:lnTo>
                  <a:pt x="22936" y="405130"/>
                </a:lnTo>
                <a:lnTo>
                  <a:pt x="22936" y="10160"/>
                </a:lnTo>
                <a:lnTo>
                  <a:pt x="59029" y="10160"/>
                </a:lnTo>
                <a:lnTo>
                  <a:pt x="59029" y="0"/>
                </a:lnTo>
                <a:close/>
              </a:path>
              <a:path w="446404" h="416560">
                <a:moveTo>
                  <a:pt x="446100" y="0"/>
                </a:moveTo>
                <a:lnTo>
                  <a:pt x="387057" y="0"/>
                </a:lnTo>
                <a:lnTo>
                  <a:pt x="387057" y="10160"/>
                </a:lnTo>
                <a:lnTo>
                  <a:pt x="423151" y="10160"/>
                </a:lnTo>
                <a:lnTo>
                  <a:pt x="423151" y="405130"/>
                </a:lnTo>
                <a:lnTo>
                  <a:pt x="387057" y="405130"/>
                </a:lnTo>
                <a:lnTo>
                  <a:pt x="387057" y="416560"/>
                </a:lnTo>
                <a:lnTo>
                  <a:pt x="446100" y="416560"/>
                </a:lnTo>
                <a:lnTo>
                  <a:pt x="446100" y="405130"/>
                </a:lnTo>
                <a:lnTo>
                  <a:pt x="446100" y="10160"/>
                </a:lnTo>
                <a:lnTo>
                  <a:pt x="446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465005" y="3363467"/>
            <a:ext cx="351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62084" y="3659123"/>
            <a:ext cx="357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spc="367" baseline="-14814" dirty="0">
                <a:latin typeface="Cambria Math"/>
                <a:cs typeface="Cambria Math"/>
              </a:rPr>
              <a:t>(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97123" y="3362959"/>
            <a:ext cx="1428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5" dirty="0">
                <a:latin typeface="Cambria Math"/>
                <a:cs typeface="Cambria Math"/>
              </a:rPr>
              <a:t>𝑇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138575" y="3535679"/>
            <a:ext cx="537845" cy="416559"/>
          </a:xfrm>
          <a:custGeom>
            <a:avLst/>
            <a:gdLst/>
            <a:ahLst/>
            <a:cxnLst/>
            <a:rect l="l" t="t" r="r" b="b"/>
            <a:pathLst>
              <a:path w="537845" h="416560">
                <a:moveTo>
                  <a:pt x="590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05130"/>
                </a:lnTo>
                <a:lnTo>
                  <a:pt x="0" y="416560"/>
                </a:lnTo>
                <a:lnTo>
                  <a:pt x="59029" y="416560"/>
                </a:lnTo>
                <a:lnTo>
                  <a:pt x="59029" y="405130"/>
                </a:lnTo>
                <a:lnTo>
                  <a:pt x="22936" y="405130"/>
                </a:lnTo>
                <a:lnTo>
                  <a:pt x="22936" y="10160"/>
                </a:lnTo>
                <a:lnTo>
                  <a:pt x="59029" y="10160"/>
                </a:lnTo>
                <a:lnTo>
                  <a:pt x="59029" y="0"/>
                </a:lnTo>
                <a:close/>
              </a:path>
              <a:path w="537845" h="416560">
                <a:moveTo>
                  <a:pt x="537222" y="0"/>
                </a:moveTo>
                <a:lnTo>
                  <a:pt x="478180" y="0"/>
                </a:lnTo>
                <a:lnTo>
                  <a:pt x="478180" y="10160"/>
                </a:lnTo>
                <a:lnTo>
                  <a:pt x="514273" y="10160"/>
                </a:lnTo>
                <a:lnTo>
                  <a:pt x="514273" y="405130"/>
                </a:lnTo>
                <a:lnTo>
                  <a:pt x="478180" y="405130"/>
                </a:lnTo>
                <a:lnTo>
                  <a:pt x="478180" y="416560"/>
                </a:lnTo>
                <a:lnTo>
                  <a:pt x="537222" y="416560"/>
                </a:lnTo>
                <a:lnTo>
                  <a:pt x="537222" y="405130"/>
                </a:lnTo>
                <a:lnTo>
                  <a:pt x="537222" y="10160"/>
                </a:lnTo>
                <a:lnTo>
                  <a:pt x="537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304792" y="3412235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90492" y="3710940"/>
            <a:ext cx="394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05572" y="3970020"/>
            <a:ext cx="294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1150" algn="l"/>
              </a:tabLst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	= 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52" baseline="-14814" dirty="0">
                <a:latin typeface="Cambria Math"/>
                <a:cs typeface="Cambria Math"/>
              </a:rPr>
              <a:t>1</a:t>
            </a:r>
            <a:r>
              <a:rPr sz="2250" baseline="-14814" dirty="0">
                <a:latin typeface="Cambria Math"/>
                <a:cs typeface="Cambria Math"/>
              </a:rPr>
              <a:t> </a:t>
            </a:r>
            <a:r>
              <a:rPr sz="2250" spc="97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spc="367" baseline="-14814" dirty="0">
                <a:latin typeface="Cambria Math"/>
                <a:cs typeface="Cambria Math"/>
              </a:rPr>
              <a:t>(</a:t>
            </a:r>
            <a:r>
              <a:rPr sz="2250" spc="-75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34392" y="4392548"/>
            <a:ext cx="1820545" cy="265430"/>
          </a:xfrm>
          <a:custGeom>
            <a:avLst/>
            <a:gdLst/>
            <a:ahLst/>
            <a:cxnLst/>
            <a:rect l="l" t="t" r="r" b="b"/>
            <a:pathLst>
              <a:path w="1820545" h="265429">
                <a:moveTo>
                  <a:pt x="1820361" y="0"/>
                </a:moveTo>
                <a:lnTo>
                  <a:pt x="1813671" y="41887"/>
                </a:lnTo>
                <a:lnTo>
                  <a:pt x="1795043" y="78265"/>
                </a:lnTo>
                <a:lnTo>
                  <a:pt x="1766637" y="106953"/>
                </a:lnTo>
                <a:lnTo>
                  <a:pt x="1730616" y="125766"/>
                </a:lnTo>
                <a:lnTo>
                  <a:pt x="1689140" y="132522"/>
                </a:lnTo>
                <a:lnTo>
                  <a:pt x="1041399" y="132522"/>
                </a:lnTo>
                <a:lnTo>
                  <a:pt x="999924" y="139278"/>
                </a:lnTo>
                <a:lnTo>
                  <a:pt x="963903" y="158091"/>
                </a:lnTo>
                <a:lnTo>
                  <a:pt x="935497" y="186778"/>
                </a:lnTo>
                <a:lnTo>
                  <a:pt x="916869" y="223156"/>
                </a:lnTo>
                <a:lnTo>
                  <a:pt x="910179" y="265044"/>
                </a:lnTo>
                <a:lnTo>
                  <a:pt x="903489" y="223156"/>
                </a:lnTo>
                <a:lnTo>
                  <a:pt x="884862" y="186778"/>
                </a:lnTo>
                <a:lnTo>
                  <a:pt x="856457" y="158091"/>
                </a:lnTo>
                <a:lnTo>
                  <a:pt x="820436" y="139278"/>
                </a:lnTo>
                <a:lnTo>
                  <a:pt x="778960" y="132522"/>
                </a:lnTo>
                <a:lnTo>
                  <a:pt x="131220" y="132522"/>
                </a:lnTo>
                <a:lnTo>
                  <a:pt x="89744" y="125766"/>
                </a:lnTo>
                <a:lnTo>
                  <a:pt x="53723" y="106953"/>
                </a:lnTo>
                <a:lnTo>
                  <a:pt x="25318" y="78265"/>
                </a:lnTo>
                <a:lnTo>
                  <a:pt x="6689" y="41887"/>
                </a:lnTo>
                <a:lnTo>
                  <a:pt x="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700782" y="4733035"/>
            <a:ext cx="2088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This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60" dirty="0">
                <a:latin typeface="Gill Sans MT"/>
                <a:cs typeface="Gill Sans MT"/>
              </a:rPr>
              <a:t>is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50" dirty="0">
                <a:latin typeface="Gill Sans MT"/>
                <a:cs typeface="Gill Sans MT"/>
              </a:rPr>
              <a:t>just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a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line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in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65" dirty="0">
                <a:latin typeface="Gill Sans MT"/>
                <a:cs typeface="Gill Sans MT"/>
              </a:rPr>
              <a:t>2D!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dirty="0"/>
              <a:t>Ex</a:t>
            </a:r>
            <a:r>
              <a:rPr spc="-5" dirty="0"/>
              <a:t>am</a:t>
            </a:r>
            <a:r>
              <a:rPr dirty="0"/>
              <a:t>p</a:t>
            </a:r>
            <a:r>
              <a:rPr spc="-5" dirty="0"/>
              <a:t>l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1066" y="38103"/>
                  </a:lnTo>
                  <a:lnTo>
                    <a:pt x="460108" y="3818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517793" y="76203"/>
                  </a:lnTo>
                  <a:lnTo>
                    <a:pt x="555282" y="57670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441066" y="38103"/>
                  </a:moveTo>
                  <a:lnTo>
                    <a:pt x="440897" y="76203"/>
                  </a:lnTo>
                  <a:lnTo>
                    <a:pt x="459943" y="76288"/>
                  </a:lnTo>
                  <a:lnTo>
                    <a:pt x="460108" y="38188"/>
                  </a:lnTo>
                  <a:lnTo>
                    <a:pt x="441066" y="38103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0" y="74218"/>
                  </a:lnTo>
                  <a:lnTo>
                    <a:pt x="440897" y="76203"/>
                  </a:lnTo>
                  <a:lnTo>
                    <a:pt x="441066" y="38103"/>
                  </a:lnTo>
                  <a:lnTo>
                    <a:pt x="177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91" y="38379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1390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7950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latin typeface="Cambria Math"/>
                <a:cs typeface="Cambria Math"/>
              </a:rPr>
              <a:t>𝑥</a:t>
            </a:r>
            <a:r>
              <a:rPr sz="2250" spc="165" baseline="-14814" dirty="0">
                <a:latin typeface="Cambria Math"/>
                <a:cs typeface="Cambria Math"/>
              </a:rPr>
              <a:t>(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13143" y="2211958"/>
            <a:ext cx="4655185" cy="4142740"/>
            <a:chOff x="7113143" y="2211958"/>
            <a:chExt cx="4655185" cy="4142740"/>
          </a:xfrm>
        </p:grpSpPr>
        <p:sp>
          <p:nvSpPr>
            <p:cNvPr id="27" name="object 27"/>
            <p:cNvSpPr/>
            <p:nvPr/>
          </p:nvSpPr>
          <p:spPr>
            <a:xfrm>
              <a:off x="7113143" y="2247683"/>
              <a:ext cx="4655185" cy="4107179"/>
            </a:xfrm>
            <a:custGeom>
              <a:avLst/>
              <a:gdLst/>
              <a:ahLst/>
              <a:cxnLst/>
              <a:rect l="l" t="t" r="r" b="b"/>
              <a:pathLst>
                <a:path w="4655184" h="4107179">
                  <a:moveTo>
                    <a:pt x="4655172" y="2078240"/>
                  </a:moveTo>
                  <a:lnTo>
                    <a:pt x="4629772" y="2065540"/>
                  </a:lnTo>
                  <a:lnTo>
                    <a:pt x="4528172" y="2014740"/>
                  </a:lnTo>
                  <a:lnTo>
                    <a:pt x="4528172" y="2065540"/>
                  </a:lnTo>
                  <a:lnTo>
                    <a:pt x="2340292" y="2065540"/>
                  </a:lnTo>
                  <a:lnTo>
                    <a:pt x="2340292" y="127000"/>
                  </a:lnTo>
                  <a:lnTo>
                    <a:pt x="2391092" y="127000"/>
                  </a:lnTo>
                  <a:lnTo>
                    <a:pt x="2384742" y="114300"/>
                  </a:lnTo>
                  <a:lnTo>
                    <a:pt x="2327592" y="0"/>
                  </a:lnTo>
                  <a:lnTo>
                    <a:pt x="2264092" y="127000"/>
                  </a:lnTo>
                  <a:lnTo>
                    <a:pt x="2314892" y="127000"/>
                  </a:lnTo>
                  <a:lnTo>
                    <a:pt x="2314892" y="2065540"/>
                  </a:lnTo>
                  <a:lnTo>
                    <a:pt x="127012" y="2065540"/>
                  </a:lnTo>
                  <a:lnTo>
                    <a:pt x="127012" y="2014740"/>
                  </a:lnTo>
                  <a:lnTo>
                    <a:pt x="0" y="2078240"/>
                  </a:lnTo>
                  <a:lnTo>
                    <a:pt x="127012" y="2141740"/>
                  </a:lnTo>
                  <a:lnTo>
                    <a:pt x="127012" y="2090940"/>
                  </a:lnTo>
                  <a:lnTo>
                    <a:pt x="2314892" y="2090940"/>
                  </a:lnTo>
                  <a:lnTo>
                    <a:pt x="2314892" y="3979608"/>
                  </a:lnTo>
                  <a:lnTo>
                    <a:pt x="2264092" y="3979608"/>
                  </a:lnTo>
                  <a:lnTo>
                    <a:pt x="2327592" y="4106608"/>
                  </a:lnTo>
                  <a:lnTo>
                    <a:pt x="2384729" y="3992321"/>
                  </a:lnTo>
                  <a:lnTo>
                    <a:pt x="2391092" y="3979608"/>
                  </a:lnTo>
                  <a:lnTo>
                    <a:pt x="2340292" y="3979608"/>
                  </a:lnTo>
                  <a:lnTo>
                    <a:pt x="2340292" y="2090940"/>
                  </a:lnTo>
                  <a:lnTo>
                    <a:pt x="4528172" y="2090940"/>
                  </a:lnTo>
                  <a:lnTo>
                    <a:pt x="4528172" y="2141740"/>
                  </a:lnTo>
                  <a:lnTo>
                    <a:pt x="4629772" y="2090940"/>
                  </a:lnTo>
                  <a:lnTo>
                    <a:pt x="4655172" y="207824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3463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3285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31093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5498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5320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51442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57271" y="2826740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57271" y="3323882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57271" y="382102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57271" y="4790871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57271" y="528801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7271" y="578515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15618" y="2211958"/>
              <a:ext cx="2584450" cy="3975735"/>
            </a:xfrm>
            <a:custGeom>
              <a:avLst/>
              <a:gdLst/>
              <a:ahLst/>
              <a:cxnLst/>
              <a:rect l="l" t="t" r="r" b="b"/>
              <a:pathLst>
                <a:path w="2584450" h="3975735">
                  <a:moveTo>
                    <a:pt x="28765" y="3721395"/>
                  </a:moveTo>
                  <a:lnTo>
                    <a:pt x="0" y="3975355"/>
                  </a:lnTo>
                  <a:lnTo>
                    <a:pt x="182327" y="3868342"/>
                  </a:lnTo>
                  <a:lnTo>
                    <a:pt x="115011" y="3868342"/>
                  </a:lnTo>
                  <a:lnTo>
                    <a:pt x="51117" y="3826813"/>
                  </a:lnTo>
                  <a:lnTo>
                    <a:pt x="64960" y="3805517"/>
                  </a:lnTo>
                  <a:lnTo>
                    <a:pt x="28765" y="3721395"/>
                  </a:lnTo>
                  <a:close/>
                </a:path>
                <a:path w="2584450" h="3975735">
                  <a:moveTo>
                    <a:pt x="128853" y="3847046"/>
                  </a:moveTo>
                  <a:lnTo>
                    <a:pt x="83064" y="3847577"/>
                  </a:lnTo>
                  <a:lnTo>
                    <a:pt x="115011" y="3868342"/>
                  </a:lnTo>
                  <a:lnTo>
                    <a:pt x="128853" y="3847046"/>
                  </a:lnTo>
                  <a:close/>
                </a:path>
                <a:path w="2584450" h="3975735">
                  <a:moveTo>
                    <a:pt x="220421" y="3845984"/>
                  </a:moveTo>
                  <a:lnTo>
                    <a:pt x="128853" y="3847046"/>
                  </a:lnTo>
                  <a:lnTo>
                    <a:pt x="115011" y="3868342"/>
                  </a:lnTo>
                  <a:lnTo>
                    <a:pt x="182327" y="3868342"/>
                  </a:lnTo>
                  <a:lnTo>
                    <a:pt x="220421" y="3845984"/>
                  </a:lnTo>
                  <a:close/>
                </a:path>
                <a:path w="2584450" h="3975735">
                  <a:moveTo>
                    <a:pt x="83064" y="3847577"/>
                  </a:moveTo>
                  <a:close/>
                </a:path>
                <a:path w="2584450" h="3975735">
                  <a:moveTo>
                    <a:pt x="217233" y="3571259"/>
                  </a:moveTo>
                  <a:lnTo>
                    <a:pt x="64960" y="3805517"/>
                  </a:lnTo>
                  <a:lnTo>
                    <a:pt x="83064" y="3847577"/>
                  </a:lnTo>
                  <a:lnTo>
                    <a:pt x="128853" y="3847046"/>
                  </a:lnTo>
                  <a:lnTo>
                    <a:pt x="281127" y="3612788"/>
                  </a:lnTo>
                  <a:lnTo>
                    <a:pt x="217233" y="3571259"/>
                  </a:lnTo>
                  <a:close/>
                </a:path>
                <a:path w="2584450" h="3975735">
                  <a:moveTo>
                    <a:pt x="64960" y="3805517"/>
                  </a:moveTo>
                  <a:lnTo>
                    <a:pt x="51117" y="3826813"/>
                  </a:lnTo>
                  <a:lnTo>
                    <a:pt x="83055" y="3847572"/>
                  </a:lnTo>
                  <a:lnTo>
                    <a:pt x="64960" y="3805517"/>
                  </a:lnTo>
                  <a:close/>
                </a:path>
                <a:path w="2584450" h="3975735">
                  <a:moveTo>
                    <a:pt x="507936" y="3124034"/>
                  </a:moveTo>
                  <a:lnTo>
                    <a:pt x="341820" y="3379593"/>
                  </a:lnTo>
                  <a:lnTo>
                    <a:pt x="405714" y="3421122"/>
                  </a:lnTo>
                  <a:lnTo>
                    <a:pt x="571830" y="3165563"/>
                  </a:lnTo>
                  <a:lnTo>
                    <a:pt x="507936" y="3124034"/>
                  </a:lnTo>
                  <a:close/>
                </a:path>
                <a:path w="2584450" h="3975735">
                  <a:moveTo>
                    <a:pt x="798652" y="2676817"/>
                  </a:moveTo>
                  <a:lnTo>
                    <a:pt x="632523" y="2932379"/>
                  </a:lnTo>
                  <a:lnTo>
                    <a:pt x="696417" y="2973908"/>
                  </a:lnTo>
                  <a:lnTo>
                    <a:pt x="862533" y="2718346"/>
                  </a:lnTo>
                  <a:lnTo>
                    <a:pt x="798652" y="2676817"/>
                  </a:lnTo>
                  <a:close/>
                </a:path>
                <a:path w="2584450" h="3975735">
                  <a:moveTo>
                    <a:pt x="1089355" y="2229599"/>
                  </a:moveTo>
                  <a:lnTo>
                    <a:pt x="923239" y="2485148"/>
                  </a:lnTo>
                  <a:lnTo>
                    <a:pt x="987120" y="2526677"/>
                  </a:lnTo>
                  <a:lnTo>
                    <a:pt x="1153236" y="2271128"/>
                  </a:lnTo>
                  <a:lnTo>
                    <a:pt x="1089355" y="2229599"/>
                  </a:lnTo>
                  <a:close/>
                </a:path>
                <a:path w="2584450" h="3975735">
                  <a:moveTo>
                    <a:pt x="1380058" y="1782381"/>
                  </a:moveTo>
                  <a:lnTo>
                    <a:pt x="1213942" y="2037930"/>
                  </a:lnTo>
                  <a:lnTo>
                    <a:pt x="1277823" y="2079459"/>
                  </a:lnTo>
                  <a:lnTo>
                    <a:pt x="1443951" y="1823910"/>
                  </a:lnTo>
                  <a:lnTo>
                    <a:pt x="1380058" y="1782381"/>
                  </a:lnTo>
                  <a:close/>
                </a:path>
                <a:path w="2584450" h="3975735">
                  <a:moveTo>
                    <a:pt x="1670761" y="1335151"/>
                  </a:moveTo>
                  <a:lnTo>
                    <a:pt x="1504645" y="1590713"/>
                  </a:lnTo>
                  <a:lnTo>
                    <a:pt x="1568538" y="1632242"/>
                  </a:lnTo>
                  <a:lnTo>
                    <a:pt x="1734654" y="1376679"/>
                  </a:lnTo>
                  <a:lnTo>
                    <a:pt x="1670761" y="1335151"/>
                  </a:lnTo>
                  <a:close/>
                </a:path>
                <a:path w="2584450" h="3975735">
                  <a:moveTo>
                    <a:pt x="1961464" y="887933"/>
                  </a:moveTo>
                  <a:lnTo>
                    <a:pt x="1795348" y="1143495"/>
                  </a:lnTo>
                  <a:lnTo>
                    <a:pt x="1859241" y="1185024"/>
                  </a:lnTo>
                  <a:lnTo>
                    <a:pt x="2025357" y="929462"/>
                  </a:lnTo>
                  <a:lnTo>
                    <a:pt x="1961464" y="887933"/>
                  </a:lnTo>
                  <a:close/>
                </a:path>
                <a:path w="2584450" h="3975735">
                  <a:moveTo>
                    <a:pt x="2252167" y="440715"/>
                  </a:moveTo>
                  <a:lnTo>
                    <a:pt x="2086051" y="696264"/>
                  </a:lnTo>
                  <a:lnTo>
                    <a:pt x="2149944" y="737793"/>
                  </a:lnTo>
                  <a:lnTo>
                    <a:pt x="2316060" y="482244"/>
                  </a:lnTo>
                  <a:lnTo>
                    <a:pt x="2252167" y="440715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455240" y="128316"/>
                  </a:lnTo>
                  <a:lnTo>
                    <a:pt x="2376754" y="249046"/>
                  </a:lnTo>
                  <a:lnTo>
                    <a:pt x="2440647" y="290575"/>
                  </a:lnTo>
                  <a:lnTo>
                    <a:pt x="2519124" y="169843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71964" y="107022"/>
                  </a:moveTo>
                  <a:lnTo>
                    <a:pt x="2469083" y="107022"/>
                  </a:lnTo>
                  <a:lnTo>
                    <a:pt x="2532964" y="148551"/>
                  </a:lnTo>
                  <a:lnTo>
                    <a:pt x="2519124" y="169843"/>
                  </a:lnTo>
                  <a:lnTo>
                    <a:pt x="2555328" y="253961"/>
                  </a:lnTo>
                  <a:lnTo>
                    <a:pt x="2571964" y="107022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519124" y="169843"/>
                  </a:lnTo>
                  <a:lnTo>
                    <a:pt x="2532964" y="148551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84081" y="0"/>
                  </a:moveTo>
                  <a:lnTo>
                    <a:pt x="2363660" y="129374"/>
                  </a:lnTo>
                  <a:lnTo>
                    <a:pt x="2455240" y="128316"/>
                  </a:lnTo>
                  <a:lnTo>
                    <a:pt x="2469083" y="107022"/>
                  </a:lnTo>
                  <a:lnTo>
                    <a:pt x="2571964" y="107022"/>
                  </a:lnTo>
                  <a:lnTo>
                    <a:pt x="2584081" y="0"/>
                  </a:lnTo>
                  <a:close/>
                </a:path>
                <a:path w="2584450" h="3975735">
                  <a:moveTo>
                    <a:pt x="2469083" y="107022"/>
                  </a:moveTo>
                  <a:lnTo>
                    <a:pt x="2455240" y="128316"/>
                  </a:lnTo>
                  <a:lnTo>
                    <a:pt x="2501023" y="127787"/>
                  </a:lnTo>
                  <a:lnTo>
                    <a:pt x="2469083" y="10702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 rot="18240000">
            <a:off x="9379169" y="3654561"/>
            <a:ext cx="7103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1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22" baseline="1543" dirty="0">
                <a:latin typeface="Cambria Math"/>
                <a:cs typeface="Cambria Math"/>
              </a:rPr>
              <a:t>3𝑥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42" name="object 42"/>
          <p:cNvSpPr txBox="1"/>
          <p:nvPr/>
        </p:nvSpPr>
        <p:spPr>
          <a:xfrm rot="18240000">
            <a:off x="9882713" y="3428440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3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 rot="18240000">
            <a:off x="9846991" y="3060438"/>
            <a:ext cx="550008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1800" dirty="0">
                <a:latin typeface="Cambria Math"/>
                <a:cs typeface="Cambria Math"/>
              </a:rPr>
              <a:t>−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22" baseline="1543" dirty="0">
                <a:latin typeface="Cambria Math"/>
                <a:cs typeface="Cambria Math"/>
              </a:rPr>
              <a:t>2𝑥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 rot="18240000">
            <a:off x="10224471" y="2901136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210" dirty="0">
                <a:latin typeface="Cambria Math"/>
                <a:cs typeface="Cambria Math"/>
              </a:rPr>
              <a:t>(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 rot="18240000">
            <a:off x="10225357" y="2591503"/>
            <a:ext cx="4302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3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670613" y="3971035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66710" y="1580952"/>
            <a:ext cx="2944495" cy="80645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  <a:tabLst>
                <a:tab pos="311150" algn="l"/>
              </a:tabLst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	= 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52" baseline="-14814" dirty="0">
                <a:latin typeface="Cambria Math"/>
                <a:cs typeface="Cambria Math"/>
              </a:rPr>
              <a:t>1</a:t>
            </a:r>
            <a:r>
              <a:rPr sz="2250" baseline="-14814" dirty="0">
                <a:latin typeface="Cambria Math"/>
                <a:cs typeface="Cambria Math"/>
              </a:rPr>
              <a:t> </a:t>
            </a:r>
            <a:r>
              <a:rPr sz="2250" spc="97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spc="367" baseline="-14814" dirty="0">
                <a:latin typeface="Cambria Math"/>
                <a:cs typeface="Cambria Math"/>
              </a:rPr>
              <a:t>(</a:t>
            </a:r>
            <a:r>
              <a:rPr sz="2250" spc="-75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67205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315" baseline="-17094" dirty="0">
                <a:latin typeface="Cambria Math"/>
                <a:cs typeface="Cambria Math"/>
              </a:rPr>
              <a:t>(</a:t>
            </a:r>
            <a:endParaRPr sz="1950" baseline="-17094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dirty="0"/>
              <a:t>Ex</a:t>
            </a:r>
            <a:r>
              <a:rPr spc="-5" dirty="0"/>
              <a:t>am</a:t>
            </a:r>
            <a:r>
              <a:rPr dirty="0"/>
              <a:t>p</a:t>
            </a:r>
            <a:r>
              <a:rPr spc="-5" dirty="0"/>
              <a:t>l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1066" y="38103"/>
                  </a:lnTo>
                  <a:lnTo>
                    <a:pt x="460108" y="3818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517793" y="76203"/>
                  </a:lnTo>
                  <a:lnTo>
                    <a:pt x="555282" y="57670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441066" y="38103"/>
                  </a:moveTo>
                  <a:lnTo>
                    <a:pt x="440897" y="76203"/>
                  </a:lnTo>
                  <a:lnTo>
                    <a:pt x="459943" y="76288"/>
                  </a:lnTo>
                  <a:lnTo>
                    <a:pt x="460108" y="38188"/>
                  </a:lnTo>
                  <a:lnTo>
                    <a:pt x="441066" y="38103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0" y="74218"/>
                  </a:lnTo>
                  <a:lnTo>
                    <a:pt x="440897" y="76203"/>
                  </a:lnTo>
                  <a:lnTo>
                    <a:pt x="441066" y="38103"/>
                  </a:lnTo>
                  <a:lnTo>
                    <a:pt x="177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91" y="38379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25990" y="344271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latin typeface="Cambria Math"/>
                <a:cs typeface="Cambria Math"/>
              </a:rPr>
              <a:t>𝑥</a:t>
            </a:r>
            <a:r>
              <a:rPr sz="2250" spc="165" baseline="-14814" dirty="0">
                <a:latin typeface="Cambria Math"/>
                <a:cs typeface="Cambria Math"/>
              </a:rPr>
              <a:t>(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38376" y="5097780"/>
            <a:ext cx="290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Gill Sans MT"/>
                <a:cs typeface="Gill Sans MT"/>
              </a:rPr>
              <a:t>Assume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we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have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input:</a:t>
            </a:r>
            <a:r>
              <a:rPr sz="2000" spc="260" dirty="0">
                <a:latin typeface="Gill Sans MT"/>
                <a:cs typeface="Gill Sans MT"/>
              </a:rPr>
              <a:t> </a:t>
            </a:r>
            <a:r>
              <a:rPr sz="2000" spc="90" dirty="0">
                <a:latin typeface="Cambria Math"/>
                <a:cs typeface="Cambria Math"/>
              </a:rPr>
              <a:t>𝑋</a:t>
            </a:r>
            <a:r>
              <a:rPr sz="2000" spc="409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43817" y="5082539"/>
            <a:ext cx="59055" cy="416559"/>
          </a:xfrm>
          <a:custGeom>
            <a:avLst/>
            <a:gdLst/>
            <a:ahLst/>
            <a:cxnLst/>
            <a:rect l="l" t="t" r="r" b="b"/>
            <a:pathLst>
              <a:path w="59054" h="416560">
                <a:moveTo>
                  <a:pt x="59042" y="0"/>
                </a:moveTo>
                <a:lnTo>
                  <a:pt x="0" y="0"/>
                </a:lnTo>
                <a:lnTo>
                  <a:pt x="0" y="10160"/>
                </a:lnTo>
                <a:lnTo>
                  <a:pt x="36093" y="10160"/>
                </a:lnTo>
                <a:lnTo>
                  <a:pt x="36093" y="406400"/>
                </a:lnTo>
                <a:lnTo>
                  <a:pt x="0" y="406400"/>
                </a:lnTo>
                <a:lnTo>
                  <a:pt x="0" y="416560"/>
                </a:lnTo>
                <a:lnTo>
                  <a:pt x="59042" y="416560"/>
                </a:lnTo>
                <a:lnTo>
                  <a:pt x="59042" y="406400"/>
                </a:lnTo>
                <a:lnTo>
                  <a:pt x="59042" y="10160"/>
                </a:lnTo>
                <a:lnTo>
                  <a:pt x="59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65637" y="5082539"/>
            <a:ext cx="59055" cy="416559"/>
          </a:xfrm>
          <a:custGeom>
            <a:avLst/>
            <a:gdLst/>
            <a:ahLst/>
            <a:cxnLst/>
            <a:rect l="l" t="t" r="r" b="b"/>
            <a:pathLst>
              <a:path w="59054" h="416560">
                <a:moveTo>
                  <a:pt x="590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06400"/>
                </a:lnTo>
                <a:lnTo>
                  <a:pt x="0" y="416560"/>
                </a:lnTo>
                <a:lnTo>
                  <a:pt x="59029" y="416560"/>
                </a:lnTo>
                <a:lnTo>
                  <a:pt x="59029" y="406400"/>
                </a:lnTo>
                <a:lnTo>
                  <a:pt x="22936" y="406400"/>
                </a:lnTo>
                <a:lnTo>
                  <a:pt x="22936" y="10160"/>
                </a:lnTo>
                <a:lnTo>
                  <a:pt x="59029" y="10160"/>
                </a:lnTo>
                <a:lnTo>
                  <a:pt x="59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717554" y="4960620"/>
            <a:ext cx="39497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127000">
              <a:lnSpc>
                <a:spcPts val="2375"/>
              </a:lnSpc>
            </a:pPr>
            <a:r>
              <a:rPr sz="200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053171" y="3025139"/>
            <a:ext cx="941705" cy="407670"/>
            <a:chOff x="8053171" y="3025139"/>
            <a:chExt cx="941705" cy="40767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3436" y="3291928"/>
              <a:ext cx="140978" cy="1407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53171" y="3025139"/>
              <a:ext cx="377190" cy="375920"/>
            </a:xfrm>
            <a:custGeom>
              <a:avLst/>
              <a:gdLst/>
              <a:ahLst/>
              <a:cxnLst/>
              <a:rect l="l" t="t" r="r" b="b"/>
              <a:pathLst>
                <a:path w="377190" h="375920">
                  <a:moveTo>
                    <a:pt x="531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365760"/>
                  </a:lnTo>
                  <a:lnTo>
                    <a:pt x="0" y="375920"/>
                  </a:lnTo>
                  <a:lnTo>
                    <a:pt x="53136" y="375920"/>
                  </a:lnTo>
                  <a:lnTo>
                    <a:pt x="53136" y="365760"/>
                  </a:lnTo>
                  <a:lnTo>
                    <a:pt x="20650" y="365760"/>
                  </a:lnTo>
                  <a:lnTo>
                    <a:pt x="20650" y="10160"/>
                  </a:lnTo>
                  <a:lnTo>
                    <a:pt x="53136" y="10160"/>
                  </a:lnTo>
                  <a:lnTo>
                    <a:pt x="53136" y="0"/>
                  </a:lnTo>
                  <a:close/>
                </a:path>
                <a:path w="377190" h="375920">
                  <a:moveTo>
                    <a:pt x="376669" y="0"/>
                  </a:moveTo>
                  <a:lnTo>
                    <a:pt x="323545" y="0"/>
                  </a:lnTo>
                  <a:lnTo>
                    <a:pt x="323545" y="10160"/>
                  </a:lnTo>
                  <a:lnTo>
                    <a:pt x="356019" y="10160"/>
                  </a:lnTo>
                  <a:lnTo>
                    <a:pt x="356019" y="365760"/>
                  </a:lnTo>
                  <a:lnTo>
                    <a:pt x="323545" y="365760"/>
                  </a:lnTo>
                  <a:lnTo>
                    <a:pt x="323545" y="375920"/>
                  </a:lnTo>
                  <a:lnTo>
                    <a:pt x="376669" y="375920"/>
                  </a:lnTo>
                  <a:lnTo>
                    <a:pt x="376669" y="365760"/>
                  </a:lnTo>
                  <a:lnTo>
                    <a:pt x="376669" y="10160"/>
                  </a:lnTo>
                  <a:lnTo>
                    <a:pt x="376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98637" y="2913379"/>
            <a:ext cx="3048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45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88900">
              <a:lnSpc>
                <a:spcPts val="2135"/>
              </a:lnSpc>
            </a:pP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13143" y="2211958"/>
            <a:ext cx="4655185" cy="4142740"/>
            <a:chOff x="7113143" y="2211958"/>
            <a:chExt cx="4655185" cy="4142740"/>
          </a:xfrm>
        </p:grpSpPr>
        <p:sp>
          <p:nvSpPr>
            <p:cNvPr id="34" name="object 34"/>
            <p:cNvSpPr/>
            <p:nvPr/>
          </p:nvSpPr>
          <p:spPr>
            <a:xfrm>
              <a:off x="7113143" y="2247683"/>
              <a:ext cx="4655185" cy="4107179"/>
            </a:xfrm>
            <a:custGeom>
              <a:avLst/>
              <a:gdLst/>
              <a:ahLst/>
              <a:cxnLst/>
              <a:rect l="l" t="t" r="r" b="b"/>
              <a:pathLst>
                <a:path w="4655184" h="4107179">
                  <a:moveTo>
                    <a:pt x="1687474" y="1078953"/>
                  </a:moveTo>
                  <a:lnTo>
                    <a:pt x="1675853" y="1064907"/>
                  </a:lnTo>
                  <a:lnTo>
                    <a:pt x="1633181" y="1013307"/>
                  </a:lnTo>
                  <a:lnTo>
                    <a:pt x="1622907" y="1036548"/>
                  </a:lnTo>
                  <a:lnTo>
                    <a:pt x="1380693" y="929538"/>
                  </a:lnTo>
                  <a:lnTo>
                    <a:pt x="1370431" y="952766"/>
                  </a:lnTo>
                  <a:lnTo>
                    <a:pt x="1612646" y="1059776"/>
                  </a:lnTo>
                  <a:lnTo>
                    <a:pt x="1602384" y="1083005"/>
                  </a:lnTo>
                  <a:lnTo>
                    <a:pt x="1687474" y="1078953"/>
                  </a:lnTo>
                  <a:close/>
                </a:path>
                <a:path w="4655184" h="4107179">
                  <a:moveTo>
                    <a:pt x="4655172" y="2078240"/>
                  </a:moveTo>
                  <a:lnTo>
                    <a:pt x="4629772" y="2065540"/>
                  </a:lnTo>
                  <a:lnTo>
                    <a:pt x="4528172" y="2014740"/>
                  </a:lnTo>
                  <a:lnTo>
                    <a:pt x="4528172" y="2065540"/>
                  </a:lnTo>
                  <a:lnTo>
                    <a:pt x="2340292" y="2065540"/>
                  </a:lnTo>
                  <a:lnTo>
                    <a:pt x="2340292" y="127000"/>
                  </a:lnTo>
                  <a:lnTo>
                    <a:pt x="2391092" y="127000"/>
                  </a:lnTo>
                  <a:lnTo>
                    <a:pt x="2384742" y="114300"/>
                  </a:lnTo>
                  <a:lnTo>
                    <a:pt x="2327592" y="0"/>
                  </a:lnTo>
                  <a:lnTo>
                    <a:pt x="2264092" y="127000"/>
                  </a:lnTo>
                  <a:lnTo>
                    <a:pt x="2314892" y="127000"/>
                  </a:lnTo>
                  <a:lnTo>
                    <a:pt x="2314892" y="2065540"/>
                  </a:lnTo>
                  <a:lnTo>
                    <a:pt x="127012" y="2065540"/>
                  </a:lnTo>
                  <a:lnTo>
                    <a:pt x="127012" y="2014740"/>
                  </a:lnTo>
                  <a:lnTo>
                    <a:pt x="0" y="2078240"/>
                  </a:lnTo>
                  <a:lnTo>
                    <a:pt x="127012" y="2141740"/>
                  </a:lnTo>
                  <a:lnTo>
                    <a:pt x="127012" y="2090940"/>
                  </a:lnTo>
                  <a:lnTo>
                    <a:pt x="2314892" y="2090940"/>
                  </a:lnTo>
                  <a:lnTo>
                    <a:pt x="2314892" y="3979608"/>
                  </a:lnTo>
                  <a:lnTo>
                    <a:pt x="2264092" y="3979608"/>
                  </a:lnTo>
                  <a:lnTo>
                    <a:pt x="2327592" y="4106608"/>
                  </a:lnTo>
                  <a:lnTo>
                    <a:pt x="2384729" y="3992321"/>
                  </a:lnTo>
                  <a:lnTo>
                    <a:pt x="2391092" y="3979608"/>
                  </a:lnTo>
                  <a:lnTo>
                    <a:pt x="2340292" y="3979608"/>
                  </a:lnTo>
                  <a:lnTo>
                    <a:pt x="2340292" y="2090940"/>
                  </a:lnTo>
                  <a:lnTo>
                    <a:pt x="4528172" y="2090940"/>
                  </a:lnTo>
                  <a:lnTo>
                    <a:pt x="4528172" y="2141740"/>
                  </a:lnTo>
                  <a:lnTo>
                    <a:pt x="4629772" y="2090940"/>
                  </a:lnTo>
                  <a:lnTo>
                    <a:pt x="4655172" y="207824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3463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3285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31093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5498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5320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51442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7271" y="2826740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57271" y="3323882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57271" y="382102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357271" y="4790871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57271" y="528801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57271" y="578515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15618" y="2211958"/>
              <a:ext cx="2584450" cy="3975735"/>
            </a:xfrm>
            <a:custGeom>
              <a:avLst/>
              <a:gdLst/>
              <a:ahLst/>
              <a:cxnLst/>
              <a:rect l="l" t="t" r="r" b="b"/>
              <a:pathLst>
                <a:path w="2584450" h="3975735">
                  <a:moveTo>
                    <a:pt x="28765" y="3721395"/>
                  </a:moveTo>
                  <a:lnTo>
                    <a:pt x="0" y="3975355"/>
                  </a:lnTo>
                  <a:lnTo>
                    <a:pt x="182327" y="3868342"/>
                  </a:lnTo>
                  <a:lnTo>
                    <a:pt x="115011" y="3868342"/>
                  </a:lnTo>
                  <a:lnTo>
                    <a:pt x="51117" y="3826813"/>
                  </a:lnTo>
                  <a:lnTo>
                    <a:pt x="64960" y="3805517"/>
                  </a:lnTo>
                  <a:lnTo>
                    <a:pt x="28765" y="3721395"/>
                  </a:lnTo>
                  <a:close/>
                </a:path>
                <a:path w="2584450" h="3975735">
                  <a:moveTo>
                    <a:pt x="128853" y="3847046"/>
                  </a:moveTo>
                  <a:lnTo>
                    <a:pt x="83064" y="3847577"/>
                  </a:lnTo>
                  <a:lnTo>
                    <a:pt x="115011" y="3868342"/>
                  </a:lnTo>
                  <a:lnTo>
                    <a:pt x="128853" y="3847046"/>
                  </a:lnTo>
                  <a:close/>
                </a:path>
                <a:path w="2584450" h="3975735">
                  <a:moveTo>
                    <a:pt x="220421" y="3845984"/>
                  </a:moveTo>
                  <a:lnTo>
                    <a:pt x="128853" y="3847046"/>
                  </a:lnTo>
                  <a:lnTo>
                    <a:pt x="115011" y="3868342"/>
                  </a:lnTo>
                  <a:lnTo>
                    <a:pt x="182327" y="3868342"/>
                  </a:lnTo>
                  <a:lnTo>
                    <a:pt x="220421" y="3845984"/>
                  </a:lnTo>
                  <a:close/>
                </a:path>
                <a:path w="2584450" h="3975735">
                  <a:moveTo>
                    <a:pt x="83064" y="3847577"/>
                  </a:moveTo>
                  <a:close/>
                </a:path>
                <a:path w="2584450" h="3975735">
                  <a:moveTo>
                    <a:pt x="217233" y="3571259"/>
                  </a:moveTo>
                  <a:lnTo>
                    <a:pt x="64960" y="3805517"/>
                  </a:lnTo>
                  <a:lnTo>
                    <a:pt x="83064" y="3847577"/>
                  </a:lnTo>
                  <a:lnTo>
                    <a:pt x="128853" y="3847046"/>
                  </a:lnTo>
                  <a:lnTo>
                    <a:pt x="281127" y="3612788"/>
                  </a:lnTo>
                  <a:lnTo>
                    <a:pt x="217233" y="3571259"/>
                  </a:lnTo>
                  <a:close/>
                </a:path>
                <a:path w="2584450" h="3975735">
                  <a:moveTo>
                    <a:pt x="64960" y="3805517"/>
                  </a:moveTo>
                  <a:lnTo>
                    <a:pt x="51117" y="3826813"/>
                  </a:lnTo>
                  <a:lnTo>
                    <a:pt x="83055" y="3847572"/>
                  </a:lnTo>
                  <a:lnTo>
                    <a:pt x="64960" y="3805517"/>
                  </a:lnTo>
                  <a:close/>
                </a:path>
                <a:path w="2584450" h="3975735">
                  <a:moveTo>
                    <a:pt x="507936" y="3124034"/>
                  </a:moveTo>
                  <a:lnTo>
                    <a:pt x="341820" y="3379593"/>
                  </a:lnTo>
                  <a:lnTo>
                    <a:pt x="405714" y="3421122"/>
                  </a:lnTo>
                  <a:lnTo>
                    <a:pt x="571830" y="3165563"/>
                  </a:lnTo>
                  <a:lnTo>
                    <a:pt x="507936" y="3124034"/>
                  </a:lnTo>
                  <a:close/>
                </a:path>
                <a:path w="2584450" h="3975735">
                  <a:moveTo>
                    <a:pt x="798652" y="2676817"/>
                  </a:moveTo>
                  <a:lnTo>
                    <a:pt x="632523" y="2932379"/>
                  </a:lnTo>
                  <a:lnTo>
                    <a:pt x="696417" y="2973908"/>
                  </a:lnTo>
                  <a:lnTo>
                    <a:pt x="862533" y="2718346"/>
                  </a:lnTo>
                  <a:lnTo>
                    <a:pt x="798652" y="2676817"/>
                  </a:lnTo>
                  <a:close/>
                </a:path>
                <a:path w="2584450" h="3975735">
                  <a:moveTo>
                    <a:pt x="1089355" y="2229599"/>
                  </a:moveTo>
                  <a:lnTo>
                    <a:pt x="923239" y="2485148"/>
                  </a:lnTo>
                  <a:lnTo>
                    <a:pt x="987120" y="2526677"/>
                  </a:lnTo>
                  <a:lnTo>
                    <a:pt x="1153236" y="2271128"/>
                  </a:lnTo>
                  <a:lnTo>
                    <a:pt x="1089355" y="2229599"/>
                  </a:lnTo>
                  <a:close/>
                </a:path>
                <a:path w="2584450" h="3975735">
                  <a:moveTo>
                    <a:pt x="1380058" y="1782381"/>
                  </a:moveTo>
                  <a:lnTo>
                    <a:pt x="1213942" y="2037930"/>
                  </a:lnTo>
                  <a:lnTo>
                    <a:pt x="1277823" y="2079459"/>
                  </a:lnTo>
                  <a:lnTo>
                    <a:pt x="1443951" y="1823910"/>
                  </a:lnTo>
                  <a:lnTo>
                    <a:pt x="1380058" y="1782381"/>
                  </a:lnTo>
                  <a:close/>
                </a:path>
                <a:path w="2584450" h="3975735">
                  <a:moveTo>
                    <a:pt x="1670761" y="1335151"/>
                  </a:moveTo>
                  <a:lnTo>
                    <a:pt x="1504645" y="1590713"/>
                  </a:lnTo>
                  <a:lnTo>
                    <a:pt x="1568538" y="1632242"/>
                  </a:lnTo>
                  <a:lnTo>
                    <a:pt x="1734654" y="1376679"/>
                  </a:lnTo>
                  <a:lnTo>
                    <a:pt x="1670761" y="1335151"/>
                  </a:lnTo>
                  <a:close/>
                </a:path>
                <a:path w="2584450" h="3975735">
                  <a:moveTo>
                    <a:pt x="1961464" y="887933"/>
                  </a:moveTo>
                  <a:lnTo>
                    <a:pt x="1795348" y="1143495"/>
                  </a:lnTo>
                  <a:lnTo>
                    <a:pt x="1859241" y="1185024"/>
                  </a:lnTo>
                  <a:lnTo>
                    <a:pt x="2025357" y="929462"/>
                  </a:lnTo>
                  <a:lnTo>
                    <a:pt x="1961464" y="887933"/>
                  </a:lnTo>
                  <a:close/>
                </a:path>
                <a:path w="2584450" h="3975735">
                  <a:moveTo>
                    <a:pt x="2252167" y="440715"/>
                  </a:moveTo>
                  <a:lnTo>
                    <a:pt x="2086051" y="696264"/>
                  </a:lnTo>
                  <a:lnTo>
                    <a:pt x="2149944" y="737793"/>
                  </a:lnTo>
                  <a:lnTo>
                    <a:pt x="2316060" y="482244"/>
                  </a:lnTo>
                  <a:lnTo>
                    <a:pt x="2252167" y="440715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455240" y="128316"/>
                  </a:lnTo>
                  <a:lnTo>
                    <a:pt x="2376754" y="249046"/>
                  </a:lnTo>
                  <a:lnTo>
                    <a:pt x="2440647" y="290575"/>
                  </a:lnTo>
                  <a:lnTo>
                    <a:pt x="2519124" y="169843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71964" y="107022"/>
                  </a:moveTo>
                  <a:lnTo>
                    <a:pt x="2469083" y="107022"/>
                  </a:lnTo>
                  <a:lnTo>
                    <a:pt x="2532964" y="148551"/>
                  </a:lnTo>
                  <a:lnTo>
                    <a:pt x="2519124" y="169843"/>
                  </a:lnTo>
                  <a:lnTo>
                    <a:pt x="2555328" y="253961"/>
                  </a:lnTo>
                  <a:lnTo>
                    <a:pt x="2571964" y="107022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519124" y="169843"/>
                  </a:lnTo>
                  <a:lnTo>
                    <a:pt x="2532964" y="148551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84081" y="0"/>
                  </a:moveTo>
                  <a:lnTo>
                    <a:pt x="2363660" y="129374"/>
                  </a:lnTo>
                  <a:lnTo>
                    <a:pt x="2455240" y="128316"/>
                  </a:lnTo>
                  <a:lnTo>
                    <a:pt x="2469083" y="107022"/>
                  </a:lnTo>
                  <a:lnTo>
                    <a:pt x="2571964" y="107022"/>
                  </a:lnTo>
                  <a:lnTo>
                    <a:pt x="2584081" y="0"/>
                  </a:lnTo>
                  <a:close/>
                </a:path>
                <a:path w="2584450" h="3975735">
                  <a:moveTo>
                    <a:pt x="2469083" y="107022"/>
                  </a:moveTo>
                  <a:lnTo>
                    <a:pt x="2455240" y="128316"/>
                  </a:lnTo>
                  <a:lnTo>
                    <a:pt x="2501023" y="127787"/>
                  </a:lnTo>
                  <a:lnTo>
                    <a:pt x="2469083" y="10702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2443848" y="5665876"/>
            <a:ext cx="2560320" cy="307340"/>
          </a:xfrm>
          <a:custGeom>
            <a:avLst/>
            <a:gdLst/>
            <a:ahLst/>
            <a:cxnLst/>
            <a:rect l="l" t="t" r="r" b="b"/>
            <a:pathLst>
              <a:path w="2560320" h="307339">
                <a:moveTo>
                  <a:pt x="83718" y="10160"/>
                </a:moveTo>
                <a:lnTo>
                  <a:pt x="80606" y="0"/>
                </a:lnTo>
                <a:lnTo>
                  <a:pt x="62357" y="7099"/>
                </a:lnTo>
                <a:lnTo>
                  <a:pt x="46342" y="18262"/>
                </a:lnTo>
                <a:lnTo>
                  <a:pt x="20955" y="52705"/>
                </a:lnTo>
                <a:lnTo>
                  <a:pt x="5232" y="99148"/>
                </a:lnTo>
                <a:lnTo>
                  <a:pt x="0" y="153530"/>
                </a:lnTo>
                <a:lnTo>
                  <a:pt x="1308" y="181521"/>
                </a:lnTo>
                <a:lnTo>
                  <a:pt x="11785" y="231876"/>
                </a:lnTo>
                <a:lnTo>
                  <a:pt x="32537" y="273367"/>
                </a:lnTo>
                <a:lnTo>
                  <a:pt x="62357" y="299720"/>
                </a:lnTo>
                <a:lnTo>
                  <a:pt x="80606" y="306832"/>
                </a:lnTo>
                <a:lnTo>
                  <a:pt x="83718" y="296659"/>
                </a:lnTo>
                <a:lnTo>
                  <a:pt x="69608" y="289356"/>
                </a:lnTo>
                <a:lnTo>
                  <a:pt x="57340" y="278726"/>
                </a:lnTo>
                <a:lnTo>
                  <a:pt x="31496" y="227406"/>
                </a:lnTo>
                <a:lnTo>
                  <a:pt x="23774" y="180428"/>
                </a:lnTo>
                <a:lnTo>
                  <a:pt x="22821" y="153416"/>
                </a:lnTo>
                <a:lnTo>
                  <a:pt x="23774" y="126580"/>
                </a:lnTo>
                <a:lnTo>
                  <a:pt x="31496" y="79514"/>
                </a:lnTo>
                <a:lnTo>
                  <a:pt x="46888" y="42087"/>
                </a:lnTo>
                <a:lnTo>
                  <a:pt x="69608" y="17475"/>
                </a:lnTo>
                <a:lnTo>
                  <a:pt x="83718" y="10160"/>
                </a:lnTo>
                <a:close/>
              </a:path>
              <a:path w="2560320" h="307339">
                <a:moveTo>
                  <a:pt x="713384" y="45313"/>
                </a:moveTo>
                <a:lnTo>
                  <a:pt x="710031" y="35763"/>
                </a:lnTo>
                <a:lnTo>
                  <a:pt x="692962" y="41922"/>
                </a:lnTo>
                <a:lnTo>
                  <a:pt x="678014" y="50850"/>
                </a:lnTo>
                <a:lnTo>
                  <a:pt x="645909" y="93662"/>
                </a:lnTo>
                <a:lnTo>
                  <a:pt x="636206" y="131902"/>
                </a:lnTo>
                <a:lnTo>
                  <a:pt x="635000" y="153466"/>
                </a:lnTo>
                <a:lnTo>
                  <a:pt x="636206" y="175082"/>
                </a:lnTo>
                <a:lnTo>
                  <a:pt x="645871" y="213309"/>
                </a:lnTo>
                <a:lnTo>
                  <a:pt x="677938" y="255981"/>
                </a:lnTo>
                <a:lnTo>
                  <a:pt x="710031" y="271043"/>
                </a:lnTo>
                <a:lnTo>
                  <a:pt x="713003" y="261493"/>
                </a:lnTo>
                <a:lnTo>
                  <a:pt x="699592" y="255549"/>
                </a:lnTo>
                <a:lnTo>
                  <a:pt x="688022" y="247294"/>
                </a:lnTo>
                <a:lnTo>
                  <a:pt x="664298" y="208762"/>
                </a:lnTo>
                <a:lnTo>
                  <a:pt x="656450" y="152222"/>
                </a:lnTo>
                <a:lnTo>
                  <a:pt x="657313" y="132156"/>
                </a:lnTo>
                <a:lnTo>
                  <a:pt x="670407" y="82588"/>
                </a:lnTo>
                <a:lnTo>
                  <a:pt x="699808" y="51231"/>
                </a:lnTo>
                <a:lnTo>
                  <a:pt x="713384" y="45313"/>
                </a:lnTo>
                <a:close/>
              </a:path>
              <a:path w="2560320" h="307339">
                <a:moveTo>
                  <a:pt x="1433195" y="153466"/>
                </a:moveTo>
                <a:lnTo>
                  <a:pt x="1428330" y="111963"/>
                </a:lnTo>
                <a:lnTo>
                  <a:pt x="1403032" y="62547"/>
                </a:lnTo>
                <a:lnTo>
                  <a:pt x="1358163" y="35763"/>
                </a:lnTo>
                <a:lnTo>
                  <a:pt x="1354810" y="45313"/>
                </a:lnTo>
                <a:lnTo>
                  <a:pt x="1368425" y="51231"/>
                </a:lnTo>
                <a:lnTo>
                  <a:pt x="1380134" y="59410"/>
                </a:lnTo>
                <a:lnTo>
                  <a:pt x="1403921" y="97332"/>
                </a:lnTo>
                <a:lnTo>
                  <a:pt x="1411732" y="152222"/>
                </a:lnTo>
                <a:lnTo>
                  <a:pt x="1410855" y="172974"/>
                </a:lnTo>
                <a:lnTo>
                  <a:pt x="1397787" y="223786"/>
                </a:lnTo>
                <a:lnTo>
                  <a:pt x="1368577" y="255549"/>
                </a:lnTo>
                <a:lnTo>
                  <a:pt x="1355178" y="261493"/>
                </a:lnTo>
                <a:lnTo>
                  <a:pt x="1358163" y="271043"/>
                </a:lnTo>
                <a:lnTo>
                  <a:pt x="1403096" y="244335"/>
                </a:lnTo>
                <a:lnTo>
                  <a:pt x="1428343" y="195033"/>
                </a:lnTo>
                <a:lnTo>
                  <a:pt x="1431975" y="175082"/>
                </a:lnTo>
                <a:lnTo>
                  <a:pt x="1433195" y="153466"/>
                </a:lnTo>
                <a:close/>
              </a:path>
              <a:path w="2560320" h="307339">
                <a:moveTo>
                  <a:pt x="1897722" y="45313"/>
                </a:moveTo>
                <a:lnTo>
                  <a:pt x="1894370" y="35763"/>
                </a:lnTo>
                <a:lnTo>
                  <a:pt x="1877301" y="41922"/>
                </a:lnTo>
                <a:lnTo>
                  <a:pt x="1862353" y="50850"/>
                </a:lnTo>
                <a:lnTo>
                  <a:pt x="1830247" y="93662"/>
                </a:lnTo>
                <a:lnTo>
                  <a:pt x="1820545" y="131902"/>
                </a:lnTo>
                <a:lnTo>
                  <a:pt x="1819338" y="153466"/>
                </a:lnTo>
                <a:lnTo>
                  <a:pt x="1820545" y="175082"/>
                </a:lnTo>
                <a:lnTo>
                  <a:pt x="1830209" y="213309"/>
                </a:lnTo>
                <a:lnTo>
                  <a:pt x="1862277" y="255981"/>
                </a:lnTo>
                <a:lnTo>
                  <a:pt x="1894370" y="271043"/>
                </a:lnTo>
                <a:lnTo>
                  <a:pt x="1897341" y="261493"/>
                </a:lnTo>
                <a:lnTo>
                  <a:pt x="1883930" y="255549"/>
                </a:lnTo>
                <a:lnTo>
                  <a:pt x="1872361" y="247294"/>
                </a:lnTo>
                <a:lnTo>
                  <a:pt x="1848637" y="208762"/>
                </a:lnTo>
                <a:lnTo>
                  <a:pt x="1840788" y="152222"/>
                </a:lnTo>
                <a:lnTo>
                  <a:pt x="1841652" y="132156"/>
                </a:lnTo>
                <a:lnTo>
                  <a:pt x="1854746" y="82588"/>
                </a:lnTo>
                <a:lnTo>
                  <a:pt x="1884146" y="51231"/>
                </a:lnTo>
                <a:lnTo>
                  <a:pt x="1897722" y="45313"/>
                </a:lnTo>
                <a:close/>
              </a:path>
              <a:path w="2560320" h="307339">
                <a:moveTo>
                  <a:pt x="2446083" y="153466"/>
                </a:moveTo>
                <a:lnTo>
                  <a:pt x="2441219" y="111963"/>
                </a:lnTo>
                <a:lnTo>
                  <a:pt x="2415921" y="62547"/>
                </a:lnTo>
                <a:lnTo>
                  <a:pt x="2371052" y="35763"/>
                </a:lnTo>
                <a:lnTo>
                  <a:pt x="2367699" y="45313"/>
                </a:lnTo>
                <a:lnTo>
                  <a:pt x="2381313" y="51231"/>
                </a:lnTo>
                <a:lnTo>
                  <a:pt x="2393023" y="59410"/>
                </a:lnTo>
                <a:lnTo>
                  <a:pt x="2416810" y="97332"/>
                </a:lnTo>
                <a:lnTo>
                  <a:pt x="2424633" y="152222"/>
                </a:lnTo>
                <a:lnTo>
                  <a:pt x="2423757" y="172974"/>
                </a:lnTo>
                <a:lnTo>
                  <a:pt x="2410676" y="223786"/>
                </a:lnTo>
                <a:lnTo>
                  <a:pt x="2381466" y="255549"/>
                </a:lnTo>
                <a:lnTo>
                  <a:pt x="2368067" y="261493"/>
                </a:lnTo>
                <a:lnTo>
                  <a:pt x="2371052" y="271043"/>
                </a:lnTo>
                <a:lnTo>
                  <a:pt x="2415984" y="244335"/>
                </a:lnTo>
                <a:lnTo>
                  <a:pt x="2441232" y="195033"/>
                </a:lnTo>
                <a:lnTo>
                  <a:pt x="2444864" y="175082"/>
                </a:lnTo>
                <a:lnTo>
                  <a:pt x="2446083" y="153466"/>
                </a:lnTo>
                <a:close/>
              </a:path>
              <a:path w="2560320" h="307339">
                <a:moveTo>
                  <a:pt x="2560167" y="153416"/>
                </a:moveTo>
                <a:lnTo>
                  <a:pt x="2554922" y="99148"/>
                </a:lnTo>
                <a:lnTo>
                  <a:pt x="2539212" y="52705"/>
                </a:lnTo>
                <a:lnTo>
                  <a:pt x="2513812" y="18262"/>
                </a:lnTo>
                <a:lnTo>
                  <a:pt x="2479560" y="0"/>
                </a:lnTo>
                <a:lnTo>
                  <a:pt x="2476462" y="10160"/>
                </a:lnTo>
                <a:lnTo>
                  <a:pt x="2490546" y="17475"/>
                </a:lnTo>
                <a:lnTo>
                  <a:pt x="2502827" y="28117"/>
                </a:lnTo>
                <a:lnTo>
                  <a:pt x="2528659" y="79514"/>
                </a:lnTo>
                <a:lnTo>
                  <a:pt x="2536380" y="126580"/>
                </a:lnTo>
                <a:lnTo>
                  <a:pt x="2537358" y="153530"/>
                </a:lnTo>
                <a:lnTo>
                  <a:pt x="2536380" y="180428"/>
                </a:lnTo>
                <a:lnTo>
                  <a:pt x="2528659" y="227406"/>
                </a:lnTo>
                <a:lnTo>
                  <a:pt x="2513279" y="264769"/>
                </a:lnTo>
                <a:lnTo>
                  <a:pt x="2476462" y="296659"/>
                </a:lnTo>
                <a:lnTo>
                  <a:pt x="2479560" y="306832"/>
                </a:lnTo>
                <a:lnTo>
                  <a:pt x="2513812" y="288569"/>
                </a:lnTo>
                <a:lnTo>
                  <a:pt x="2539212" y="254114"/>
                </a:lnTo>
                <a:lnTo>
                  <a:pt x="2554922" y="207670"/>
                </a:lnTo>
                <a:lnTo>
                  <a:pt x="2558846" y="181521"/>
                </a:lnTo>
                <a:lnTo>
                  <a:pt x="2560167" y="153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32481" y="6019137"/>
            <a:ext cx="498475" cy="235585"/>
          </a:xfrm>
          <a:custGeom>
            <a:avLst/>
            <a:gdLst/>
            <a:ahLst/>
            <a:cxnLst/>
            <a:rect l="l" t="t" r="r" b="b"/>
            <a:pathLst>
              <a:path w="498475" h="235585">
                <a:moveTo>
                  <a:pt x="422935" y="0"/>
                </a:moveTo>
                <a:lnTo>
                  <a:pt x="419582" y="9550"/>
                </a:lnTo>
                <a:lnTo>
                  <a:pt x="433203" y="15460"/>
                </a:lnTo>
                <a:lnTo>
                  <a:pt x="444917" y="23642"/>
                </a:lnTo>
                <a:lnTo>
                  <a:pt x="468697" y="61565"/>
                </a:lnTo>
                <a:lnTo>
                  <a:pt x="476504" y="116457"/>
                </a:lnTo>
                <a:lnTo>
                  <a:pt x="475632" y="137208"/>
                </a:lnTo>
                <a:lnTo>
                  <a:pt x="462559" y="188019"/>
                </a:lnTo>
                <a:lnTo>
                  <a:pt x="433357" y="219785"/>
                </a:lnTo>
                <a:lnTo>
                  <a:pt x="419950" y="225723"/>
                </a:lnTo>
                <a:lnTo>
                  <a:pt x="422935" y="235272"/>
                </a:lnTo>
                <a:lnTo>
                  <a:pt x="467880" y="208564"/>
                </a:lnTo>
                <a:lnTo>
                  <a:pt x="493128" y="159261"/>
                </a:lnTo>
                <a:lnTo>
                  <a:pt x="497967" y="117698"/>
                </a:lnTo>
                <a:lnTo>
                  <a:pt x="496752" y="96129"/>
                </a:lnTo>
                <a:lnTo>
                  <a:pt x="487047" y="57899"/>
                </a:lnTo>
                <a:lnTo>
                  <a:pt x="454948" y="15084"/>
                </a:lnTo>
                <a:lnTo>
                  <a:pt x="439992" y="6158"/>
                </a:lnTo>
                <a:lnTo>
                  <a:pt x="422935" y="0"/>
                </a:lnTo>
                <a:close/>
              </a:path>
              <a:path w="498475" h="235585">
                <a:moveTo>
                  <a:pt x="75031" y="0"/>
                </a:moveTo>
                <a:lnTo>
                  <a:pt x="30161" y="26777"/>
                </a:lnTo>
                <a:lnTo>
                  <a:pt x="4849" y="76196"/>
                </a:lnTo>
                <a:lnTo>
                  <a:pt x="0" y="117698"/>
                </a:lnTo>
                <a:lnTo>
                  <a:pt x="1209" y="139313"/>
                </a:lnTo>
                <a:lnTo>
                  <a:pt x="10881" y="177543"/>
                </a:lnTo>
                <a:lnTo>
                  <a:pt x="42938" y="220219"/>
                </a:lnTo>
                <a:lnTo>
                  <a:pt x="75031" y="235272"/>
                </a:lnTo>
                <a:lnTo>
                  <a:pt x="78003" y="225723"/>
                </a:lnTo>
                <a:lnTo>
                  <a:pt x="64602" y="219785"/>
                </a:lnTo>
                <a:lnTo>
                  <a:pt x="53033" y="211522"/>
                </a:lnTo>
                <a:lnTo>
                  <a:pt x="29299" y="172989"/>
                </a:lnTo>
                <a:lnTo>
                  <a:pt x="21450" y="116457"/>
                </a:lnTo>
                <a:lnTo>
                  <a:pt x="22322" y="96385"/>
                </a:lnTo>
                <a:lnTo>
                  <a:pt x="35407" y="46818"/>
                </a:lnTo>
                <a:lnTo>
                  <a:pt x="64811" y="15460"/>
                </a:lnTo>
                <a:lnTo>
                  <a:pt x="78384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638376" y="5625084"/>
            <a:ext cx="1336040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750" algn="l"/>
                <a:tab pos="896619" algn="l"/>
              </a:tabLst>
            </a:pPr>
            <a:r>
              <a:rPr sz="2000" spc="-440" dirty="0">
                <a:latin typeface="Cambria Math"/>
                <a:cs typeface="Cambria Math"/>
              </a:rPr>
              <a:t>𝑦)	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	1</a:t>
            </a:r>
            <a:r>
              <a:rPr sz="2000" spc="2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endParaRPr sz="2000">
              <a:latin typeface="Cambria Math"/>
              <a:cs typeface="Cambria Math"/>
            </a:endParaRPr>
          </a:p>
          <a:p>
            <a:pPr marL="274320">
              <a:lnSpc>
                <a:spcPct val="100000"/>
              </a:lnSpc>
              <a:spcBef>
                <a:spcPts val="95"/>
              </a:spcBef>
              <a:tabLst>
                <a:tab pos="87693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	−6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010611" y="5625084"/>
            <a:ext cx="1827530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  <a:tabLst>
                <a:tab pos="944880" algn="l"/>
                <a:tab pos="1335405" algn="l"/>
              </a:tabLst>
            </a:pP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1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spc="-145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1	−	2</a:t>
            </a:r>
            <a:r>
              <a:rPr sz="2000" spc="-1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mbria Math"/>
                <a:cs typeface="Cambria Math"/>
              </a:rPr>
              <a:t>≈</a:t>
            </a:r>
            <a:r>
              <a:rPr sz="2000" spc="3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0.002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 rot="18240000">
            <a:off x="9379169" y="3654561"/>
            <a:ext cx="7103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1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22" baseline="1543" dirty="0">
                <a:latin typeface="Cambria Math"/>
                <a:cs typeface="Cambria Math"/>
              </a:rPr>
              <a:t>3𝑥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 rot="18240000">
            <a:off x="9882713" y="3428440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3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 rot="18240000">
            <a:off x="9846991" y="3060438"/>
            <a:ext cx="550008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1800" dirty="0">
                <a:latin typeface="Cambria Math"/>
                <a:cs typeface="Cambria Math"/>
              </a:rPr>
              <a:t>−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22" baseline="1543" dirty="0">
                <a:latin typeface="Cambria Math"/>
                <a:cs typeface="Cambria Math"/>
              </a:rPr>
              <a:t>2𝑥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 rot="18240000">
            <a:off x="10224471" y="2901136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210" dirty="0">
                <a:latin typeface="Cambria Math"/>
                <a:cs typeface="Cambria Math"/>
              </a:rPr>
              <a:t>(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 rot="18240000">
            <a:off x="10225357" y="2591503"/>
            <a:ext cx="4302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3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670613" y="3971035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66710" y="1580952"/>
            <a:ext cx="2944495" cy="80645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  <a:tabLst>
                <a:tab pos="311150" algn="l"/>
              </a:tabLst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	= 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52" baseline="-14814" dirty="0">
                <a:latin typeface="Cambria Math"/>
                <a:cs typeface="Cambria Math"/>
              </a:rPr>
              <a:t>1</a:t>
            </a:r>
            <a:r>
              <a:rPr sz="2250" baseline="-14814" dirty="0">
                <a:latin typeface="Cambria Math"/>
                <a:cs typeface="Cambria Math"/>
              </a:rPr>
              <a:t> </a:t>
            </a:r>
            <a:r>
              <a:rPr sz="2250" spc="97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spc="367" baseline="-14814" dirty="0">
                <a:latin typeface="Cambria Math"/>
                <a:cs typeface="Cambria Math"/>
              </a:rPr>
              <a:t>(</a:t>
            </a:r>
            <a:r>
              <a:rPr sz="2250" spc="-75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67205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315" baseline="-17094" dirty="0">
                <a:latin typeface="Cambria Math"/>
                <a:cs typeface="Cambria Math"/>
              </a:rPr>
              <a:t>(</a:t>
            </a:r>
            <a:endParaRPr sz="1950" baseline="-17094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dirty="0"/>
              <a:t>Ex</a:t>
            </a:r>
            <a:r>
              <a:rPr spc="-5" dirty="0"/>
              <a:t>am</a:t>
            </a:r>
            <a:r>
              <a:rPr dirty="0"/>
              <a:t>p</a:t>
            </a:r>
            <a:r>
              <a:rPr spc="-5" dirty="0"/>
              <a:t>l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1066" y="38103"/>
                  </a:lnTo>
                  <a:lnTo>
                    <a:pt x="460108" y="3818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517793" y="76203"/>
                  </a:lnTo>
                  <a:lnTo>
                    <a:pt x="555282" y="57670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441066" y="38103"/>
                  </a:moveTo>
                  <a:lnTo>
                    <a:pt x="440897" y="76203"/>
                  </a:lnTo>
                  <a:lnTo>
                    <a:pt x="459943" y="76288"/>
                  </a:lnTo>
                  <a:lnTo>
                    <a:pt x="460108" y="38188"/>
                  </a:lnTo>
                  <a:lnTo>
                    <a:pt x="441066" y="38103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0" y="74218"/>
                  </a:lnTo>
                  <a:lnTo>
                    <a:pt x="440897" y="76203"/>
                  </a:lnTo>
                  <a:lnTo>
                    <a:pt x="441066" y="38103"/>
                  </a:lnTo>
                  <a:lnTo>
                    <a:pt x="177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91" y="38379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1390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7950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latin typeface="Cambria Math"/>
                <a:cs typeface="Cambria Math"/>
              </a:rPr>
              <a:t>𝑥</a:t>
            </a:r>
            <a:r>
              <a:rPr sz="2250" spc="165" baseline="-14814" dirty="0">
                <a:latin typeface="Cambria Math"/>
                <a:cs typeface="Cambria Math"/>
              </a:rPr>
              <a:t>(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13143" y="2211958"/>
            <a:ext cx="4655185" cy="4142740"/>
            <a:chOff x="7113143" y="2211958"/>
            <a:chExt cx="4655185" cy="4142740"/>
          </a:xfrm>
        </p:grpSpPr>
        <p:sp>
          <p:nvSpPr>
            <p:cNvPr id="27" name="object 27"/>
            <p:cNvSpPr/>
            <p:nvPr/>
          </p:nvSpPr>
          <p:spPr>
            <a:xfrm>
              <a:off x="7253478" y="2428722"/>
              <a:ext cx="3088005" cy="3688715"/>
            </a:xfrm>
            <a:custGeom>
              <a:avLst/>
              <a:gdLst/>
              <a:ahLst/>
              <a:cxnLst/>
              <a:rect l="l" t="t" r="r" b="b"/>
              <a:pathLst>
                <a:path w="3088004" h="3688715">
                  <a:moveTo>
                    <a:pt x="0" y="0"/>
                  </a:moveTo>
                  <a:lnTo>
                    <a:pt x="2011" y="100942"/>
                  </a:lnTo>
                  <a:lnTo>
                    <a:pt x="5168" y="302833"/>
                  </a:lnTo>
                  <a:lnTo>
                    <a:pt x="7667" y="555203"/>
                  </a:lnTo>
                  <a:lnTo>
                    <a:pt x="8807" y="807581"/>
                  </a:lnTo>
                  <a:lnTo>
                    <a:pt x="8624" y="1160920"/>
                  </a:lnTo>
                  <a:lnTo>
                    <a:pt x="1173" y="2523835"/>
                  </a:lnTo>
                  <a:lnTo>
                    <a:pt x="1074" y="2927652"/>
                  </a:lnTo>
                  <a:lnTo>
                    <a:pt x="2854" y="3230504"/>
                  </a:lnTo>
                  <a:lnTo>
                    <a:pt x="5920" y="3482873"/>
                  </a:lnTo>
                  <a:lnTo>
                    <a:pt x="9601" y="3684762"/>
                  </a:lnTo>
                  <a:lnTo>
                    <a:pt x="695159" y="3688450"/>
                  </a:lnTo>
                  <a:lnTo>
                    <a:pt x="3087954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65821" y="2441143"/>
              <a:ext cx="3547745" cy="3698240"/>
            </a:xfrm>
            <a:custGeom>
              <a:avLst/>
              <a:gdLst/>
              <a:ahLst/>
              <a:cxnLst/>
              <a:rect l="l" t="t" r="r" b="b"/>
              <a:pathLst>
                <a:path w="3547745" h="3698240">
                  <a:moveTo>
                    <a:pt x="2392553" y="0"/>
                  </a:moveTo>
                  <a:lnTo>
                    <a:pt x="0" y="3688053"/>
                  </a:lnTo>
                  <a:lnTo>
                    <a:pt x="3547160" y="3698063"/>
                  </a:lnTo>
                  <a:lnTo>
                    <a:pt x="3547160" y="3708"/>
                  </a:lnTo>
                  <a:lnTo>
                    <a:pt x="2392553" y="0"/>
                  </a:lnTo>
                  <a:close/>
                </a:path>
              </a:pathLst>
            </a:custGeom>
            <a:solidFill>
              <a:srgbClr val="00B05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13143" y="2247683"/>
              <a:ext cx="4655185" cy="4107179"/>
            </a:xfrm>
            <a:custGeom>
              <a:avLst/>
              <a:gdLst/>
              <a:ahLst/>
              <a:cxnLst/>
              <a:rect l="l" t="t" r="r" b="b"/>
              <a:pathLst>
                <a:path w="4655184" h="4107179">
                  <a:moveTo>
                    <a:pt x="4655172" y="2078240"/>
                  </a:moveTo>
                  <a:lnTo>
                    <a:pt x="4629772" y="2065540"/>
                  </a:lnTo>
                  <a:lnTo>
                    <a:pt x="4528172" y="2014740"/>
                  </a:lnTo>
                  <a:lnTo>
                    <a:pt x="4528172" y="2065540"/>
                  </a:lnTo>
                  <a:lnTo>
                    <a:pt x="2340292" y="2065540"/>
                  </a:lnTo>
                  <a:lnTo>
                    <a:pt x="2340292" y="127000"/>
                  </a:lnTo>
                  <a:lnTo>
                    <a:pt x="2391092" y="127000"/>
                  </a:lnTo>
                  <a:lnTo>
                    <a:pt x="2384742" y="114300"/>
                  </a:lnTo>
                  <a:lnTo>
                    <a:pt x="2327592" y="0"/>
                  </a:lnTo>
                  <a:lnTo>
                    <a:pt x="2264092" y="127000"/>
                  </a:lnTo>
                  <a:lnTo>
                    <a:pt x="2314892" y="127000"/>
                  </a:lnTo>
                  <a:lnTo>
                    <a:pt x="2314892" y="2065540"/>
                  </a:lnTo>
                  <a:lnTo>
                    <a:pt x="127012" y="2065540"/>
                  </a:lnTo>
                  <a:lnTo>
                    <a:pt x="127012" y="2014740"/>
                  </a:lnTo>
                  <a:lnTo>
                    <a:pt x="0" y="2078240"/>
                  </a:lnTo>
                  <a:lnTo>
                    <a:pt x="127012" y="2141740"/>
                  </a:lnTo>
                  <a:lnTo>
                    <a:pt x="127012" y="2090940"/>
                  </a:lnTo>
                  <a:lnTo>
                    <a:pt x="2314892" y="2090940"/>
                  </a:lnTo>
                  <a:lnTo>
                    <a:pt x="2314892" y="3979608"/>
                  </a:lnTo>
                  <a:lnTo>
                    <a:pt x="2264092" y="3979608"/>
                  </a:lnTo>
                  <a:lnTo>
                    <a:pt x="2327592" y="4106608"/>
                  </a:lnTo>
                  <a:lnTo>
                    <a:pt x="2384729" y="3992321"/>
                  </a:lnTo>
                  <a:lnTo>
                    <a:pt x="2391092" y="3979608"/>
                  </a:lnTo>
                  <a:lnTo>
                    <a:pt x="2340292" y="3979608"/>
                  </a:lnTo>
                  <a:lnTo>
                    <a:pt x="2340292" y="2090940"/>
                  </a:lnTo>
                  <a:lnTo>
                    <a:pt x="4528172" y="2090940"/>
                  </a:lnTo>
                  <a:lnTo>
                    <a:pt x="4528172" y="2141740"/>
                  </a:lnTo>
                  <a:lnTo>
                    <a:pt x="4629772" y="2090940"/>
                  </a:lnTo>
                  <a:lnTo>
                    <a:pt x="4655172" y="207824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3463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43285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31093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5498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5320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51442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57271" y="2826740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57271" y="3323882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57271" y="382102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7271" y="4790871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57271" y="528801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7271" y="578515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15618" y="2211958"/>
              <a:ext cx="2584450" cy="3975735"/>
            </a:xfrm>
            <a:custGeom>
              <a:avLst/>
              <a:gdLst/>
              <a:ahLst/>
              <a:cxnLst/>
              <a:rect l="l" t="t" r="r" b="b"/>
              <a:pathLst>
                <a:path w="2584450" h="3975735">
                  <a:moveTo>
                    <a:pt x="28765" y="3721395"/>
                  </a:moveTo>
                  <a:lnTo>
                    <a:pt x="0" y="3975355"/>
                  </a:lnTo>
                  <a:lnTo>
                    <a:pt x="182327" y="3868342"/>
                  </a:lnTo>
                  <a:lnTo>
                    <a:pt x="115011" y="3868342"/>
                  </a:lnTo>
                  <a:lnTo>
                    <a:pt x="51117" y="3826813"/>
                  </a:lnTo>
                  <a:lnTo>
                    <a:pt x="64960" y="3805517"/>
                  </a:lnTo>
                  <a:lnTo>
                    <a:pt x="28765" y="3721395"/>
                  </a:lnTo>
                  <a:close/>
                </a:path>
                <a:path w="2584450" h="3975735">
                  <a:moveTo>
                    <a:pt x="128853" y="3847046"/>
                  </a:moveTo>
                  <a:lnTo>
                    <a:pt x="83064" y="3847577"/>
                  </a:lnTo>
                  <a:lnTo>
                    <a:pt x="115011" y="3868342"/>
                  </a:lnTo>
                  <a:lnTo>
                    <a:pt x="128853" y="3847046"/>
                  </a:lnTo>
                  <a:close/>
                </a:path>
                <a:path w="2584450" h="3975735">
                  <a:moveTo>
                    <a:pt x="220421" y="3845984"/>
                  </a:moveTo>
                  <a:lnTo>
                    <a:pt x="128853" y="3847046"/>
                  </a:lnTo>
                  <a:lnTo>
                    <a:pt x="115011" y="3868342"/>
                  </a:lnTo>
                  <a:lnTo>
                    <a:pt x="182327" y="3868342"/>
                  </a:lnTo>
                  <a:lnTo>
                    <a:pt x="220421" y="3845984"/>
                  </a:lnTo>
                  <a:close/>
                </a:path>
                <a:path w="2584450" h="3975735">
                  <a:moveTo>
                    <a:pt x="83064" y="3847577"/>
                  </a:moveTo>
                  <a:close/>
                </a:path>
                <a:path w="2584450" h="3975735">
                  <a:moveTo>
                    <a:pt x="217233" y="3571259"/>
                  </a:moveTo>
                  <a:lnTo>
                    <a:pt x="64960" y="3805517"/>
                  </a:lnTo>
                  <a:lnTo>
                    <a:pt x="83064" y="3847577"/>
                  </a:lnTo>
                  <a:lnTo>
                    <a:pt x="128853" y="3847046"/>
                  </a:lnTo>
                  <a:lnTo>
                    <a:pt x="281127" y="3612788"/>
                  </a:lnTo>
                  <a:lnTo>
                    <a:pt x="217233" y="3571259"/>
                  </a:lnTo>
                  <a:close/>
                </a:path>
                <a:path w="2584450" h="3975735">
                  <a:moveTo>
                    <a:pt x="64960" y="3805517"/>
                  </a:moveTo>
                  <a:lnTo>
                    <a:pt x="51117" y="3826813"/>
                  </a:lnTo>
                  <a:lnTo>
                    <a:pt x="83055" y="3847572"/>
                  </a:lnTo>
                  <a:lnTo>
                    <a:pt x="64960" y="3805517"/>
                  </a:lnTo>
                  <a:close/>
                </a:path>
                <a:path w="2584450" h="3975735">
                  <a:moveTo>
                    <a:pt x="507936" y="3124034"/>
                  </a:moveTo>
                  <a:lnTo>
                    <a:pt x="341820" y="3379593"/>
                  </a:lnTo>
                  <a:lnTo>
                    <a:pt x="405714" y="3421122"/>
                  </a:lnTo>
                  <a:lnTo>
                    <a:pt x="571830" y="3165563"/>
                  </a:lnTo>
                  <a:lnTo>
                    <a:pt x="507936" y="3124034"/>
                  </a:lnTo>
                  <a:close/>
                </a:path>
                <a:path w="2584450" h="3975735">
                  <a:moveTo>
                    <a:pt x="798652" y="2676817"/>
                  </a:moveTo>
                  <a:lnTo>
                    <a:pt x="632523" y="2932379"/>
                  </a:lnTo>
                  <a:lnTo>
                    <a:pt x="696417" y="2973908"/>
                  </a:lnTo>
                  <a:lnTo>
                    <a:pt x="862533" y="2718346"/>
                  </a:lnTo>
                  <a:lnTo>
                    <a:pt x="798652" y="2676817"/>
                  </a:lnTo>
                  <a:close/>
                </a:path>
                <a:path w="2584450" h="3975735">
                  <a:moveTo>
                    <a:pt x="1089355" y="2229599"/>
                  </a:moveTo>
                  <a:lnTo>
                    <a:pt x="923239" y="2485148"/>
                  </a:lnTo>
                  <a:lnTo>
                    <a:pt x="987120" y="2526677"/>
                  </a:lnTo>
                  <a:lnTo>
                    <a:pt x="1153236" y="2271128"/>
                  </a:lnTo>
                  <a:lnTo>
                    <a:pt x="1089355" y="2229599"/>
                  </a:lnTo>
                  <a:close/>
                </a:path>
                <a:path w="2584450" h="3975735">
                  <a:moveTo>
                    <a:pt x="1380058" y="1782381"/>
                  </a:moveTo>
                  <a:lnTo>
                    <a:pt x="1213942" y="2037930"/>
                  </a:lnTo>
                  <a:lnTo>
                    <a:pt x="1277823" y="2079459"/>
                  </a:lnTo>
                  <a:lnTo>
                    <a:pt x="1443951" y="1823910"/>
                  </a:lnTo>
                  <a:lnTo>
                    <a:pt x="1380058" y="1782381"/>
                  </a:lnTo>
                  <a:close/>
                </a:path>
                <a:path w="2584450" h="3975735">
                  <a:moveTo>
                    <a:pt x="1670761" y="1335151"/>
                  </a:moveTo>
                  <a:lnTo>
                    <a:pt x="1504645" y="1590713"/>
                  </a:lnTo>
                  <a:lnTo>
                    <a:pt x="1568538" y="1632242"/>
                  </a:lnTo>
                  <a:lnTo>
                    <a:pt x="1734654" y="1376679"/>
                  </a:lnTo>
                  <a:lnTo>
                    <a:pt x="1670761" y="1335151"/>
                  </a:lnTo>
                  <a:close/>
                </a:path>
                <a:path w="2584450" h="3975735">
                  <a:moveTo>
                    <a:pt x="1961464" y="887933"/>
                  </a:moveTo>
                  <a:lnTo>
                    <a:pt x="1795348" y="1143495"/>
                  </a:lnTo>
                  <a:lnTo>
                    <a:pt x="1859241" y="1185024"/>
                  </a:lnTo>
                  <a:lnTo>
                    <a:pt x="2025357" y="929462"/>
                  </a:lnTo>
                  <a:lnTo>
                    <a:pt x="1961464" y="887933"/>
                  </a:lnTo>
                  <a:close/>
                </a:path>
                <a:path w="2584450" h="3975735">
                  <a:moveTo>
                    <a:pt x="2252167" y="440715"/>
                  </a:moveTo>
                  <a:lnTo>
                    <a:pt x="2086051" y="696264"/>
                  </a:lnTo>
                  <a:lnTo>
                    <a:pt x="2149944" y="737793"/>
                  </a:lnTo>
                  <a:lnTo>
                    <a:pt x="2316060" y="482244"/>
                  </a:lnTo>
                  <a:lnTo>
                    <a:pt x="2252167" y="440715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455240" y="128316"/>
                  </a:lnTo>
                  <a:lnTo>
                    <a:pt x="2376754" y="249046"/>
                  </a:lnTo>
                  <a:lnTo>
                    <a:pt x="2440647" y="290575"/>
                  </a:lnTo>
                  <a:lnTo>
                    <a:pt x="2519124" y="169843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71964" y="107022"/>
                  </a:moveTo>
                  <a:lnTo>
                    <a:pt x="2469083" y="107022"/>
                  </a:lnTo>
                  <a:lnTo>
                    <a:pt x="2532964" y="148551"/>
                  </a:lnTo>
                  <a:lnTo>
                    <a:pt x="2519124" y="169843"/>
                  </a:lnTo>
                  <a:lnTo>
                    <a:pt x="2555328" y="253961"/>
                  </a:lnTo>
                  <a:lnTo>
                    <a:pt x="2571964" y="107022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519124" y="169843"/>
                  </a:lnTo>
                  <a:lnTo>
                    <a:pt x="2532964" y="148551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84081" y="0"/>
                  </a:moveTo>
                  <a:lnTo>
                    <a:pt x="2363660" y="129374"/>
                  </a:lnTo>
                  <a:lnTo>
                    <a:pt x="2455240" y="128316"/>
                  </a:lnTo>
                  <a:lnTo>
                    <a:pt x="2469083" y="107022"/>
                  </a:lnTo>
                  <a:lnTo>
                    <a:pt x="2571964" y="107022"/>
                  </a:lnTo>
                  <a:lnTo>
                    <a:pt x="2584081" y="0"/>
                  </a:lnTo>
                  <a:close/>
                </a:path>
                <a:path w="2584450" h="3975735">
                  <a:moveTo>
                    <a:pt x="2469083" y="107022"/>
                  </a:moveTo>
                  <a:lnTo>
                    <a:pt x="2455240" y="128316"/>
                  </a:lnTo>
                  <a:lnTo>
                    <a:pt x="2501023" y="127787"/>
                  </a:lnTo>
                  <a:lnTo>
                    <a:pt x="2469083" y="10702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 rot="18240000">
            <a:off x="9379169" y="3654561"/>
            <a:ext cx="7103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1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22" baseline="1543" dirty="0">
                <a:latin typeface="Cambria Math"/>
                <a:cs typeface="Cambria Math"/>
              </a:rPr>
              <a:t>3𝑥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44" name="object 44"/>
          <p:cNvSpPr txBox="1"/>
          <p:nvPr/>
        </p:nvSpPr>
        <p:spPr>
          <a:xfrm rot="18240000">
            <a:off x="9882713" y="3428440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3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 rot="18240000">
            <a:off x="9846991" y="3060438"/>
            <a:ext cx="550008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1800" dirty="0">
                <a:latin typeface="Cambria Math"/>
                <a:cs typeface="Cambria Math"/>
              </a:rPr>
              <a:t>− 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22" baseline="1543" dirty="0">
                <a:latin typeface="Cambria Math"/>
                <a:cs typeface="Cambria Math"/>
              </a:rPr>
              <a:t>2𝑥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 rot="18240000">
            <a:off x="10224471" y="2901136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210" dirty="0">
                <a:latin typeface="Cambria Math"/>
                <a:cs typeface="Cambria Math"/>
              </a:rPr>
              <a:t>(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 rot="18240000">
            <a:off x="10225357" y="2591503"/>
            <a:ext cx="4302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3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670613" y="3971035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66710" y="1580952"/>
            <a:ext cx="2944495" cy="80645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  <a:tabLst>
                <a:tab pos="311150" algn="l"/>
              </a:tabLst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	= 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52" baseline="-14814" dirty="0">
                <a:latin typeface="Cambria Math"/>
                <a:cs typeface="Cambria Math"/>
              </a:rPr>
              <a:t>1</a:t>
            </a:r>
            <a:r>
              <a:rPr sz="2250" baseline="-14814" dirty="0">
                <a:latin typeface="Cambria Math"/>
                <a:cs typeface="Cambria Math"/>
              </a:rPr>
              <a:t> </a:t>
            </a:r>
            <a:r>
              <a:rPr sz="2250" spc="97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 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spc="367" baseline="-14814" dirty="0">
                <a:latin typeface="Cambria Math"/>
                <a:cs typeface="Cambria Math"/>
              </a:rPr>
              <a:t>(</a:t>
            </a:r>
            <a:r>
              <a:rPr sz="2250" spc="-75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67205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315" baseline="-17094" dirty="0">
                <a:latin typeface="Cambria Math"/>
                <a:cs typeface="Cambria Math"/>
              </a:rPr>
              <a:t>(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56118" y="2764028"/>
            <a:ext cx="75819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&lt;</a:t>
            </a:r>
            <a:r>
              <a:rPr sz="1800" spc="36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&lt;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0.5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295572" y="5022596"/>
            <a:ext cx="75819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&gt;</a:t>
            </a:r>
            <a:r>
              <a:rPr sz="1800" spc="36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&gt;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0.5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0314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99" y="865784"/>
                </a:lnTo>
                <a:lnTo>
                  <a:pt x="13766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46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53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76371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9783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Gill Sans MT"/>
                <a:cs typeface="Gill Sans MT"/>
              </a:rPr>
              <a:t>Weights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9213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ill Sans MT"/>
                <a:cs typeface="Gill Sans MT"/>
              </a:rPr>
              <a:t>Su</a:t>
            </a:r>
            <a:r>
              <a:rPr sz="2000" dirty="0">
                <a:latin typeface="Gill Sans MT"/>
                <a:cs typeface="Gill Sans MT"/>
              </a:rPr>
              <a:t>m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3167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Non-Linearity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405" y="3010915"/>
            <a:ext cx="384810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mbria Math"/>
                <a:cs typeface="Cambria Math"/>
              </a:rPr>
              <a:t>𝑤</a:t>
            </a:r>
            <a:r>
              <a:rPr sz="1950" spc="-60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65405">
              <a:lnSpc>
                <a:spcPct val="100000"/>
              </a:lnSpc>
              <a:spcBef>
                <a:spcPts val="2014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5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10267" y="2309990"/>
            <a:ext cx="2444115" cy="2068195"/>
            <a:chOff x="3310267" y="2309990"/>
            <a:chExt cx="2444115" cy="2068195"/>
          </a:xfrm>
        </p:grpSpPr>
        <p:sp>
          <p:nvSpPr>
            <p:cNvPr id="9" name="object 9"/>
            <p:cNvSpPr/>
            <p:nvPr/>
          </p:nvSpPr>
          <p:spPr>
            <a:xfrm>
              <a:off x="3310267" y="373785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40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39" y="640080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40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006" y="2309990"/>
              <a:ext cx="1819275" cy="1122680"/>
            </a:xfrm>
            <a:custGeom>
              <a:avLst/>
              <a:gdLst/>
              <a:ahLst/>
              <a:cxnLst/>
              <a:rect l="l" t="t" r="r" b="b"/>
              <a:pathLst>
                <a:path w="1819275" h="1122679">
                  <a:moveTo>
                    <a:pt x="1711765" y="1078957"/>
                  </a:moveTo>
                  <a:lnTo>
                    <a:pt x="1691893" y="1111465"/>
                  </a:lnTo>
                  <a:lnTo>
                    <a:pt x="1819224" y="1122324"/>
                  </a:lnTo>
                  <a:lnTo>
                    <a:pt x="1798339" y="1088898"/>
                  </a:lnTo>
                  <a:lnTo>
                    <a:pt x="1728025" y="1088898"/>
                  </a:lnTo>
                  <a:lnTo>
                    <a:pt x="1711765" y="1078957"/>
                  </a:lnTo>
                  <a:close/>
                </a:path>
                <a:path w="1819275" h="1122679">
                  <a:moveTo>
                    <a:pt x="1731636" y="1046450"/>
                  </a:moveTo>
                  <a:lnTo>
                    <a:pt x="1711765" y="1078957"/>
                  </a:lnTo>
                  <a:lnTo>
                    <a:pt x="1728025" y="1088898"/>
                  </a:lnTo>
                  <a:lnTo>
                    <a:pt x="1747888" y="1056386"/>
                  </a:lnTo>
                  <a:lnTo>
                    <a:pt x="1731636" y="1046450"/>
                  </a:lnTo>
                  <a:close/>
                </a:path>
                <a:path w="1819275" h="1122679">
                  <a:moveTo>
                    <a:pt x="1751507" y="1013942"/>
                  </a:moveTo>
                  <a:lnTo>
                    <a:pt x="1731636" y="1046450"/>
                  </a:lnTo>
                  <a:lnTo>
                    <a:pt x="1747888" y="1056386"/>
                  </a:lnTo>
                  <a:lnTo>
                    <a:pt x="1728025" y="1088898"/>
                  </a:lnTo>
                  <a:lnTo>
                    <a:pt x="1798339" y="1088898"/>
                  </a:lnTo>
                  <a:lnTo>
                    <a:pt x="1751507" y="1013942"/>
                  </a:lnTo>
                  <a:close/>
                </a:path>
                <a:path w="1819275" h="1122679">
                  <a:moveTo>
                    <a:pt x="19862" y="0"/>
                  </a:moveTo>
                  <a:lnTo>
                    <a:pt x="0" y="32512"/>
                  </a:lnTo>
                  <a:lnTo>
                    <a:pt x="1711765" y="1078957"/>
                  </a:lnTo>
                  <a:lnTo>
                    <a:pt x="1731636" y="1046450"/>
                  </a:lnTo>
                  <a:lnTo>
                    <a:pt x="1986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65931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Cambria Math"/>
                <a:cs typeface="Cambria Math"/>
              </a:rPr>
              <a:t>𝑥</a:t>
            </a:r>
            <a:r>
              <a:rPr sz="2250" spc="6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0267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31806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4857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28059" y="2147316"/>
            <a:ext cx="1304925" cy="58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32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997585">
              <a:lnSpc>
                <a:spcPts val="2080"/>
              </a:lnSpc>
            </a:pPr>
            <a:r>
              <a:rPr sz="1800" spc="-235" dirty="0">
                <a:latin typeface="Cambria Math"/>
                <a:cs typeface="Cambria Math"/>
              </a:rPr>
              <a:t>𝑤</a:t>
            </a:r>
            <a:r>
              <a:rPr sz="1950" spc="-352" baseline="-14957" dirty="0">
                <a:latin typeface="Cambria Math"/>
                <a:cs typeface="Cambria Math"/>
              </a:rPr>
              <a:t>%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0267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68890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09246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03874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49250" y="3306343"/>
            <a:ext cx="2448560" cy="640080"/>
            <a:chOff x="6349250" y="3306343"/>
            <a:chExt cx="2448560" cy="640080"/>
          </a:xfrm>
        </p:grpSpPr>
        <p:sp>
          <p:nvSpPr>
            <p:cNvPr id="21" name="object 21"/>
            <p:cNvSpPr/>
            <p:nvPr/>
          </p:nvSpPr>
          <p:spPr>
            <a:xfrm>
              <a:off x="6349250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1062" y="38103"/>
                  </a:lnTo>
                  <a:lnTo>
                    <a:pt x="460108" y="38188"/>
                  </a:lnTo>
                  <a:lnTo>
                    <a:pt x="459930" y="76288"/>
                  </a:lnTo>
                  <a:lnTo>
                    <a:pt x="440888" y="76288"/>
                  </a:ln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517780" y="76203"/>
                  </a:lnTo>
                  <a:lnTo>
                    <a:pt x="555269" y="57670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441062" y="38103"/>
                  </a:moveTo>
                  <a:lnTo>
                    <a:pt x="440888" y="76203"/>
                  </a:lnTo>
                  <a:lnTo>
                    <a:pt x="459930" y="76288"/>
                  </a:lnTo>
                  <a:lnTo>
                    <a:pt x="460108" y="38188"/>
                  </a:lnTo>
                  <a:lnTo>
                    <a:pt x="441062" y="38103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0" y="74218"/>
                  </a:lnTo>
                  <a:lnTo>
                    <a:pt x="440888" y="76203"/>
                  </a:lnTo>
                  <a:lnTo>
                    <a:pt x="441062" y="38103"/>
                  </a:lnTo>
                  <a:lnTo>
                    <a:pt x="165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43088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91" y="38379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20" y="76479"/>
                  </a:lnTo>
                  <a:lnTo>
                    <a:pt x="471169" y="76193"/>
                  </a:lnTo>
                  <a:lnTo>
                    <a:pt x="549718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3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7172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390128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7261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119843" y="269748"/>
            <a:ext cx="595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spc="-5" dirty="0"/>
              <a:t>Sim</a:t>
            </a:r>
            <a:r>
              <a:rPr dirty="0"/>
              <a:t>p</a:t>
            </a:r>
            <a:r>
              <a:rPr spc="-5" dirty="0"/>
              <a:t>li</a:t>
            </a:r>
            <a:r>
              <a:rPr dirty="0"/>
              <a:t>f</a:t>
            </a:r>
            <a:r>
              <a:rPr spc="-5" dirty="0"/>
              <a:t>i</a:t>
            </a:r>
            <a:r>
              <a:rPr dirty="0"/>
              <a:t>ed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6873061" y="3306343"/>
            <a:ext cx="640080" cy="640080"/>
            <a:chOff x="6873061" y="3306343"/>
            <a:chExt cx="640080" cy="640080"/>
          </a:xfrm>
        </p:grpSpPr>
        <p:sp>
          <p:nvSpPr>
            <p:cNvPr id="28" name="object 28"/>
            <p:cNvSpPr/>
            <p:nvPr/>
          </p:nvSpPr>
          <p:spPr>
            <a:xfrm>
              <a:off x="6873061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40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80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79" y="320040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255" y="3395472"/>
              <a:ext cx="384048" cy="463295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9843" y="269748"/>
            <a:ext cx="595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spc="-5" dirty="0"/>
              <a:t>Sim</a:t>
            </a:r>
            <a:r>
              <a:rPr dirty="0"/>
              <a:t>p</a:t>
            </a:r>
            <a:r>
              <a:rPr spc="-5" dirty="0"/>
              <a:t>li</a:t>
            </a:r>
            <a:r>
              <a:rPr dirty="0"/>
              <a:t>f</a:t>
            </a:r>
            <a:r>
              <a:rPr spc="-5" dirty="0"/>
              <a:t>i</a:t>
            </a:r>
            <a:r>
              <a:rPr dirty="0"/>
              <a:t>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39286" y="2883357"/>
            <a:ext cx="2399030" cy="1767205"/>
            <a:chOff x="3839286" y="2883357"/>
            <a:chExt cx="2399030" cy="1767205"/>
          </a:xfrm>
        </p:grpSpPr>
        <p:sp>
          <p:nvSpPr>
            <p:cNvPr id="4" name="object 4"/>
            <p:cNvSpPr/>
            <p:nvPr/>
          </p:nvSpPr>
          <p:spPr>
            <a:xfrm>
              <a:off x="4471886" y="2883356"/>
              <a:ext cx="1766570" cy="1767205"/>
            </a:xfrm>
            <a:custGeom>
              <a:avLst/>
              <a:gdLst/>
              <a:ahLst/>
              <a:cxnLst/>
              <a:rect l="l" t="t" r="r" b="b"/>
              <a:pathLst>
                <a:path w="1766570" h="1767204">
                  <a:moveTo>
                    <a:pt x="1766392" y="998207"/>
                  </a:moveTo>
                  <a:lnTo>
                    <a:pt x="1638833" y="990536"/>
                  </a:lnTo>
                  <a:lnTo>
                    <a:pt x="1653781" y="1025575"/>
                  </a:lnTo>
                  <a:lnTo>
                    <a:pt x="0" y="1731645"/>
                  </a:lnTo>
                  <a:lnTo>
                    <a:pt x="14960" y="1766684"/>
                  </a:lnTo>
                  <a:lnTo>
                    <a:pt x="1668741" y="1060615"/>
                  </a:lnTo>
                  <a:lnTo>
                    <a:pt x="1683715" y="1095654"/>
                  </a:lnTo>
                  <a:lnTo>
                    <a:pt x="1749513" y="1018095"/>
                  </a:lnTo>
                  <a:lnTo>
                    <a:pt x="1766392" y="998207"/>
                  </a:lnTo>
                  <a:close/>
                </a:path>
                <a:path w="1766570" h="1767204">
                  <a:moveTo>
                    <a:pt x="1766392" y="883348"/>
                  </a:moveTo>
                  <a:lnTo>
                    <a:pt x="1728292" y="864298"/>
                  </a:lnTo>
                  <a:lnTo>
                    <a:pt x="1652092" y="826198"/>
                  </a:lnTo>
                  <a:lnTo>
                    <a:pt x="1652092" y="864298"/>
                  </a:lnTo>
                  <a:lnTo>
                    <a:pt x="7480" y="864298"/>
                  </a:lnTo>
                  <a:lnTo>
                    <a:pt x="7480" y="902398"/>
                  </a:lnTo>
                  <a:lnTo>
                    <a:pt x="1652092" y="902398"/>
                  </a:lnTo>
                  <a:lnTo>
                    <a:pt x="1652092" y="940498"/>
                  </a:lnTo>
                  <a:lnTo>
                    <a:pt x="1728292" y="902398"/>
                  </a:lnTo>
                  <a:lnTo>
                    <a:pt x="1766392" y="883348"/>
                  </a:lnTo>
                  <a:close/>
                </a:path>
                <a:path w="1766570" h="1767204">
                  <a:moveTo>
                    <a:pt x="1766392" y="766394"/>
                  </a:moveTo>
                  <a:lnTo>
                    <a:pt x="1749564" y="746607"/>
                  </a:lnTo>
                  <a:lnTo>
                    <a:pt x="1683613" y="669036"/>
                  </a:lnTo>
                  <a:lnTo>
                    <a:pt x="1668678" y="704100"/>
                  </a:lnTo>
                  <a:lnTo>
                    <a:pt x="14947" y="0"/>
                  </a:lnTo>
                  <a:lnTo>
                    <a:pt x="12" y="35052"/>
                  </a:lnTo>
                  <a:lnTo>
                    <a:pt x="1653755" y="739152"/>
                  </a:lnTo>
                  <a:lnTo>
                    <a:pt x="1638833" y="774192"/>
                  </a:lnTo>
                  <a:lnTo>
                    <a:pt x="1766392" y="76639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39286" y="344666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94949" y="358902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39286" y="43124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0825" y="4454652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9286" y="25808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7909" y="272338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51308" y="34553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4576" y="3598164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19671" y="3487851"/>
            <a:ext cx="1433195" cy="344805"/>
            <a:chOff x="6919671" y="3487851"/>
            <a:chExt cx="1433195" cy="344805"/>
          </a:xfrm>
        </p:grpSpPr>
        <p:sp>
          <p:nvSpPr>
            <p:cNvPr id="14" name="object 14"/>
            <p:cNvSpPr/>
            <p:nvPr/>
          </p:nvSpPr>
          <p:spPr>
            <a:xfrm>
              <a:off x="6919671" y="3718255"/>
              <a:ext cx="1433195" cy="114300"/>
            </a:xfrm>
            <a:custGeom>
              <a:avLst/>
              <a:gdLst/>
              <a:ahLst/>
              <a:cxnLst/>
              <a:rect l="l" t="t" r="r" b="b"/>
              <a:pathLst>
                <a:path w="1433195" h="114300">
                  <a:moveTo>
                    <a:pt x="1318742" y="0"/>
                  </a:moveTo>
                  <a:lnTo>
                    <a:pt x="1318742" y="114300"/>
                  </a:lnTo>
                  <a:lnTo>
                    <a:pt x="1394942" y="76200"/>
                  </a:lnTo>
                  <a:lnTo>
                    <a:pt x="1337792" y="76200"/>
                  </a:lnTo>
                  <a:lnTo>
                    <a:pt x="1337792" y="38100"/>
                  </a:lnTo>
                  <a:lnTo>
                    <a:pt x="1394942" y="38100"/>
                  </a:lnTo>
                  <a:lnTo>
                    <a:pt x="1318742" y="0"/>
                  </a:lnTo>
                  <a:close/>
                </a:path>
                <a:path w="1433195" h="114300">
                  <a:moveTo>
                    <a:pt x="1318742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18742" y="76200"/>
                  </a:lnTo>
                  <a:lnTo>
                    <a:pt x="1318742" y="38100"/>
                  </a:lnTo>
                  <a:close/>
                </a:path>
                <a:path w="1433195" h="114300">
                  <a:moveTo>
                    <a:pt x="1394942" y="38100"/>
                  </a:moveTo>
                  <a:lnTo>
                    <a:pt x="1337792" y="38100"/>
                  </a:lnTo>
                  <a:lnTo>
                    <a:pt x="1337792" y="76200"/>
                  </a:lnTo>
                  <a:lnTo>
                    <a:pt x="1394942" y="76200"/>
                  </a:lnTo>
                  <a:lnTo>
                    <a:pt x="1433042" y="57150"/>
                  </a:lnTo>
                  <a:lnTo>
                    <a:pt x="139494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78191" y="3487851"/>
              <a:ext cx="264795" cy="212090"/>
            </a:xfrm>
            <a:custGeom>
              <a:avLst/>
              <a:gdLst/>
              <a:ahLst/>
              <a:cxnLst/>
              <a:rect l="l" t="t" r="r" b="b"/>
              <a:pathLst>
                <a:path w="264795" h="212089">
                  <a:moveTo>
                    <a:pt x="197091" y="0"/>
                  </a:moveTo>
                  <a:lnTo>
                    <a:pt x="194081" y="8597"/>
                  </a:lnTo>
                  <a:lnTo>
                    <a:pt x="206339" y="13917"/>
                  </a:lnTo>
                  <a:lnTo>
                    <a:pt x="216882" y="21282"/>
                  </a:lnTo>
                  <a:lnTo>
                    <a:pt x="238283" y="55414"/>
                  </a:lnTo>
                  <a:lnTo>
                    <a:pt x="245313" y="104813"/>
                  </a:lnTo>
                  <a:lnTo>
                    <a:pt x="244529" y="123491"/>
                  </a:lnTo>
                  <a:lnTo>
                    <a:pt x="232765" y="169227"/>
                  </a:lnTo>
                  <a:lnTo>
                    <a:pt x="206485" y="197807"/>
                  </a:lnTo>
                  <a:lnTo>
                    <a:pt x="194424" y="203149"/>
                  </a:lnTo>
                  <a:lnTo>
                    <a:pt x="197091" y="211747"/>
                  </a:lnTo>
                  <a:lnTo>
                    <a:pt x="237555" y="187715"/>
                  </a:lnTo>
                  <a:lnTo>
                    <a:pt x="260276" y="143336"/>
                  </a:lnTo>
                  <a:lnTo>
                    <a:pt x="264629" y="105930"/>
                  </a:lnTo>
                  <a:lnTo>
                    <a:pt x="263537" y="86521"/>
                  </a:lnTo>
                  <a:lnTo>
                    <a:pt x="247154" y="37122"/>
                  </a:lnTo>
                  <a:lnTo>
                    <a:pt x="212443" y="5548"/>
                  </a:lnTo>
                  <a:lnTo>
                    <a:pt x="197091" y="0"/>
                  </a:lnTo>
                  <a:close/>
                </a:path>
                <a:path w="264795" h="212089">
                  <a:moveTo>
                    <a:pt x="67538" y="0"/>
                  </a:moveTo>
                  <a:lnTo>
                    <a:pt x="27154" y="24108"/>
                  </a:lnTo>
                  <a:lnTo>
                    <a:pt x="4370" y="68583"/>
                  </a:lnTo>
                  <a:lnTo>
                    <a:pt x="0" y="105930"/>
                  </a:lnTo>
                  <a:lnTo>
                    <a:pt x="1088" y="125383"/>
                  </a:lnTo>
                  <a:lnTo>
                    <a:pt x="17411" y="174751"/>
                  </a:lnTo>
                  <a:lnTo>
                    <a:pt x="52139" y="206213"/>
                  </a:lnTo>
                  <a:lnTo>
                    <a:pt x="67538" y="211747"/>
                  </a:lnTo>
                  <a:lnTo>
                    <a:pt x="70218" y="203149"/>
                  </a:lnTo>
                  <a:lnTo>
                    <a:pt x="58149" y="197807"/>
                  </a:lnTo>
                  <a:lnTo>
                    <a:pt x="47736" y="190374"/>
                  </a:lnTo>
                  <a:lnTo>
                    <a:pt x="26372" y="155699"/>
                  </a:lnTo>
                  <a:lnTo>
                    <a:pt x="19316" y="104813"/>
                  </a:lnTo>
                  <a:lnTo>
                    <a:pt x="20100" y="86751"/>
                  </a:lnTo>
                  <a:lnTo>
                    <a:pt x="31864" y="42138"/>
                  </a:lnTo>
                  <a:lnTo>
                    <a:pt x="58337" y="13917"/>
                  </a:lnTo>
                  <a:lnTo>
                    <a:pt x="70548" y="8597"/>
                  </a:lnTo>
                  <a:lnTo>
                    <a:pt x="67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70788" y="3416300"/>
            <a:ext cx="805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16729" y="5696203"/>
            <a:ext cx="97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5" dirty="0">
                <a:latin typeface="Cambria Math"/>
                <a:cs typeface="Cambria Math"/>
              </a:rPr>
              <a:t> 𝑤</a:t>
            </a:r>
            <a:r>
              <a:rPr sz="2700" spc="142" baseline="-16975" dirty="0">
                <a:latin typeface="Cambria Math"/>
                <a:cs typeface="Cambria Math"/>
              </a:rPr>
              <a:t>*</a:t>
            </a:r>
            <a:endParaRPr sz="2700" baseline="-16975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5086" y="5461508"/>
            <a:ext cx="1860550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0">
              <a:lnSpc>
                <a:spcPts val="2005"/>
              </a:lnSpc>
              <a:spcBef>
                <a:spcPts val="100"/>
              </a:spcBef>
            </a:pPr>
            <a:r>
              <a:rPr sz="1800" spc="170" dirty="0">
                <a:latin typeface="Cambria Math"/>
                <a:cs typeface="Cambria Math"/>
              </a:rPr>
              <a:t>𝑚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570"/>
              </a:lnSpc>
              <a:tabLst>
                <a:tab pos="1189990" algn="l"/>
              </a:tabLst>
            </a:pP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2460" dirty="0">
                <a:latin typeface="Cambria Math"/>
                <a:cs typeface="Cambria Math"/>
              </a:rPr>
              <a:t>,	</a:t>
            </a:r>
            <a:r>
              <a:rPr sz="2400" spc="60" dirty="0">
                <a:latin typeface="Cambria Math"/>
                <a:cs typeface="Cambria Math"/>
              </a:rPr>
              <a:t>𝑥</a:t>
            </a:r>
            <a:r>
              <a:rPr sz="2700" spc="89" baseline="-15432" dirty="0">
                <a:latin typeface="Cambria Math"/>
                <a:cs typeface="Cambria Math"/>
              </a:rPr>
              <a:t>j</a:t>
            </a:r>
            <a:r>
              <a:rPr sz="2700" spc="307" baseline="-15432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𝑤</a:t>
            </a:r>
            <a:r>
              <a:rPr sz="2700" spc="52" baseline="-18518" dirty="0">
                <a:latin typeface="Cambria Math"/>
                <a:cs typeface="Cambria Math"/>
              </a:rPr>
              <a:t>j</a:t>
            </a:r>
            <a:endParaRPr sz="2700" baseline="-18518">
              <a:latin typeface="Cambria Math"/>
              <a:cs typeface="Cambria Math"/>
            </a:endParaRPr>
          </a:p>
          <a:p>
            <a:pPr marL="736600">
              <a:lnSpc>
                <a:spcPts val="2005"/>
              </a:lnSpc>
            </a:pPr>
            <a:r>
              <a:rPr sz="1800" spc="480" dirty="0">
                <a:latin typeface="Cambria Math"/>
                <a:cs typeface="Cambria Math"/>
              </a:rPr>
              <a:t>j.$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55937" y="269748"/>
            <a:ext cx="6080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Rise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dirty="0"/>
              <a:t>Deep</a:t>
            </a:r>
            <a:r>
              <a:rPr spc="-15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1439" y="423672"/>
            <a:ext cx="11978640" cy="5919470"/>
            <a:chOff x="91439" y="423672"/>
            <a:chExt cx="11978640" cy="59194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615" y="1688591"/>
              <a:ext cx="3203448" cy="22799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3" y="3307079"/>
              <a:ext cx="2636520" cy="21549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31" y="4383024"/>
              <a:ext cx="2590800" cy="1938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9023" y="1865375"/>
              <a:ext cx="2383536" cy="26273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1056" y="2581655"/>
              <a:ext cx="2606040" cy="3151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3296" y="1712975"/>
              <a:ext cx="2261616" cy="21884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7080" y="3898392"/>
              <a:ext cx="2395728" cy="2444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1807" y="1697736"/>
              <a:ext cx="2700528" cy="18623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6647" y="3742943"/>
              <a:ext cx="1844039" cy="24079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2279" y="3819651"/>
              <a:ext cx="2495080" cy="1641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4039" y="4276343"/>
              <a:ext cx="2468880" cy="18105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39" y="2935223"/>
              <a:ext cx="2118360" cy="16184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5456" y="1581911"/>
              <a:ext cx="1773936" cy="19781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6095" y="4806695"/>
              <a:ext cx="1959864" cy="15148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0135" y="5099304"/>
              <a:ext cx="2267712" cy="12344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272" y="4191000"/>
              <a:ext cx="1755648" cy="10241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67328" y="1200912"/>
              <a:ext cx="2453640" cy="14965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57816" y="609600"/>
              <a:ext cx="2112264" cy="18074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92368" y="3048000"/>
              <a:ext cx="2581656" cy="14965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99304" y="5215127"/>
              <a:ext cx="2414016" cy="10972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880" y="423672"/>
              <a:ext cx="1975104" cy="2407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940" y="269748"/>
            <a:ext cx="5670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</a:t>
            </a:r>
            <a:r>
              <a:rPr spc="-15" dirty="0"/>
              <a:t> </a:t>
            </a:r>
            <a:r>
              <a:rPr spc="-5" dirty="0"/>
              <a:t>Output</a:t>
            </a:r>
            <a:r>
              <a:rPr spc="-15" dirty="0"/>
              <a:t> </a:t>
            </a:r>
            <a:r>
              <a:rPr spc="-40" dirty="0"/>
              <a:t>Perceptron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3040" y="2864104"/>
            <a:ext cx="2413000" cy="1766570"/>
            <a:chOff x="3853040" y="2864104"/>
            <a:chExt cx="2413000" cy="1766570"/>
          </a:xfrm>
        </p:grpSpPr>
        <p:sp>
          <p:nvSpPr>
            <p:cNvPr id="4" name="object 4"/>
            <p:cNvSpPr/>
            <p:nvPr/>
          </p:nvSpPr>
          <p:spPr>
            <a:xfrm>
              <a:off x="4482566" y="3291992"/>
              <a:ext cx="1783714" cy="1338580"/>
            </a:xfrm>
            <a:custGeom>
              <a:avLst/>
              <a:gdLst/>
              <a:ahLst/>
              <a:cxnLst/>
              <a:rect l="l" t="t" r="r" b="b"/>
              <a:pathLst>
                <a:path w="1783714" h="1338579">
                  <a:moveTo>
                    <a:pt x="1783270" y="143141"/>
                  </a:moveTo>
                  <a:lnTo>
                    <a:pt x="1656461" y="158877"/>
                  </a:lnTo>
                  <a:lnTo>
                    <a:pt x="1677555" y="190601"/>
                  </a:lnTo>
                  <a:lnTo>
                    <a:pt x="0" y="1306639"/>
                  </a:lnTo>
                  <a:lnTo>
                    <a:pt x="21094" y="1338364"/>
                  </a:lnTo>
                  <a:lnTo>
                    <a:pt x="1698663" y="222313"/>
                  </a:lnTo>
                  <a:lnTo>
                    <a:pt x="1719770" y="254038"/>
                  </a:lnTo>
                  <a:lnTo>
                    <a:pt x="1762137" y="180047"/>
                  </a:lnTo>
                  <a:lnTo>
                    <a:pt x="1783270" y="143141"/>
                  </a:lnTo>
                  <a:close/>
                </a:path>
                <a:path w="1783714" h="1338579">
                  <a:moveTo>
                    <a:pt x="1783270" y="28740"/>
                  </a:moveTo>
                  <a:lnTo>
                    <a:pt x="1658759" y="0"/>
                  </a:lnTo>
                  <a:lnTo>
                    <a:pt x="1667700" y="37045"/>
                  </a:lnTo>
                  <a:lnTo>
                    <a:pt x="6083" y="438162"/>
                  </a:lnTo>
                  <a:lnTo>
                    <a:pt x="15024" y="475195"/>
                  </a:lnTo>
                  <a:lnTo>
                    <a:pt x="1676641" y="74079"/>
                  </a:lnTo>
                  <a:lnTo>
                    <a:pt x="1685582" y="111112"/>
                  </a:lnTo>
                  <a:lnTo>
                    <a:pt x="1778711" y="32575"/>
                  </a:lnTo>
                  <a:lnTo>
                    <a:pt x="1783270" y="2874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53040" y="342863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80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89665" y="2864104"/>
              <a:ext cx="1776730" cy="381000"/>
            </a:xfrm>
            <a:custGeom>
              <a:avLst/>
              <a:gdLst/>
              <a:ahLst/>
              <a:cxnLst/>
              <a:rect l="l" t="t" r="r" b="b"/>
              <a:pathLst>
                <a:path w="1776729" h="381000">
                  <a:moveTo>
                    <a:pt x="1660312" y="343321"/>
                  </a:moveTo>
                  <a:lnTo>
                    <a:pt x="1653413" y="380784"/>
                  </a:lnTo>
                  <a:lnTo>
                    <a:pt x="1771032" y="346773"/>
                  </a:lnTo>
                  <a:lnTo>
                    <a:pt x="1679054" y="346773"/>
                  </a:lnTo>
                  <a:lnTo>
                    <a:pt x="1660312" y="343321"/>
                  </a:lnTo>
                  <a:close/>
                </a:path>
                <a:path w="1776729" h="381000">
                  <a:moveTo>
                    <a:pt x="1667213" y="305844"/>
                  </a:moveTo>
                  <a:lnTo>
                    <a:pt x="1660312" y="343321"/>
                  </a:lnTo>
                  <a:lnTo>
                    <a:pt x="1679054" y="346773"/>
                  </a:lnTo>
                  <a:lnTo>
                    <a:pt x="1685950" y="309295"/>
                  </a:lnTo>
                  <a:lnTo>
                    <a:pt x="1667213" y="305844"/>
                  </a:lnTo>
                  <a:close/>
                </a:path>
                <a:path w="1776729" h="381000">
                  <a:moveTo>
                    <a:pt x="1674114" y="268376"/>
                  </a:moveTo>
                  <a:lnTo>
                    <a:pt x="1667213" y="305844"/>
                  </a:lnTo>
                  <a:lnTo>
                    <a:pt x="1685950" y="309295"/>
                  </a:lnTo>
                  <a:lnTo>
                    <a:pt x="1679054" y="346773"/>
                  </a:lnTo>
                  <a:lnTo>
                    <a:pt x="1771032" y="346773"/>
                  </a:lnTo>
                  <a:lnTo>
                    <a:pt x="1776171" y="345287"/>
                  </a:lnTo>
                  <a:lnTo>
                    <a:pt x="1674114" y="268376"/>
                  </a:lnTo>
                  <a:close/>
                </a:path>
                <a:path w="1776729" h="381000">
                  <a:moveTo>
                    <a:pt x="6896" y="0"/>
                  </a:moveTo>
                  <a:lnTo>
                    <a:pt x="0" y="37477"/>
                  </a:lnTo>
                  <a:lnTo>
                    <a:pt x="1660312" y="343321"/>
                  </a:lnTo>
                  <a:lnTo>
                    <a:pt x="1667213" y="305844"/>
                  </a:lnTo>
                  <a:lnTo>
                    <a:pt x="689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08704" y="3570732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3040" y="429445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74579" y="4436364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3040" y="256280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11663" y="2705100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65836" y="386000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5130" y="4003548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1145" y="4118864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5836" y="30006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58089" y="3144012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8199" y="3259328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5" dirty="0">
                <a:latin typeface="Cambria Math"/>
                <a:cs typeface="Cambria Math"/>
              </a:rPr>
              <a:t>$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82528" y="2867012"/>
            <a:ext cx="3856990" cy="1766570"/>
            <a:chOff x="4482528" y="2867012"/>
            <a:chExt cx="3856990" cy="1766570"/>
          </a:xfrm>
        </p:grpSpPr>
        <p:sp>
          <p:nvSpPr>
            <p:cNvPr id="19" name="object 19"/>
            <p:cNvSpPr/>
            <p:nvPr/>
          </p:nvSpPr>
          <p:spPr>
            <a:xfrm>
              <a:off x="4482528" y="2867012"/>
              <a:ext cx="3856990" cy="1766570"/>
            </a:xfrm>
            <a:custGeom>
              <a:avLst/>
              <a:gdLst/>
              <a:ahLst/>
              <a:cxnLst/>
              <a:rect l="l" t="t" r="r" b="b"/>
              <a:pathLst>
                <a:path w="3856990" h="1766570">
                  <a:moveTo>
                    <a:pt x="1783308" y="1435341"/>
                  </a:moveTo>
                  <a:lnTo>
                    <a:pt x="1775752" y="1433093"/>
                  </a:lnTo>
                  <a:lnTo>
                    <a:pt x="1660829" y="1398879"/>
                  </a:lnTo>
                  <a:lnTo>
                    <a:pt x="1667433" y="1436408"/>
                  </a:lnTo>
                  <a:lnTo>
                    <a:pt x="7277" y="1728711"/>
                  </a:lnTo>
                  <a:lnTo>
                    <a:pt x="13893" y="1766239"/>
                  </a:lnTo>
                  <a:lnTo>
                    <a:pt x="1674037" y="1473936"/>
                  </a:lnTo>
                  <a:lnTo>
                    <a:pt x="1680654" y="1511439"/>
                  </a:lnTo>
                  <a:lnTo>
                    <a:pt x="1783308" y="1435341"/>
                  </a:lnTo>
                  <a:close/>
                </a:path>
                <a:path w="3856990" h="1766570">
                  <a:moveTo>
                    <a:pt x="1783308" y="1313027"/>
                  </a:moveTo>
                  <a:lnTo>
                    <a:pt x="1778558" y="1309014"/>
                  </a:lnTo>
                  <a:lnTo>
                    <a:pt x="1685772" y="1230477"/>
                  </a:lnTo>
                  <a:lnTo>
                    <a:pt x="1676755" y="1267510"/>
                  </a:lnTo>
                  <a:lnTo>
                    <a:pt x="15087" y="863142"/>
                  </a:lnTo>
                  <a:lnTo>
                    <a:pt x="6083" y="900163"/>
                  </a:lnTo>
                  <a:lnTo>
                    <a:pt x="1667751" y="1304518"/>
                  </a:lnTo>
                  <a:lnTo>
                    <a:pt x="1658747" y="1341539"/>
                  </a:lnTo>
                  <a:lnTo>
                    <a:pt x="1783308" y="1313027"/>
                  </a:lnTo>
                  <a:close/>
                </a:path>
                <a:path w="3856990" h="1766570">
                  <a:moveTo>
                    <a:pt x="1783308" y="1201699"/>
                  </a:moveTo>
                  <a:lnTo>
                    <a:pt x="1762163" y="1164564"/>
                  </a:lnTo>
                  <a:lnTo>
                    <a:pt x="1720088" y="1090637"/>
                  </a:lnTo>
                  <a:lnTo>
                    <a:pt x="1698891" y="1122324"/>
                  </a:lnTo>
                  <a:lnTo>
                    <a:pt x="21183" y="0"/>
                  </a:lnTo>
                  <a:lnTo>
                    <a:pt x="0" y="31661"/>
                  </a:lnTo>
                  <a:lnTo>
                    <a:pt x="1677708" y="1153985"/>
                  </a:lnTo>
                  <a:lnTo>
                    <a:pt x="1656537" y="1185646"/>
                  </a:lnTo>
                  <a:lnTo>
                    <a:pt x="1783308" y="1201699"/>
                  </a:lnTo>
                  <a:close/>
                </a:path>
                <a:path w="3856990" h="1766570">
                  <a:moveTo>
                    <a:pt x="3856431" y="1313027"/>
                  </a:moveTo>
                  <a:lnTo>
                    <a:pt x="3818331" y="1293977"/>
                  </a:lnTo>
                  <a:lnTo>
                    <a:pt x="3742131" y="1255877"/>
                  </a:lnTo>
                  <a:lnTo>
                    <a:pt x="3742131" y="1293977"/>
                  </a:lnTo>
                  <a:lnTo>
                    <a:pt x="2423388" y="1293977"/>
                  </a:lnTo>
                  <a:lnTo>
                    <a:pt x="2423388" y="1332077"/>
                  </a:lnTo>
                  <a:lnTo>
                    <a:pt x="3742131" y="1332077"/>
                  </a:lnTo>
                  <a:lnTo>
                    <a:pt x="3742131" y="1370177"/>
                  </a:lnTo>
                  <a:lnTo>
                    <a:pt x="3818331" y="1332077"/>
                  </a:lnTo>
                  <a:lnTo>
                    <a:pt x="3856431" y="1313027"/>
                  </a:lnTo>
                  <a:close/>
                </a:path>
                <a:path w="3856990" h="1766570">
                  <a:moveTo>
                    <a:pt x="3856431" y="453720"/>
                  </a:moveTo>
                  <a:lnTo>
                    <a:pt x="3818331" y="434670"/>
                  </a:lnTo>
                  <a:lnTo>
                    <a:pt x="3742131" y="396570"/>
                  </a:lnTo>
                  <a:lnTo>
                    <a:pt x="3742131" y="434670"/>
                  </a:lnTo>
                  <a:lnTo>
                    <a:pt x="2423388" y="434670"/>
                  </a:lnTo>
                  <a:lnTo>
                    <a:pt x="2423388" y="472770"/>
                  </a:lnTo>
                  <a:lnTo>
                    <a:pt x="3742131" y="472770"/>
                  </a:lnTo>
                  <a:lnTo>
                    <a:pt x="3742131" y="510870"/>
                  </a:lnTo>
                  <a:lnTo>
                    <a:pt x="3818331" y="472770"/>
                  </a:lnTo>
                  <a:lnTo>
                    <a:pt x="3856431" y="45372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14424" y="3041878"/>
              <a:ext cx="356235" cy="212090"/>
            </a:xfrm>
            <a:custGeom>
              <a:avLst/>
              <a:gdLst/>
              <a:ahLst/>
              <a:cxnLst/>
              <a:rect l="l" t="t" r="r" b="b"/>
              <a:pathLst>
                <a:path w="356234" h="212089">
                  <a:moveTo>
                    <a:pt x="288607" y="0"/>
                  </a:moveTo>
                  <a:lnTo>
                    <a:pt x="285584" y="8597"/>
                  </a:lnTo>
                  <a:lnTo>
                    <a:pt x="297843" y="13917"/>
                  </a:lnTo>
                  <a:lnTo>
                    <a:pt x="308386" y="21282"/>
                  </a:lnTo>
                  <a:lnTo>
                    <a:pt x="329787" y="55414"/>
                  </a:lnTo>
                  <a:lnTo>
                    <a:pt x="336816" y="104813"/>
                  </a:lnTo>
                  <a:lnTo>
                    <a:pt x="336033" y="123489"/>
                  </a:lnTo>
                  <a:lnTo>
                    <a:pt x="324269" y="169214"/>
                  </a:lnTo>
                  <a:lnTo>
                    <a:pt x="297990" y="197807"/>
                  </a:lnTo>
                  <a:lnTo>
                    <a:pt x="285927" y="203149"/>
                  </a:lnTo>
                  <a:lnTo>
                    <a:pt x="288607" y="211747"/>
                  </a:lnTo>
                  <a:lnTo>
                    <a:pt x="329058" y="187715"/>
                  </a:lnTo>
                  <a:lnTo>
                    <a:pt x="351780" y="143336"/>
                  </a:lnTo>
                  <a:lnTo>
                    <a:pt x="356133" y="105930"/>
                  </a:lnTo>
                  <a:lnTo>
                    <a:pt x="355040" y="86521"/>
                  </a:lnTo>
                  <a:lnTo>
                    <a:pt x="338658" y="37122"/>
                  </a:lnTo>
                  <a:lnTo>
                    <a:pt x="303959" y="5543"/>
                  </a:lnTo>
                  <a:lnTo>
                    <a:pt x="288607" y="0"/>
                  </a:lnTo>
                  <a:close/>
                </a:path>
                <a:path w="356234" h="212089">
                  <a:moveTo>
                    <a:pt x="67538" y="0"/>
                  </a:moveTo>
                  <a:lnTo>
                    <a:pt x="27154" y="24106"/>
                  </a:lnTo>
                  <a:lnTo>
                    <a:pt x="4370" y="68583"/>
                  </a:lnTo>
                  <a:lnTo>
                    <a:pt x="0" y="105930"/>
                  </a:lnTo>
                  <a:lnTo>
                    <a:pt x="1088" y="125383"/>
                  </a:lnTo>
                  <a:lnTo>
                    <a:pt x="17411" y="174752"/>
                  </a:lnTo>
                  <a:lnTo>
                    <a:pt x="52139" y="206213"/>
                  </a:lnTo>
                  <a:lnTo>
                    <a:pt x="67538" y="211747"/>
                  </a:lnTo>
                  <a:lnTo>
                    <a:pt x="70218" y="203149"/>
                  </a:lnTo>
                  <a:lnTo>
                    <a:pt x="58149" y="197807"/>
                  </a:lnTo>
                  <a:lnTo>
                    <a:pt x="47737" y="190373"/>
                  </a:lnTo>
                  <a:lnTo>
                    <a:pt x="26383" y="155689"/>
                  </a:lnTo>
                  <a:lnTo>
                    <a:pt x="19316" y="104813"/>
                  </a:lnTo>
                  <a:lnTo>
                    <a:pt x="20102" y="86751"/>
                  </a:lnTo>
                  <a:lnTo>
                    <a:pt x="31877" y="42138"/>
                  </a:lnTo>
                  <a:lnTo>
                    <a:pt x="58337" y="13917"/>
                  </a:lnTo>
                  <a:lnTo>
                    <a:pt x="70548" y="8597"/>
                  </a:lnTo>
                  <a:lnTo>
                    <a:pt x="67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91451" y="2971291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𝑦</a:t>
            </a:r>
            <a:r>
              <a:rPr sz="1950" spc="-7" baseline="-14957" dirty="0">
                <a:latin typeface="Cambria Math"/>
                <a:cs typeface="Cambria Math"/>
              </a:rPr>
              <a:t>$</a:t>
            </a:r>
            <a:r>
              <a:rPr sz="1950" spc="405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𝑧</a:t>
            </a:r>
            <a:r>
              <a:rPr sz="1950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20012" y="3891470"/>
            <a:ext cx="361950" cy="212090"/>
          </a:xfrm>
          <a:custGeom>
            <a:avLst/>
            <a:gdLst/>
            <a:ahLst/>
            <a:cxnLst/>
            <a:rect l="l" t="t" r="r" b="b"/>
            <a:pathLst>
              <a:path w="361950" h="212089">
                <a:moveTo>
                  <a:pt x="293877" y="0"/>
                </a:moveTo>
                <a:lnTo>
                  <a:pt x="290855" y="8597"/>
                </a:lnTo>
                <a:lnTo>
                  <a:pt x="303113" y="13917"/>
                </a:lnTo>
                <a:lnTo>
                  <a:pt x="313656" y="21282"/>
                </a:lnTo>
                <a:lnTo>
                  <a:pt x="335057" y="55414"/>
                </a:lnTo>
                <a:lnTo>
                  <a:pt x="342087" y="104813"/>
                </a:lnTo>
                <a:lnTo>
                  <a:pt x="341303" y="123489"/>
                </a:lnTo>
                <a:lnTo>
                  <a:pt x="329539" y="169227"/>
                </a:lnTo>
                <a:lnTo>
                  <a:pt x="303261" y="197807"/>
                </a:lnTo>
                <a:lnTo>
                  <a:pt x="291198" y="203149"/>
                </a:lnTo>
                <a:lnTo>
                  <a:pt x="293877" y="211747"/>
                </a:lnTo>
                <a:lnTo>
                  <a:pt x="334329" y="187715"/>
                </a:lnTo>
                <a:lnTo>
                  <a:pt x="357050" y="143336"/>
                </a:lnTo>
                <a:lnTo>
                  <a:pt x="361403" y="105930"/>
                </a:lnTo>
                <a:lnTo>
                  <a:pt x="360312" y="86521"/>
                </a:lnTo>
                <a:lnTo>
                  <a:pt x="343928" y="37122"/>
                </a:lnTo>
                <a:lnTo>
                  <a:pt x="309229" y="5543"/>
                </a:lnTo>
                <a:lnTo>
                  <a:pt x="293877" y="0"/>
                </a:lnTo>
                <a:close/>
              </a:path>
              <a:path w="361950" h="212089">
                <a:moveTo>
                  <a:pt x="67538" y="0"/>
                </a:moveTo>
                <a:lnTo>
                  <a:pt x="27154" y="24106"/>
                </a:lnTo>
                <a:lnTo>
                  <a:pt x="4370" y="68583"/>
                </a:lnTo>
                <a:lnTo>
                  <a:pt x="0" y="105930"/>
                </a:lnTo>
                <a:lnTo>
                  <a:pt x="1088" y="125383"/>
                </a:lnTo>
                <a:lnTo>
                  <a:pt x="17411" y="174752"/>
                </a:lnTo>
                <a:lnTo>
                  <a:pt x="52141" y="206213"/>
                </a:lnTo>
                <a:lnTo>
                  <a:pt x="67538" y="211747"/>
                </a:lnTo>
                <a:lnTo>
                  <a:pt x="70218" y="203149"/>
                </a:lnTo>
                <a:lnTo>
                  <a:pt x="58149" y="197807"/>
                </a:lnTo>
                <a:lnTo>
                  <a:pt x="47737" y="190374"/>
                </a:lnTo>
                <a:lnTo>
                  <a:pt x="26383" y="155694"/>
                </a:lnTo>
                <a:lnTo>
                  <a:pt x="19316" y="104813"/>
                </a:lnTo>
                <a:lnTo>
                  <a:pt x="20102" y="86751"/>
                </a:lnTo>
                <a:lnTo>
                  <a:pt x="31876" y="42138"/>
                </a:lnTo>
                <a:lnTo>
                  <a:pt x="58337" y="13917"/>
                </a:lnTo>
                <a:lnTo>
                  <a:pt x="70548" y="8597"/>
                </a:lnTo>
                <a:lnTo>
                  <a:pt x="67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91769" y="3821683"/>
            <a:ext cx="1042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𝑦</a:t>
            </a:r>
            <a:r>
              <a:rPr sz="1950" spc="-15" baseline="-14957" dirty="0">
                <a:latin typeface="Cambria Math"/>
                <a:cs typeface="Cambria Math"/>
              </a:rPr>
              <a:t>2</a:t>
            </a:r>
            <a:r>
              <a:rPr sz="1950" spc="405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𝑧</a:t>
            </a:r>
            <a:r>
              <a:rPr sz="1950" spc="-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31398" y="5696203"/>
            <a:ext cx="1965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Cambria Math"/>
                <a:cs typeface="Cambria Math"/>
              </a:rPr>
              <a:t>𝑧</a:t>
            </a:r>
            <a:r>
              <a:rPr sz="2700" spc="-135" baseline="-15432" dirty="0">
                <a:latin typeface="Cambria Math"/>
                <a:cs typeface="Cambria Math"/>
              </a:rPr>
              <a:t>)</a:t>
            </a:r>
            <a:r>
              <a:rPr sz="2700" spc="12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-135" dirty="0">
                <a:latin typeface="Cambria Math"/>
                <a:cs typeface="Cambria Math"/>
              </a:rPr>
              <a:t>𝑤</a:t>
            </a:r>
            <a:r>
              <a:rPr sz="2700" spc="-202" baseline="-18518" dirty="0">
                <a:latin typeface="Cambria Math"/>
                <a:cs typeface="Cambria Math"/>
              </a:rPr>
              <a:t>+,)</a:t>
            </a:r>
            <a:r>
              <a:rPr sz="2700" spc="382" baseline="-18518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2460" dirty="0">
                <a:latin typeface="Cambria Math"/>
                <a:cs typeface="Cambria Math"/>
              </a:rPr>
              <a:t>.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5923" y="6022340"/>
            <a:ext cx="4324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/</a:t>
            </a:r>
            <a:r>
              <a:rPr sz="1800" spc="275" dirty="0">
                <a:latin typeface="Cambria Math"/>
                <a:cs typeface="Cambria Math"/>
              </a:rPr>
              <a:t>0</a:t>
            </a:r>
            <a:r>
              <a:rPr sz="1800" spc="130" dirty="0">
                <a:latin typeface="Cambria Math"/>
                <a:cs typeface="Cambria Math"/>
              </a:rPr>
              <a:t>$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45923" y="5461508"/>
            <a:ext cx="23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4" dirty="0">
                <a:latin typeface="Cambria Math"/>
                <a:cs typeface="Cambria Math"/>
              </a:rPr>
              <a:t>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74230" y="5769355"/>
            <a:ext cx="8267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209" baseline="13888" dirty="0">
                <a:latin typeface="Cambria Math"/>
                <a:cs typeface="Cambria Math"/>
              </a:rPr>
              <a:t>𝑥</a:t>
            </a:r>
            <a:r>
              <a:rPr sz="2700" spc="-209" baseline="3086" dirty="0">
                <a:latin typeface="Cambria Math"/>
                <a:cs typeface="Cambria Math"/>
              </a:rPr>
              <a:t>/</a:t>
            </a:r>
            <a:r>
              <a:rPr sz="2700" spc="300" baseline="3086" dirty="0">
                <a:latin typeface="Cambria Math"/>
                <a:cs typeface="Cambria Math"/>
              </a:rPr>
              <a:t> </a:t>
            </a:r>
            <a:r>
              <a:rPr sz="3600" spc="-157" baseline="13888" dirty="0">
                <a:latin typeface="Cambria Math"/>
                <a:cs typeface="Cambria Math"/>
              </a:rPr>
              <a:t>𝑤</a:t>
            </a:r>
            <a:r>
              <a:rPr sz="1800" spc="-105" dirty="0">
                <a:latin typeface="Cambria Math"/>
                <a:cs typeface="Cambria Math"/>
              </a:rPr>
              <a:t>/,)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52390" y="5857773"/>
            <a:ext cx="148590" cy="278765"/>
          </a:xfrm>
          <a:custGeom>
            <a:avLst/>
            <a:gdLst/>
            <a:ahLst/>
            <a:cxnLst/>
            <a:rect l="l" t="t" r="r" b="b"/>
            <a:pathLst>
              <a:path w="148589" h="278764">
                <a:moveTo>
                  <a:pt x="148334" y="0"/>
                </a:moveTo>
                <a:lnTo>
                  <a:pt x="0" y="0"/>
                </a:lnTo>
                <a:lnTo>
                  <a:pt x="0" y="278470"/>
                </a:lnTo>
                <a:lnTo>
                  <a:pt x="148334" y="278470"/>
                </a:lnTo>
                <a:lnTo>
                  <a:pt x="148334" y="0"/>
                </a:lnTo>
                <a:close/>
              </a:path>
            </a:pathLst>
          </a:custGeom>
          <a:solidFill>
            <a:srgbClr val="FFCE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1390" y="5887385"/>
            <a:ext cx="148590" cy="278765"/>
          </a:xfrm>
          <a:custGeom>
            <a:avLst/>
            <a:gdLst/>
            <a:ahLst/>
            <a:cxnLst/>
            <a:rect l="l" t="t" r="r" b="b"/>
            <a:pathLst>
              <a:path w="148589" h="278764">
                <a:moveTo>
                  <a:pt x="148334" y="0"/>
                </a:moveTo>
                <a:lnTo>
                  <a:pt x="0" y="0"/>
                </a:lnTo>
                <a:lnTo>
                  <a:pt x="0" y="278470"/>
                </a:lnTo>
                <a:lnTo>
                  <a:pt x="148334" y="278470"/>
                </a:lnTo>
                <a:lnTo>
                  <a:pt x="148334" y="0"/>
                </a:lnTo>
                <a:close/>
              </a:path>
            </a:pathLst>
          </a:custGeom>
          <a:solidFill>
            <a:srgbClr val="FFCE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46022" y="5887384"/>
            <a:ext cx="148590" cy="278765"/>
          </a:xfrm>
          <a:custGeom>
            <a:avLst/>
            <a:gdLst/>
            <a:ahLst/>
            <a:cxnLst/>
            <a:rect l="l" t="t" r="r" b="b"/>
            <a:pathLst>
              <a:path w="148590" h="278764">
                <a:moveTo>
                  <a:pt x="148334" y="0"/>
                </a:moveTo>
                <a:lnTo>
                  <a:pt x="0" y="0"/>
                </a:lnTo>
                <a:lnTo>
                  <a:pt x="0" y="278470"/>
                </a:lnTo>
                <a:lnTo>
                  <a:pt x="148334" y="278470"/>
                </a:lnTo>
                <a:lnTo>
                  <a:pt x="148334" y="0"/>
                </a:lnTo>
                <a:close/>
              </a:path>
            </a:pathLst>
          </a:custGeom>
          <a:solidFill>
            <a:srgbClr val="FFCE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052" y="269748"/>
            <a:ext cx="66332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10" dirty="0"/>
              <a:t> </a:t>
            </a:r>
            <a:r>
              <a:rPr spc="-55" dirty="0"/>
              <a:t>Layer</a:t>
            </a:r>
            <a:r>
              <a:rPr spc="-1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2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8469" y="2748572"/>
            <a:ext cx="2413000" cy="1765935"/>
            <a:chOff x="3298469" y="2748572"/>
            <a:chExt cx="2413000" cy="1765935"/>
          </a:xfrm>
        </p:grpSpPr>
        <p:sp>
          <p:nvSpPr>
            <p:cNvPr id="4" name="object 4"/>
            <p:cNvSpPr/>
            <p:nvPr/>
          </p:nvSpPr>
          <p:spPr>
            <a:xfrm>
              <a:off x="3927322" y="2748571"/>
              <a:ext cx="1784350" cy="1765935"/>
            </a:xfrm>
            <a:custGeom>
              <a:avLst/>
              <a:gdLst/>
              <a:ahLst/>
              <a:cxnLst/>
              <a:rect l="l" t="t" r="r" b="b"/>
              <a:pathLst>
                <a:path w="1784350" h="1765935">
                  <a:moveTo>
                    <a:pt x="1783956" y="456374"/>
                  </a:moveTo>
                  <a:lnTo>
                    <a:pt x="1778850" y="452031"/>
                  </a:lnTo>
                  <a:lnTo>
                    <a:pt x="1686699" y="373481"/>
                  </a:lnTo>
                  <a:lnTo>
                    <a:pt x="1677555" y="410476"/>
                  </a:lnTo>
                  <a:lnTo>
                    <a:pt x="15798" y="0"/>
                  </a:lnTo>
                  <a:lnTo>
                    <a:pt x="6667" y="36982"/>
                  </a:lnTo>
                  <a:lnTo>
                    <a:pt x="1663941" y="446366"/>
                  </a:lnTo>
                  <a:lnTo>
                    <a:pt x="1666290" y="456095"/>
                  </a:lnTo>
                  <a:lnTo>
                    <a:pt x="1663903" y="465772"/>
                  </a:lnTo>
                  <a:lnTo>
                    <a:pt x="6756" y="865797"/>
                  </a:lnTo>
                  <a:lnTo>
                    <a:pt x="15697" y="902830"/>
                  </a:lnTo>
                  <a:lnTo>
                    <a:pt x="1675803" y="502094"/>
                  </a:lnTo>
                  <a:lnTo>
                    <a:pt x="1678178" y="505358"/>
                  </a:lnTo>
                  <a:lnTo>
                    <a:pt x="1679143" y="509308"/>
                  </a:lnTo>
                  <a:lnTo>
                    <a:pt x="0" y="1734756"/>
                  </a:lnTo>
                  <a:lnTo>
                    <a:pt x="22466" y="1765528"/>
                  </a:lnTo>
                  <a:lnTo>
                    <a:pt x="1702854" y="539153"/>
                  </a:lnTo>
                  <a:lnTo>
                    <a:pt x="1725320" y="569925"/>
                  </a:lnTo>
                  <a:lnTo>
                    <a:pt x="1762899" y="497141"/>
                  </a:lnTo>
                  <a:lnTo>
                    <a:pt x="1783956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8469" y="331284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40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40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64585" y="541172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146" y="345490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20008" y="432054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7092" y="258927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75172" y="3887723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latin typeface="Cambria Math"/>
                <a:cs typeface="Cambria Math"/>
              </a:rPr>
              <a:t>𝑧</a:t>
            </a:r>
            <a:r>
              <a:rPr sz="2250" spc="-165" baseline="-14814" dirty="0">
                <a:latin typeface="Cambria Math"/>
                <a:cs typeface="Cambria Math"/>
              </a:rPr>
              <a:t>&amp;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75172" y="3028188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27309" y="2751696"/>
            <a:ext cx="4837430" cy="1765935"/>
            <a:chOff x="3927309" y="2751696"/>
            <a:chExt cx="4837430" cy="1765935"/>
          </a:xfrm>
        </p:grpSpPr>
        <p:sp>
          <p:nvSpPr>
            <p:cNvPr id="17" name="object 17"/>
            <p:cNvSpPr/>
            <p:nvPr/>
          </p:nvSpPr>
          <p:spPr>
            <a:xfrm>
              <a:off x="3927310" y="2751696"/>
              <a:ext cx="1784350" cy="1765935"/>
            </a:xfrm>
            <a:custGeom>
              <a:avLst/>
              <a:gdLst/>
              <a:ahLst/>
              <a:cxnLst/>
              <a:rect l="l" t="t" r="r" b="b"/>
              <a:pathLst>
                <a:path w="1784350" h="1765935">
                  <a:moveTo>
                    <a:pt x="1783969" y="1312570"/>
                  </a:moveTo>
                  <a:lnTo>
                    <a:pt x="1762912" y="1271689"/>
                  </a:lnTo>
                  <a:lnTo>
                    <a:pt x="1725472" y="1198943"/>
                  </a:lnTo>
                  <a:lnTo>
                    <a:pt x="1702968" y="1229702"/>
                  </a:lnTo>
                  <a:lnTo>
                    <a:pt x="22491" y="0"/>
                  </a:lnTo>
                  <a:lnTo>
                    <a:pt x="0" y="30746"/>
                  </a:lnTo>
                  <a:lnTo>
                    <a:pt x="1679219" y="1259547"/>
                  </a:lnTo>
                  <a:lnTo>
                    <a:pt x="1678266" y="1263459"/>
                  </a:lnTo>
                  <a:lnTo>
                    <a:pt x="1675917" y="1266685"/>
                  </a:lnTo>
                  <a:lnTo>
                    <a:pt x="15748" y="862685"/>
                  </a:lnTo>
                  <a:lnTo>
                    <a:pt x="6743" y="899706"/>
                  </a:lnTo>
                  <a:lnTo>
                    <a:pt x="1663928" y="1302981"/>
                  </a:lnTo>
                  <a:lnTo>
                    <a:pt x="1666303" y="1312659"/>
                  </a:lnTo>
                  <a:lnTo>
                    <a:pt x="1663941" y="1322387"/>
                  </a:lnTo>
                  <a:lnTo>
                    <a:pt x="6705" y="1728508"/>
                  </a:lnTo>
                  <a:lnTo>
                    <a:pt x="15773" y="1765515"/>
                  </a:lnTo>
                  <a:lnTo>
                    <a:pt x="1677492" y="1358290"/>
                  </a:lnTo>
                  <a:lnTo>
                    <a:pt x="1686560" y="1395285"/>
                  </a:lnTo>
                  <a:lnTo>
                    <a:pt x="1779054" y="1316736"/>
                  </a:lnTo>
                  <a:lnTo>
                    <a:pt x="1783969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24088" y="374249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79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0605" y="388467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Cambria Math"/>
                <a:cs typeface="Cambria Math"/>
              </a:rPr>
              <a:t>𝑦'</a:t>
            </a:r>
            <a:r>
              <a:rPr sz="2250" spc="-24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53565" y="302514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Cambria Math"/>
                <a:cs typeface="Cambria Math"/>
              </a:rPr>
              <a:t>𝑦'</a:t>
            </a:r>
            <a:r>
              <a:rPr sz="2250" spc="-24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03531" y="2159508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3640" y="2274823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5" dirty="0">
                <a:latin typeface="Cambria Math"/>
                <a:cs typeface="Cambria Math"/>
              </a:rPr>
              <a:t>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20536" y="4732020"/>
            <a:ext cx="401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latin typeface="Cambria Math"/>
                <a:cs typeface="Cambria Math"/>
              </a:rPr>
              <a:t>𝑧</a:t>
            </a:r>
            <a:r>
              <a:rPr sz="2250" spc="104" baseline="-14814" dirty="0">
                <a:latin typeface="Cambria Math"/>
                <a:cs typeface="Cambria Math"/>
              </a:rPr>
              <a:t>𝑑</a:t>
            </a:r>
            <a:r>
              <a:rPr sz="1800" spc="104" baseline="-32407" dirty="0">
                <a:latin typeface="Cambria Math"/>
                <a:cs typeface="Cambria Math"/>
              </a:rPr>
              <a:t>*</a:t>
            </a:r>
            <a:endParaRPr sz="1800" baseline="-32407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23830" y="2147125"/>
            <a:ext cx="4200525" cy="3034030"/>
            <a:chOff x="3923830" y="2147125"/>
            <a:chExt cx="4200525" cy="3034030"/>
          </a:xfrm>
        </p:grpSpPr>
        <p:sp>
          <p:nvSpPr>
            <p:cNvPr id="28" name="object 28"/>
            <p:cNvSpPr/>
            <p:nvPr/>
          </p:nvSpPr>
          <p:spPr>
            <a:xfrm>
              <a:off x="3923830" y="2308783"/>
              <a:ext cx="1787525" cy="2644140"/>
            </a:xfrm>
            <a:custGeom>
              <a:avLst/>
              <a:gdLst/>
              <a:ahLst/>
              <a:cxnLst/>
              <a:rect l="l" t="t" r="r" b="b"/>
              <a:pathLst>
                <a:path w="1787525" h="2644140">
                  <a:moveTo>
                    <a:pt x="1787448" y="28625"/>
                  </a:moveTo>
                  <a:lnTo>
                    <a:pt x="1680718" y="4102"/>
                  </a:lnTo>
                  <a:lnTo>
                    <a:pt x="1680718" y="76314"/>
                  </a:lnTo>
                  <a:lnTo>
                    <a:pt x="1677644" y="77698"/>
                  </a:lnTo>
                  <a:lnTo>
                    <a:pt x="1677644" y="132461"/>
                  </a:lnTo>
                  <a:lnTo>
                    <a:pt x="725639" y="1293139"/>
                  </a:lnTo>
                  <a:lnTo>
                    <a:pt x="701014" y="1263192"/>
                  </a:lnTo>
                  <a:lnTo>
                    <a:pt x="701014" y="1323174"/>
                  </a:lnTo>
                  <a:lnTo>
                    <a:pt x="456031" y="1621853"/>
                  </a:lnTo>
                  <a:lnTo>
                    <a:pt x="47040" y="1324076"/>
                  </a:lnTo>
                  <a:lnTo>
                    <a:pt x="456044" y="1025182"/>
                  </a:lnTo>
                  <a:lnTo>
                    <a:pt x="701014" y="1323174"/>
                  </a:lnTo>
                  <a:lnTo>
                    <a:pt x="701014" y="1263192"/>
                  </a:lnTo>
                  <a:lnTo>
                    <a:pt x="486854" y="1002665"/>
                  </a:lnTo>
                  <a:lnTo>
                    <a:pt x="1677644" y="132461"/>
                  </a:lnTo>
                  <a:lnTo>
                    <a:pt x="1677644" y="77698"/>
                  </a:lnTo>
                  <a:lnTo>
                    <a:pt x="1670773" y="80759"/>
                  </a:lnTo>
                  <a:lnTo>
                    <a:pt x="1676908" y="85813"/>
                  </a:lnTo>
                  <a:lnTo>
                    <a:pt x="462622" y="973188"/>
                  </a:lnTo>
                  <a:lnTo>
                    <a:pt x="48717" y="469646"/>
                  </a:lnTo>
                  <a:lnTo>
                    <a:pt x="1679346" y="74434"/>
                  </a:lnTo>
                  <a:lnTo>
                    <a:pt x="1680718" y="76314"/>
                  </a:lnTo>
                  <a:lnTo>
                    <a:pt x="1680718" y="4102"/>
                  </a:lnTo>
                  <a:lnTo>
                    <a:pt x="1662899" y="0"/>
                  </a:lnTo>
                  <a:lnTo>
                    <a:pt x="1671866" y="37045"/>
                  </a:lnTo>
                  <a:lnTo>
                    <a:pt x="10236" y="439762"/>
                  </a:lnTo>
                  <a:lnTo>
                    <a:pt x="14719" y="458292"/>
                  </a:lnTo>
                  <a:lnTo>
                    <a:pt x="12" y="470382"/>
                  </a:lnTo>
                  <a:lnTo>
                    <a:pt x="431812" y="995705"/>
                  </a:lnTo>
                  <a:lnTo>
                    <a:pt x="3479" y="1308722"/>
                  </a:lnTo>
                  <a:lnTo>
                    <a:pt x="14719" y="1324102"/>
                  </a:lnTo>
                  <a:lnTo>
                    <a:pt x="3505" y="1339507"/>
                  </a:lnTo>
                  <a:lnTo>
                    <a:pt x="431825" y="1651368"/>
                  </a:lnTo>
                  <a:lnTo>
                    <a:pt x="0" y="2177846"/>
                  </a:lnTo>
                  <a:lnTo>
                    <a:pt x="14719" y="2189937"/>
                  </a:lnTo>
                  <a:lnTo>
                    <a:pt x="10287" y="2208453"/>
                  </a:lnTo>
                  <a:lnTo>
                    <a:pt x="1671853" y="2606687"/>
                  </a:lnTo>
                  <a:lnTo>
                    <a:pt x="1662976" y="2643733"/>
                  </a:lnTo>
                  <a:lnTo>
                    <a:pt x="1787448" y="2614790"/>
                  </a:lnTo>
                  <a:lnTo>
                    <a:pt x="1773415" y="2553309"/>
                  </a:lnTo>
                  <a:lnTo>
                    <a:pt x="1759013" y="2490203"/>
                  </a:lnTo>
                  <a:lnTo>
                    <a:pt x="1733702" y="2511018"/>
                  </a:lnTo>
                  <a:lnTo>
                    <a:pt x="1728685" y="2501315"/>
                  </a:lnTo>
                  <a:lnTo>
                    <a:pt x="1724037" y="2507691"/>
                  </a:lnTo>
                  <a:lnTo>
                    <a:pt x="1680692" y="2454973"/>
                  </a:lnTo>
                  <a:lnTo>
                    <a:pt x="1680692" y="2567228"/>
                  </a:lnTo>
                  <a:lnTo>
                    <a:pt x="1679194" y="2569286"/>
                  </a:lnTo>
                  <a:lnTo>
                    <a:pt x="48729" y="2178507"/>
                  </a:lnTo>
                  <a:lnTo>
                    <a:pt x="462673" y="1673834"/>
                  </a:lnTo>
                  <a:lnTo>
                    <a:pt x="1676781" y="2557805"/>
                  </a:lnTo>
                  <a:lnTo>
                    <a:pt x="1670723" y="2562783"/>
                  </a:lnTo>
                  <a:lnTo>
                    <a:pt x="1680692" y="2567228"/>
                  </a:lnTo>
                  <a:lnTo>
                    <a:pt x="1680692" y="2454973"/>
                  </a:lnTo>
                  <a:lnTo>
                    <a:pt x="1677746" y="2451379"/>
                  </a:lnTo>
                  <a:lnTo>
                    <a:pt x="1677746" y="2511374"/>
                  </a:lnTo>
                  <a:lnTo>
                    <a:pt x="486879" y="1644319"/>
                  </a:lnTo>
                  <a:lnTo>
                    <a:pt x="725678" y="1353172"/>
                  </a:lnTo>
                  <a:lnTo>
                    <a:pt x="1677746" y="2511374"/>
                  </a:lnTo>
                  <a:lnTo>
                    <a:pt x="1677746" y="2451379"/>
                  </a:lnTo>
                  <a:lnTo>
                    <a:pt x="750303" y="1323149"/>
                  </a:lnTo>
                  <a:lnTo>
                    <a:pt x="1724190" y="135788"/>
                  </a:lnTo>
                  <a:lnTo>
                    <a:pt x="1728889" y="142201"/>
                  </a:lnTo>
                  <a:lnTo>
                    <a:pt x="1733880" y="132524"/>
                  </a:lnTo>
                  <a:lnTo>
                    <a:pt x="1759153" y="153238"/>
                  </a:lnTo>
                  <a:lnTo>
                    <a:pt x="1773466" y="90182"/>
                  </a:lnTo>
                  <a:lnTo>
                    <a:pt x="1787448" y="28625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074" y="2147125"/>
              <a:ext cx="1786013" cy="303345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080901" y="6052820"/>
            <a:ext cx="79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80" dirty="0">
                <a:latin typeface="Cambria Math"/>
                <a:cs typeface="Cambria Math"/>
              </a:rPr>
              <a:t>+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50039" y="6077203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Cambria Math"/>
                <a:cs typeface="Cambria Math"/>
              </a:rPr>
              <a:t>0</a:t>
            </a:r>
            <a:r>
              <a:rPr sz="1200" spc="-10" dirty="0">
                <a:latin typeface="Cambria Math"/>
                <a:cs typeface="Cambria Math"/>
              </a:rPr>
              <a:t>,</a:t>
            </a:r>
            <a:r>
              <a:rPr sz="1200" spc="-480" dirty="0">
                <a:latin typeface="Cambria Math"/>
                <a:cs typeface="Cambria Math"/>
              </a:rPr>
              <a:t>+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62029" y="5852667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aseline="-29513" dirty="0">
                <a:latin typeface="Cambria Math"/>
                <a:cs typeface="Cambria Math"/>
              </a:rPr>
              <a:t>𝑧</a:t>
            </a:r>
            <a:r>
              <a:rPr sz="2400" spc="780" baseline="-29513" dirty="0">
                <a:latin typeface="Cambria Math"/>
                <a:cs typeface="Cambria Math"/>
              </a:rPr>
              <a:t> </a:t>
            </a:r>
            <a:r>
              <a:rPr sz="2400" baseline="-29513" dirty="0">
                <a:latin typeface="Cambria Math"/>
                <a:cs typeface="Cambria Math"/>
              </a:rPr>
              <a:t>=</a:t>
            </a:r>
            <a:r>
              <a:rPr sz="2400" spc="104" baseline="-29513" dirty="0">
                <a:latin typeface="Cambria Math"/>
                <a:cs typeface="Cambria Math"/>
              </a:rPr>
              <a:t> </a:t>
            </a:r>
            <a:r>
              <a:rPr sz="2400" spc="52" baseline="-29513" dirty="0">
                <a:latin typeface="Cambria Math"/>
                <a:cs typeface="Cambria Math"/>
              </a:rPr>
              <a:t>𝑤</a:t>
            </a:r>
            <a:r>
              <a:rPr sz="1200" spc="35" dirty="0">
                <a:latin typeface="Cambria Math"/>
                <a:cs typeface="Cambria Math"/>
              </a:rPr>
              <a:t>($)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38520" y="5962395"/>
            <a:ext cx="763905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2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40" dirty="0">
                <a:latin typeface="Cambria Math"/>
                <a:cs typeface="Cambria Math"/>
              </a:rPr>
              <a:t> </a:t>
            </a:r>
            <a:r>
              <a:rPr sz="1600" spc="1235" dirty="0">
                <a:latin typeface="Cambria Math"/>
                <a:cs typeface="Cambria Math"/>
              </a:rPr>
              <a:t>3</a:t>
            </a:r>
            <a:endParaRPr sz="1600">
              <a:latin typeface="Cambria Math"/>
              <a:cs typeface="Cambria Math"/>
            </a:endParaRPr>
          </a:p>
          <a:p>
            <a:pPr marL="479425">
              <a:lnSpc>
                <a:spcPts val="1340"/>
              </a:lnSpc>
            </a:pPr>
            <a:r>
              <a:rPr sz="1200" spc="-80" dirty="0">
                <a:latin typeface="Cambria Math"/>
                <a:cs typeface="Cambria Math"/>
              </a:rPr>
              <a:t>4</a:t>
            </a:r>
            <a:r>
              <a:rPr sz="1200" spc="180" dirty="0">
                <a:latin typeface="Cambria Math"/>
                <a:cs typeface="Cambria Math"/>
              </a:rPr>
              <a:t>5</a:t>
            </a:r>
            <a:r>
              <a:rPr sz="1200" spc="85" dirty="0">
                <a:latin typeface="Cambria Math"/>
                <a:cs typeface="Cambria Math"/>
              </a:rPr>
              <a:t>$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12955" y="5222070"/>
            <a:ext cx="763270" cy="7924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000" spc="-35" dirty="0">
                <a:latin typeface="Gill Sans MT"/>
                <a:cs typeface="Gill Sans MT"/>
              </a:rPr>
              <a:t>Hi</a:t>
            </a:r>
            <a:r>
              <a:rPr sz="2000" spc="-25" dirty="0">
                <a:latin typeface="Gill Sans MT"/>
                <a:cs typeface="Gill Sans MT"/>
              </a:rPr>
              <a:t>d</a:t>
            </a:r>
            <a:r>
              <a:rPr sz="2000" spc="5" dirty="0">
                <a:latin typeface="Gill Sans MT"/>
                <a:cs typeface="Gill Sans MT"/>
              </a:rPr>
              <a:t>de</a:t>
            </a:r>
            <a:r>
              <a:rPr sz="2000" spc="-20" dirty="0">
                <a:latin typeface="Gill Sans MT"/>
                <a:cs typeface="Gill Sans MT"/>
              </a:rPr>
              <a:t>n</a:t>
            </a:r>
            <a:endParaRPr sz="2000">
              <a:latin typeface="Gill Sans MT"/>
              <a:cs typeface="Gill Sans MT"/>
            </a:endParaRPr>
          </a:p>
          <a:p>
            <a:pPr marR="6985" algn="r">
              <a:lnSpc>
                <a:spcPct val="100000"/>
              </a:lnSpc>
              <a:spcBef>
                <a:spcPts val="825"/>
              </a:spcBef>
            </a:pPr>
            <a:r>
              <a:rPr sz="1200" spc="114" dirty="0">
                <a:latin typeface="Cambria Math"/>
                <a:cs typeface="Cambria Math"/>
              </a:rPr>
              <a:t>𝑚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82486" y="6026403"/>
            <a:ext cx="570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2" baseline="17361" dirty="0">
                <a:latin typeface="Cambria Math"/>
                <a:cs typeface="Cambria Math"/>
              </a:rPr>
              <a:t>𝑥</a:t>
            </a:r>
            <a:r>
              <a:rPr sz="1800" spc="-202" baseline="9259" dirty="0">
                <a:latin typeface="Cambria Math"/>
                <a:cs typeface="Cambria Math"/>
              </a:rPr>
              <a:t>4</a:t>
            </a:r>
            <a:r>
              <a:rPr sz="1800" spc="15" baseline="9259" dirty="0">
                <a:latin typeface="Cambria Math"/>
                <a:cs typeface="Cambria Math"/>
              </a:rPr>
              <a:t> </a:t>
            </a:r>
            <a:r>
              <a:rPr sz="2400" spc="-307" baseline="17361" dirty="0">
                <a:latin typeface="Cambria Math"/>
                <a:cs typeface="Cambria Math"/>
              </a:rPr>
              <a:t>𝑤</a:t>
            </a:r>
            <a:r>
              <a:rPr sz="1200" spc="-204" dirty="0">
                <a:latin typeface="Cambria Math"/>
                <a:cs typeface="Cambria Math"/>
              </a:rPr>
              <a:t>4,+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86917" y="5903467"/>
            <a:ext cx="236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mbria Math"/>
                <a:cs typeface="Cambria Math"/>
              </a:rPr>
              <a:t>(</a:t>
            </a:r>
            <a:r>
              <a:rPr sz="1200" spc="65" dirty="0">
                <a:latin typeface="Cambria Math"/>
                <a:cs typeface="Cambria Math"/>
              </a:rPr>
              <a:t>$</a:t>
            </a:r>
            <a:r>
              <a:rPr sz="1200" dirty="0"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05357" y="5986779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690" dirty="0">
                <a:latin typeface="Cambria Math"/>
                <a:cs typeface="Cambria Math"/>
              </a:rPr>
              <a:t>𝑦</a:t>
            </a:r>
            <a:r>
              <a:rPr sz="1600" spc="260" dirty="0">
                <a:latin typeface="Cambria Math"/>
                <a:cs typeface="Cambria Math"/>
              </a:rPr>
              <a:t>'</a:t>
            </a:r>
            <a:r>
              <a:rPr sz="1800" spc="-719" baseline="-13888" dirty="0">
                <a:latin typeface="Cambria Math"/>
                <a:cs typeface="Cambria Math"/>
              </a:rPr>
              <a:t>+</a:t>
            </a:r>
            <a:r>
              <a:rPr sz="1800" baseline="-13888" dirty="0">
                <a:latin typeface="Cambria Math"/>
                <a:cs typeface="Cambria Math"/>
              </a:rPr>
              <a:t> </a:t>
            </a:r>
            <a:r>
              <a:rPr sz="1800" spc="15" baseline="-13888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𝑔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60642" y="5884262"/>
            <a:ext cx="2060575" cy="518159"/>
          </a:xfrm>
          <a:custGeom>
            <a:avLst/>
            <a:gdLst/>
            <a:ahLst/>
            <a:cxnLst/>
            <a:rect l="l" t="t" r="r" b="b"/>
            <a:pathLst>
              <a:path w="2060575" h="518160">
                <a:moveTo>
                  <a:pt x="1971303" y="0"/>
                </a:moveTo>
                <a:lnTo>
                  <a:pt x="1966629" y="7442"/>
                </a:lnTo>
                <a:lnTo>
                  <a:pt x="1983152" y="27279"/>
                </a:lnTo>
                <a:lnTo>
                  <a:pt x="1997690" y="50974"/>
                </a:lnTo>
                <a:lnTo>
                  <a:pt x="2020807" y="109935"/>
                </a:lnTo>
                <a:lnTo>
                  <a:pt x="2035169" y="180504"/>
                </a:lnTo>
                <a:lnTo>
                  <a:pt x="2038761" y="218709"/>
                </a:lnTo>
                <a:lnTo>
                  <a:pt x="2039959" y="258862"/>
                </a:lnTo>
                <a:lnTo>
                  <a:pt x="2038768" y="298264"/>
                </a:lnTo>
                <a:lnTo>
                  <a:pt x="2029243" y="372380"/>
                </a:lnTo>
                <a:lnTo>
                  <a:pt x="2010372" y="439024"/>
                </a:lnTo>
                <a:lnTo>
                  <a:pt x="1983231" y="490866"/>
                </a:lnTo>
                <a:lnTo>
                  <a:pt x="1966629" y="510778"/>
                </a:lnTo>
                <a:lnTo>
                  <a:pt x="1971303" y="518120"/>
                </a:lnTo>
                <a:lnTo>
                  <a:pt x="2007869" y="474501"/>
                </a:lnTo>
                <a:lnTo>
                  <a:pt x="2036034" y="413097"/>
                </a:lnTo>
                <a:lnTo>
                  <a:pt x="2054008" y="339365"/>
                </a:lnTo>
                <a:lnTo>
                  <a:pt x="2058502" y="299923"/>
                </a:lnTo>
                <a:lnTo>
                  <a:pt x="2059999" y="258762"/>
                </a:lnTo>
                <a:lnTo>
                  <a:pt x="2058502" y="217103"/>
                </a:lnTo>
                <a:lnTo>
                  <a:pt x="2054008" y="177453"/>
                </a:lnTo>
                <a:lnTo>
                  <a:pt x="2046519" y="139812"/>
                </a:lnTo>
                <a:lnTo>
                  <a:pt x="2023002" y="71698"/>
                </a:lnTo>
                <a:lnTo>
                  <a:pt x="1990636" y="19608"/>
                </a:lnTo>
                <a:lnTo>
                  <a:pt x="1971303" y="0"/>
                </a:lnTo>
                <a:close/>
              </a:path>
              <a:path w="2060575" h="518160">
                <a:moveTo>
                  <a:pt x="88705" y="0"/>
                </a:moveTo>
                <a:lnTo>
                  <a:pt x="52128" y="43507"/>
                </a:lnTo>
                <a:lnTo>
                  <a:pt x="23961" y="104180"/>
                </a:lnTo>
                <a:lnTo>
                  <a:pt x="5987" y="177453"/>
                </a:lnTo>
                <a:lnTo>
                  <a:pt x="1494" y="217103"/>
                </a:lnTo>
                <a:lnTo>
                  <a:pt x="0" y="258862"/>
                </a:lnTo>
                <a:lnTo>
                  <a:pt x="1494" y="299923"/>
                </a:lnTo>
                <a:lnTo>
                  <a:pt x="5987" y="339365"/>
                </a:lnTo>
                <a:lnTo>
                  <a:pt x="13476" y="377090"/>
                </a:lnTo>
                <a:lnTo>
                  <a:pt x="36994" y="446023"/>
                </a:lnTo>
                <a:lnTo>
                  <a:pt x="69365" y="498534"/>
                </a:lnTo>
                <a:lnTo>
                  <a:pt x="88705" y="518120"/>
                </a:lnTo>
                <a:lnTo>
                  <a:pt x="93366" y="510778"/>
                </a:lnTo>
                <a:lnTo>
                  <a:pt x="76766" y="490866"/>
                </a:lnTo>
                <a:lnTo>
                  <a:pt x="62189" y="466948"/>
                </a:lnTo>
                <a:lnTo>
                  <a:pt x="39099" y="407094"/>
                </a:lnTo>
                <a:lnTo>
                  <a:pt x="24812" y="336103"/>
                </a:lnTo>
                <a:lnTo>
                  <a:pt x="20052" y="258762"/>
                </a:lnTo>
                <a:lnTo>
                  <a:pt x="21242" y="218709"/>
                </a:lnTo>
                <a:lnTo>
                  <a:pt x="24821" y="180504"/>
                </a:lnTo>
                <a:lnTo>
                  <a:pt x="39137" y="109935"/>
                </a:lnTo>
                <a:lnTo>
                  <a:pt x="62246" y="50974"/>
                </a:lnTo>
                <a:lnTo>
                  <a:pt x="93366" y="7442"/>
                </a:lnTo>
                <a:lnTo>
                  <a:pt x="88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122463" y="6050788"/>
            <a:ext cx="383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17" baseline="17361" dirty="0">
                <a:latin typeface="Cambria Math"/>
                <a:cs typeface="Cambria Math"/>
              </a:rPr>
              <a:t>𝑤</a:t>
            </a:r>
            <a:r>
              <a:rPr sz="1200" spc="-145" dirty="0">
                <a:latin typeface="Cambria Math"/>
                <a:cs typeface="Cambria Math"/>
              </a:rPr>
              <a:t>0,+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11121" y="5927852"/>
            <a:ext cx="236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mbria Math"/>
                <a:cs typeface="Cambria Math"/>
              </a:rPr>
              <a:t>(</a:t>
            </a:r>
            <a:r>
              <a:rPr sz="1200" spc="5" dirty="0">
                <a:latin typeface="Cambria Math"/>
                <a:cs typeface="Cambria Math"/>
              </a:rPr>
              <a:t>2</a:t>
            </a:r>
            <a:r>
              <a:rPr sz="1200" dirty="0"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74265" y="5986779"/>
            <a:ext cx="763905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2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40" dirty="0">
                <a:latin typeface="Cambria Math"/>
                <a:cs typeface="Cambria Math"/>
              </a:rPr>
              <a:t> </a:t>
            </a:r>
            <a:r>
              <a:rPr sz="1600" spc="1235" dirty="0">
                <a:latin typeface="Cambria Math"/>
                <a:cs typeface="Cambria Math"/>
              </a:rPr>
              <a:t>3</a:t>
            </a:r>
            <a:endParaRPr sz="1600">
              <a:latin typeface="Cambria Math"/>
              <a:cs typeface="Cambria Math"/>
            </a:endParaRPr>
          </a:p>
          <a:p>
            <a:pPr marL="479425">
              <a:lnSpc>
                <a:spcPts val="1340"/>
              </a:lnSpc>
            </a:pPr>
            <a:r>
              <a:rPr sz="1200" spc="-80" dirty="0">
                <a:latin typeface="Cambria Math"/>
                <a:cs typeface="Cambria Math"/>
              </a:rPr>
              <a:t>4</a:t>
            </a:r>
            <a:r>
              <a:rPr sz="1200" spc="180" dirty="0">
                <a:latin typeface="Cambria Math"/>
                <a:cs typeface="Cambria Math"/>
              </a:rPr>
              <a:t>5</a:t>
            </a:r>
            <a:r>
              <a:rPr sz="1200" spc="85" dirty="0">
                <a:latin typeface="Cambria Math"/>
                <a:cs typeface="Cambria Math"/>
              </a:rPr>
              <a:t>$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47241" y="5396484"/>
            <a:ext cx="132461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Gill Sans MT"/>
                <a:cs typeface="Gill Sans MT"/>
              </a:rPr>
              <a:t>Final</a:t>
            </a:r>
            <a:r>
              <a:rPr sz="2000" spc="-75" dirty="0">
                <a:latin typeface="Gill Sans MT"/>
                <a:cs typeface="Gill Sans MT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Output</a:t>
            </a:r>
            <a:endParaRPr sz="2000">
              <a:latin typeface="Gill Sans MT"/>
              <a:cs typeface="Gill Sans MT"/>
            </a:endParaRPr>
          </a:p>
          <a:p>
            <a:pPr marR="38735" algn="r">
              <a:lnSpc>
                <a:spcPct val="100000"/>
              </a:lnSpc>
              <a:spcBef>
                <a:spcPts val="1015"/>
              </a:spcBef>
            </a:pPr>
            <a:r>
              <a:rPr sz="1200" spc="105" dirty="0">
                <a:latin typeface="Cambria Math"/>
                <a:cs typeface="Cambria Math"/>
              </a:rPr>
              <a:t>𝑑</a:t>
            </a:r>
            <a:r>
              <a:rPr sz="1500" spc="157" baseline="-13888" dirty="0">
                <a:latin typeface="Cambria Math"/>
                <a:cs typeface="Cambria Math"/>
              </a:rPr>
              <a:t>*</a:t>
            </a:r>
            <a:endParaRPr sz="1500" baseline="-13888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18231" y="6050788"/>
            <a:ext cx="558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17" baseline="17361" dirty="0">
                <a:latin typeface="Cambria Math"/>
                <a:cs typeface="Cambria Math"/>
              </a:rPr>
              <a:t>𝑧</a:t>
            </a:r>
            <a:r>
              <a:rPr sz="1800" spc="-217" baseline="9259" dirty="0">
                <a:latin typeface="Cambria Math"/>
                <a:cs typeface="Cambria Math"/>
              </a:rPr>
              <a:t>4</a:t>
            </a:r>
            <a:r>
              <a:rPr sz="1800" spc="-157" baseline="9259" dirty="0">
                <a:latin typeface="Cambria Math"/>
                <a:cs typeface="Cambria Math"/>
              </a:rPr>
              <a:t> </a:t>
            </a:r>
            <a:r>
              <a:rPr sz="2400" spc="-307" baseline="17361" dirty="0">
                <a:latin typeface="Cambria Math"/>
                <a:cs typeface="Cambria Math"/>
              </a:rPr>
              <a:t>𝑤</a:t>
            </a:r>
            <a:r>
              <a:rPr sz="1200" spc="-204" dirty="0">
                <a:latin typeface="Cambria Math"/>
                <a:cs typeface="Cambria Math"/>
              </a:rPr>
              <a:t>4,+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710153" y="5927852"/>
            <a:ext cx="236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mbria Math"/>
                <a:cs typeface="Cambria Math"/>
              </a:rPr>
              <a:t>(</a:t>
            </a:r>
            <a:r>
              <a:rPr sz="1200" spc="5" dirty="0">
                <a:latin typeface="Cambria Math"/>
                <a:cs typeface="Cambria Math"/>
              </a:rPr>
              <a:t>2</a:t>
            </a:r>
            <a:r>
              <a:rPr sz="1200" dirty="0"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81483" y="2096515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190" dirty="0">
                <a:latin typeface="Cambria Math"/>
                <a:cs typeface="Cambria Math"/>
              </a:rPr>
              <a:t> </a:t>
            </a:r>
            <a:r>
              <a:rPr sz="1200" dirty="0">
                <a:latin typeface="Cambria Math"/>
                <a:cs typeface="Cambria Math"/>
              </a:rPr>
              <a:t>𝑧</a:t>
            </a:r>
            <a:r>
              <a:rPr sz="1350" baseline="-15432" dirty="0">
                <a:latin typeface="Cambria Math"/>
                <a:cs typeface="Cambria Math"/>
              </a:rPr>
              <a:t>$</a:t>
            </a:r>
            <a:endParaRPr sz="1350" baseline="-15432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69684" y="2879852"/>
            <a:ext cx="371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195" dirty="0">
                <a:latin typeface="Cambria Math"/>
                <a:cs typeface="Cambria Math"/>
              </a:rPr>
              <a:t> </a:t>
            </a:r>
            <a:r>
              <a:rPr sz="1200" spc="-10" dirty="0">
                <a:latin typeface="Cambria Math"/>
                <a:cs typeface="Cambria Math"/>
              </a:rPr>
              <a:t>𝑧</a:t>
            </a:r>
            <a:r>
              <a:rPr sz="1350" spc="-15" baseline="-15432" dirty="0">
                <a:latin typeface="Cambria Math"/>
                <a:cs typeface="Cambria Math"/>
              </a:rPr>
              <a:t>2</a:t>
            </a:r>
            <a:endParaRPr sz="1350" baseline="-15432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00050" y="4153916"/>
            <a:ext cx="371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195" dirty="0">
                <a:latin typeface="Cambria Math"/>
                <a:cs typeface="Cambria Math"/>
              </a:rPr>
              <a:t> </a:t>
            </a:r>
            <a:r>
              <a:rPr sz="1200" spc="-70" dirty="0">
                <a:latin typeface="Cambria Math"/>
                <a:cs typeface="Cambria Math"/>
              </a:rPr>
              <a:t>𝑧</a:t>
            </a:r>
            <a:r>
              <a:rPr sz="1350" spc="-104" baseline="-15432" dirty="0">
                <a:latin typeface="Cambria Math"/>
                <a:cs typeface="Cambria Math"/>
              </a:rPr>
              <a:t>&amp;</a:t>
            </a:r>
            <a:endParaRPr sz="1350" baseline="-15432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86131" y="4967732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210" dirty="0">
                <a:latin typeface="Cambria Math"/>
                <a:cs typeface="Cambria Math"/>
              </a:rPr>
              <a:t> </a:t>
            </a:r>
            <a:r>
              <a:rPr sz="1200" dirty="0">
                <a:latin typeface="Cambria Math"/>
                <a:cs typeface="Cambria Math"/>
              </a:rPr>
              <a:t>𝑧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94729" y="5036311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latin typeface="Cambria Math"/>
                <a:cs typeface="Cambria Math"/>
              </a:rPr>
              <a:t>𝑑</a:t>
            </a:r>
            <a:r>
              <a:rPr sz="1050" spc="112" baseline="-11904" dirty="0">
                <a:latin typeface="Cambria Math"/>
                <a:cs typeface="Cambria Math"/>
              </a:rPr>
              <a:t>*</a:t>
            </a:r>
            <a:endParaRPr sz="1050" baseline="-11904">
              <a:latin typeface="Cambria Math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57685" y="5938309"/>
            <a:ext cx="216535" cy="190500"/>
          </a:xfrm>
          <a:custGeom>
            <a:avLst/>
            <a:gdLst/>
            <a:ahLst/>
            <a:cxnLst/>
            <a:rect l="l" t="t" r="r" b="b"/>
            <a:pathLst>
              <a:path w="216535" h="190500">
                <a:moveTo>
                  <a:pt x="216310" y="0"/>
                </a:moveTo>
                <a:lnTo>
                  <a:pt x="0" y="0"/>
                </a:lnTo>
                <a:lnTo>
                  <a:pt x="0" y="190091"/>
                </a:lnTo>
                <a:lnTo>
                  <a:pt x="216310" y="190091"/>
                </a:lnTo>
                <a:lnTo>
                  <a:pt x="216310" y="0"/>
                </a:lnTo>
                <a:close/>
              </a:path>
            </a:pathLst>
          </a:custGeom>
          <a:solidFill>
            <a:srgbClr val="FFCE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8761" y="5938309"/>
            <a:ext cx="216535" cy="190500"/>
          </a:xfrm>
          <a:custGeom>
            <a:avLst/>
            <a:gdLst/>
            <a:ahLst/>
            <a:cxnLst/>
            <a:rect l="l" t="t" r="r" b="b"/>
            <a:pathLst>
              <a:path w="216534" h="190500">
                <a:moveTo>
                  <a:pt x="216310" y="0"/>
                </a:moveTo>
                <a:lnTo>
                  <a:pt x="0" y="0"/>
                </a:lnTo>
                <a:lnTo>
                  <a:pt x="0" y="190091"/>
                </a:lnTo>
                <a:lnTo>
                  <a:pt x="216310" y="190091"/>
                </a:lnTo>
                <a:lnTo>
                  <a:pt x="216310" y="0"/>
                </a:lnTo>
                <a:close/>
              </a:path>
            </a:pathLst>
          </a:custGeom>
          <a:solidFill>
            <a:srgbClr val="FFCE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08035" y="5952197"/>
            <a:ext cx="1629410" cy="190500"/>
          </a:xfrm>
          <a:custGeom>
            <a:avLst/>
            <a:gdLst/>
            <a:ahLst/>
            <a:cxnLst/>
            <a:rect l="l" t="t" r="r" b="b"/>
            <a:pathLst>
              <a:path w="1629409" h="190500">
                <a:moveTo>
                  <a:pt x="216306" y="0"/>
                </a:moveTo>
                <a:lnTo>
                  <a:pt x="0" y="0"/>
                </a:lnTo>
                <a:lnTo>
                  <a:pt x="0" y="190080"/>
                </a:lnTo>
                <a:lnTo>
                  <a:pt x="216306" y="190080"/>
                </a:lnTo>
                <a:lnTo>
                  <a:pt x="216306" y="0"/>
                </a:lnTo>
                <a:close/>
              </a:path>
              <a:path w="1629409" h="190500">
                <a:moveTo>
                  <a:pt x="1628876" y="0"/>
                </a:moveTo>
                <a:lnTo>
                  <a:pt x="1412570" y="0"/>
                </a:lnTo>
                <a:lnTo>
                  <a:pt x="1412570" y="190080"/>
                </a:lnTo>
                <a:lnTo>
                  <a:pt x="1628876" y="190080"/>
                </a:lnTo>
                <a:lnTo>
                  <a:pt x="1628876" y="0"/>
                </a:lnTo>
                <a:close/>
              </a:path>
            </a:pathLst>
          </a:custGeom>
          <a:solidFill>
            <a:srgbClr val="FFCE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60633" y="1782571"/>
            <a:ext cx="53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30" baseline="-29320" dirty="0">
                <a:latin typeface="Cambria Math"/>
                <a:cs typeface="Cambria Math"/>
              </a:rPr>
              <a:t>7</a:t>
            </a:r>
            <a:r>
              <a:rPr sz="1300" spc="220" dirty="0">
                <a:latin typeface="Cambria Math"/>
                <a:cs typeface="Cambria Math"/>
              </a:rPr>
              <a:t>($)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145858" y="1779523"/>
            <a:ext cx="53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7" baseline="-29320" dirty="0">
                <a:latin typeface="Cambria Math"/>
                <a:cs typeface="Cambria Math"/>
              </a:rPr>
              <a:t>7</a:t>
            </a:r>
            <a:r>
              <a:rPr sz="1300" spc="204" dirty="0">
                <a:latin typeface="Cambria Math"/>
                <a:cs typeface="Cambria Math"/>
              </a:rPr>
              <a:t>(2)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8469" y="2318334"/>
            <a:ext cx="2413000" cy="2625090"/>
            <a:chOff x="3298469" y="2318334"/>
            <a:chExt cx="2413000" cy="2625090"/>
          </a:xfrm>
        </p:grpSpPr>
        <p:sp>
          <p:nvSpPr>
            <p:cNvPr id="3" name="object 3"/>
            <p:cNvSpPr/>
            <p:nvPr/>
          </p:nvSpPr>
          <p:spPr>
            <a:xfrm>
              <a:off x="3928732" y="2318334"/>
              <a:ext cx="1783080" cy="2625090"/>
            </a:xfrm>
            <a:custGeom>
              <a:avLst/>
              <a:gdLst/>
              <a:ahLst/>
              <a:cxnLst/>
              <a:rect l="l" t="t" r="r" b="b"/>
              <a:pathLst>
                <a:path w="1783079" h="2625090">
                  <a:moveTo>
                    <a:pt x="1782546" y="19075"/>
                  </a:moveTo>
                  <a:lnTo>
                    <a:pt x="1711388" y="2730"/>
                  </a:lnTo>
                  <a:lnTo>
                    <a:pt x="1711388" y="50876"/>
                  </a:lnTo>
                  <a:lnTo>
                    <a:pt x="1709318" y="51803"/>
                  </a:lnTo>
                  <a:lnTo>
                    <a:pt x="1709318" y="88328"/>
                  </a:lnTo>
                  <a:lnTo>
                    <a:pt x="895210" y="1080897"/>
                  </a:lnTo>
                  <a:lnTo>
                    <a:pt x="879068" y="1069086"/>
                  </a:lnTo>
                  <a:lnTo>
                    <a:pt x="879068" y="1100569"/>
                  </a:lnTo>
                  <a:lnTo>
                    <a:pt x="720750" y="1293583"/>
                  </a:lnTo>
                  <a:lnTo>
                    <a:pt x="704329" y="1273619"/>
                  </a:lnTo>
                  <a:lnTo>
                    <a:pt x="704329" y="1313611"/>
                  </a:lnTo>
                  <a:lnTo>
                    <a:pt x="597052" y="1444396"/>
                  </a:lnTo>
                  <a:lnTo>
                    <a:pt x="579183" y="1440053"/>
                  </a:lnTo>
                  <a:lnTo>
                    <a:pt x="579183" y="1466189"/>
                  </a:lnTo>
                  <a:lnTo>
                    <a:pt x="452234" y="1620964"/>
                  </a:lnTo>
                  <a:lnTo>
                    <a:pt x="69189" y="1342085"/>
                  </a:lnTo>
                  <a:lnTo>
                    <a:pt x="579183" y="1466189"/>
                  </a:lnTo>
                  <a:lnTo>
                    <a:pt x="579183" y="1440053"/>
                  </a:lnTo>
                  <a:lnTo>
                    <a:pt x="39382" y="1308684"/>
                  </a:lnTo>
                  <a:lnTo>
                    <a:pt x="452247" y="1006970"/>
                  </a:lnTo>
                  <a:lnTo>
                    <a:pt x="704329" y="1313611"/>
                  </a:lnTo>
                  <a:lnTo>
                    <a:pt x="704329" y="1273619"/>
                  </a:lnTo>
                  <a:lnTo>
                    <a:pt x="472795" y="991958"/>
                  </a:lnTo>
                  <a:lnTo>
                    <a:pt x="601802" y="897686"/>
                  </a:lnTo>
                  <a:lnTo>
                    <a:pt x="879068" y="1100569"/>
                  </a:lnTo>
                  <a:lnTo>
                    <a:pt x="879068" y="1069086"/>
                  </a:lnTo>
                  <a:lnTo>
                    <a:pt x="623328" y="881951"/>
                  </a:lnTo>
                  <a:lnTo>
                    <a:pt x="1709318" y="88328"/>
                  </a:lnTo>
                  <a:lnTo>
                    <a:pt x="1709318" y="51803"/>
                  </a:lnTo>
                  <a:lnTo>
                    <a:pt x="1704759" y="53822"/>
                  </a:lnTo>
                  <a:lnTo>
                    <a:pt x="1708848" y="57200"/>
                  </a:lnTo>
                  <a:lnTo>
                    <a:pt x="601814" y="866203"/>
                  </a:lnTo>
                  <a:lnTo>
                    <a:pt x="580288" y="850455"/>
                  </a:lnTo>
                  <a:lnTo>
                    <a:pt x="580288" y="881938"/>
                  </a:lnTo>
                  <a:lnTo>
                    <a:pt x="456628" y="972299"/>
                  </a:lnTo>
                  <a:lnTo>
                    <a:pt x="83540" y="518426"/>
                  </a:lnTo>
                  <a:lnTo>
                    <a:pt x="580288" y="881938"/>
                  </a:lnTo>
                  <a:lnTo>
                    <a:pt x="580288" y="850455"/>
                  </a:lnTo>
                  <a:lnTo>
                    <a:pt x="39382" y="454634"/>
                  </a:lnTo>
                  <a:lnTo>
                    <a:pt x="1710461" y="49618"/>
                  </a:lnTo>
                  <a:lnTo>
                    <a:pt x="1711388" y="50876"/>
                  </a:lnTo>
                  <a:lnTo>
                    <a:pt x="1711388" y="2730"/>
                  </a:lnTo>
                  <a:lnTo>
                    <a:pt x="1699514" y="0"/>
                  </a:lnTo>
                  <a:lnTo>
                    <a:pt x="1705495" y="24688"/>
                  </a:lnTo>
                  <a:lnTo>
                    <a:pt x="6832" y="436384"/>
                  </a:lnTo>
                  <a:lnTo>
                    <a:pt x="9817" y="448729"/>
                  </a:lnTo>
                  <a:lnTo>
                    <a:pt x="12" y="456793"/>
                  </a:lnTo>
                  <a:lnTo>
                    <a:pt x="436092" y="987310"/>
                  </a:lnTo>
                  <a:lnTo>
                    <a:pt x="2324" y="1304302"/>
                  </a:lnTo>
                  <a:lnTo>
                    <a:pt x="9817" y="1314564"/>
                  </a:lnTo>
                  <a:lnTo>
                    <a:pt x="2349" y="1324825"/>
                  </a:lnTo>
                  <a:lnTo>
                    <a:pt x="436092" y="1640636"/>
                  </a:lnTo>
                  <a:lnTo>
                    <a:pt x="0" y="2172322"/>
                  </a:lnTo>
                  <a:lnTo>
                    <a:pt x="9804" y="2180374"/>
                  </a:lnTo>
                  <a:lnTo>
                    <a:pt x="6858" y="2192731"/>
                  </a:lnTo>
                  <a:lnTo>
                    <a:pt x="1705483" y="2599829"/>
                  </a:lnTo>
                  <a:lnTo>
                    <a:pt x="1699564" y="2624531"/>
                  </a:lnTo>
                  <a:lnTo>
                    <a:pt x="1782546" y="2605240"/>
                  </a:lnTo>
                  <a:lnTo>
                    <a:pt x="1773186" y="2564257"/>
                  </a:lnTo>
                  <a:lnTo>
                    <a:pt x="1763585" y="2522182"/>
                  </a:lnTo>
                  <a:lnTo>
                    <a:pt x="1746707" y="2536063"/>
                  </a:lnTo>
                  <a:lnTo>
                    <a:pt x="1743367" y="2529586"/>
                  </a:lnTo>
                  <a:lnTo>
                    <a:pt x="1740268" y="2533840"/>
                  </a:lnTo>
                  <a:lnTo>
                    <a:pt x="1711363" y="2498687"/>
                  </a:lnTo>
                  <a:lnTo>
                    <a:pt x="1711363" y="2573528"/>
                  </a:lnTo>
                  <a:lnTo>
                    <a:pt x="1710372" y="2574899"/>
                  </a:lnTo>
                  <a:lnTo>
                    <a:pt x="63728" y="2180247"/>
                  </a:lnTo>
                  <a:lnTo>
                    <a:pt x="896810" y="1976081"/>
                  </a:lnTo>
                  <a:lnTo>
                    <a:pt x="1708759" y="2567267"/>
                  </a:lnTo>
                  <a:lnTo>
                    <a:pt x="1704733" y="2570569"/>
                  </a:lnTo>
                  <a:lnTo>
                    <a:pt x="1711363" y="2573528"/>
                  </a:lnTo>
                  <a:lnTo>
                    <a:pt x="1711363" y="2498687"/>
                  </a:lnTo>
                  <a:lnTo>
                    <a:pt x="1709394" y="2496286"/>
                  </a:lnTo>
                  <a:lnTo>
                    <a:pt x="1709394" y="2536279"/>
                  </a:lnTo>
                  <a:lnTo>
                    <a:pt x="929106" y="1968169"/>
                  </a:lnTo>
                  <a:lnTo>
                    <a:pt x="1189863" y="1904276"/>
                  </a:lnTo>
                  <a:lnTo>
                    <a:pt x="1709394" y="2536279"/>
                  </a:lnTo>
                  <a:lnTo>
                    <a:pt x="1709394" y="2496286"/>
                  </a:lnTo>
                  <a:lnTo>
                    <a:pt x="1217231" y="1897557"/>
                  </a:lnTo>
                  <a:lnTo>
                    <a:pt x="1711553" y="1776412"/>
                  </a:lnTo>
                  <a:lnTo>
                    <a:pt x="1717611" y="1801075"/>
                  </a:lnTo>
                  <a:lnTo>
                    <a:pt x="1779270" y="1748713"/>
                  </a:lnTo>
                  <a:lnTo>
                    <a:pt x="1782546" y="1745932"/>
                  </a:lnTo>
                  <a:lnTo>
                    <a:pt x="1768513" y="1718678"/>
                  </a:lnTo>
                  <a:lnTo>
                    <a:pt x="1743557" y="1670189"/>
                  </a:lnTo>
                  <a:lnTo>
                    <a:pt x="1728546" y="1690687"/>
                  </a:lnTo>
                  <a:lnTo>
                    <a:pt x="1712709" y="1679105"/>
                  </a:lnTo>
                  <a:lnTo>
                    <a:pt x="1712709" y="1710588"/>
                  </a:lnTo>
                  <a:lnTo>
                    <a:pt x="1712087" y="1713191"/>
                  </a:lnTo>
                  <a:lnTo>
                    <a:pt x="1710499" y="1715338"/>
                  </a:lnTo>
                  <a:lnTo>
                    <a:pt x="1704098" y="1713788"/>
                  </a:lnTo>
                  <a:lnTo>
                    <a:pt x="1704098" y="1746021"/>
                  </a:lnTo>
                  <a:lnTo>
                    <a:pt x="1702523" y="1752485"/>
                  </a:lnTo>
                  <a:lnTo>
                    <a:pt x="1199349" y="1875802"/>
                  </a:lnTo>
                  <a:lnTo>
                    <a:pt x="1171981" y="1842516"/>
                  </a:lnTo>
                  <a:lnTo>
                    <a:pt x="1171981" y="1882508"/>
                  </a:lnTo>
                  <a:lnTo>
                    <a:pt x="902246" y="1948611"/>
                  </a:lnTo>
                  <a:lnTo>
                    <a:pt x="869950" y="1925104"/>
                  </a:lnTo>
                  <a:lnTo>
                    <a:pt x="869950" y="1956523"/>
                  </a:lnTo>
                  <a:lnTo>
                    <a:pt x="43776" y="2158987"/>
                  </a:lnTo>
                  <a:lnTo>
                    <a:pt x="456653" y="1655610"/>
                  </a:lnTo>
                  <a:lnTo>
                    <a:pt x="869950" y="1956523"/>
                  </a:lnTo>
                  <a:lnTo>
                    <a:pt x="869950" y="1925104"/>
                  </a:lnTo>
                  <a:lnTo>
                    <a:pt x="472795" y="1635937"/>
                  </a:lnTo>
                  <a:lnTo>
                    <a:pt x="606564" y="1472844"/>
                  </a:lnTo>
                  <a:lnTo>
                    <a:pt x="892403" y="1542402"/>
                  </a:lnTo>
                  <a:lnTo>
                    <a:pt x="1171981" y="1882508"/>
                  </a:lnTo>
                  <a:lnTo>
                    <a:pt x="1171981" y="1842516"/>
                  </a:lnTo>
                  <a:lnTo>
                    <a:pt x="933513" y="1552409"/>
                  </a:lnTo>
                  <a:lnTo>
                    <a:pt x="1702511" y="1739531"/>
                  </a:lnTo>
                  <a:lnTo>
                    <a:pt x="1704098" y="1746021"/>
                  </a:lnTo>
                  <a:lnTo>
                    <a:pt x="1704098" y="1713788"/>
                  </a:lnTo>
                  <a:lnTo>
                    <a:pt x="906665" y="1519745"/>
                  </a:lnTo>
                  <a:lnTo>
                    <a:pt x="865555" y="1469745"/>
                  </a:lnTo>
                  <a:lnTo>
                    <a:pt x="865555" y="1509737"/>
                  </a:lnTo>
                  <a:lnTo>
                    <a:pt x="624433" y="1451063"/>
                  </a:lnTo>
                  <a:lnTo>
                    <a:pt x="720763" y="1333614"/>
                  </a:lnTo>
                  <a:lnTo>
                    <a:pt x="865555" y="1509737"/>
                  </a:lnTo>
                  <a:lnTo>
                    <a:pt x="865555" y="1469745"/>
                  </a:lnTo>
                  <a:lnTo>
                    <a:pt x="737184" y="1313586"/>
                  </a:lnTo>
                  <a:lnTo>
                    <a:pt x="899591" y="1115580"/>
                  </a:lnTo>
                  <a:lnTo>
                    <a:pt x="1712709" y="1710588"/>
                  </a:lnTo>
                  <a:lnTo>
                    <a:pt x="1712709" y="1679105"/>
                  </a:lnTo>
                  <a:lnTo>
                    <a:pt x="915733" y="1095908"/>
                  </a:lnTo>
                  <a:lnTo>
                    <a:pt x="1740369" y="90512"/>
                  </a:lnTo>
                  <a:lnTo>
                    <a:pt x="1743506" y="94792"/>
                  </a:lnTo>
                  <a:lnTo>
                    <a:pt x="1746834" y="88341"/>
                  </a:lnTo>
                  <a:lnTo>
                    <a:pt x="1763687" y="102146"/>
                  </a:lnTo>
                  <a:lnTo>
                    <a:pt x="1773224" y="60109"/>
                  </a:lnTo>
                  <a:lnTo>
                    <a:pt x="1782546" y="1907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27322" y="2748571"/>
              <a:ext cx="1784350" cy="1765935"/>
            </a:xfrm>
            <a:custGeom>
              <a:avLst/>
              <a:gdLst/>
              <a:ahLst/>
              <a:cxnLst/>
              <a:rect l="l" t="t" r="r" b="b"/>
              <a:pathLst>
                <a:path w="1784350" h="1765935">
                  <a:moveTo>
                    <a:pt x="1783956" y="456374"/>
                  </a:moveTo>
                  <a:lnTo>
                    <a:pt x="1778850" y="452031"/>
                  </a:lnTo>
                  <a:lnTo>
                    <a:pt x="1686699" y="373481"/>
                  </a:lnTo>
                  <a:lnTo>
                    <a:pt x="1677555" y="410476"/>
                  </a:lnTo>
                  <a:lnTo>
                    <a:pt x="15798" y="0"/>
                  </a:lnTo>
                  <a:lnTo>
                    <a:pt x="6667" y="36982"/>
                  </a:lnTo>
                  <a:lnTo>
                    <a:pt x="1663941" y="446366"/>
                  </a:lnTo>
                  <a:lnTo>
                    <a:pt x="1666290" y="456095"/>
                  </a:lnTo>
                  <a:lnTo>
                    <a:pt x="1663903" y="465772"/>
                  </a:lnTo>
                  <a:lnTo>
                    <a:pt x="6756" y="865797"/>
                  </a:lnTo>
                  <a:lnTo>
                    <a:pt x="15697" y="902830"/>
                  </a:lnTo>
                  <a:lnTo>
                    <a:pt x="1675803" y="502094"/>
                  </a:lnTo>
                  <a:lnTo>
                    <a:pt x="1678178" y="505358"/>
                  </a:lnTo>
                  <a:lnTo>
                    <a:pt x="1679143" y="509308"/>
                  </a:lnTo>
                  <a:lnTo>
                    <a:pt x="0" y="1734756"/>
                  </a:lnTo>
                  <a:lnTo>
                    <a:pt x="22466" y="1765528"/>
                  </a:lnTo>
                  <a:lnTo>
                    <a:pt x="1702854" y="539153"/>
                  </a:lnTo>
                  <a:lnTo>
                    <a:pt x="1725320" y="569925"/>
                  </a:lnTo>
                  <a:lnTo>
                    <a:pt x="1762899" y="497141"/>
                  </a:lnTo>
                  <a:lnTo>
                    <a:pt x="1783956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8469" y="331284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40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40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9052" y="269748"/>
            <a:ext cx="66332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10" dirty="0"/>
              <a:t> </a:t>
            </a:r>
            <a:r>
              <a:rPr spc="-55" dirty="0"/>
              <a:t>Layer</a:t>
            </a:r>
            <a:r>
              <a:rPr spc="-1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20" dirty="0"/>
              <a:t>Network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54146" y="345490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8456" y="2447023"/>
            <a:ext cx="640715" cy="2371725"/>
          </a:xfrm>
          <a:custGeom>
            <a:avLst/>
            <a:gdLst/>
            <a:ahLst/>
            <a:cxnLst/>
            <a:rect l="l" t="t" r="r" b="b"/>
            <a:pathLst>
              <a:path w="640714" h="2371725">
                <a:moveTo>
                  <a:pt x="640092" y="2051685"/>
                </a:moveTo>
                <a:lnTo>
                  <a:pt x="636612" y="2004402"/>
                </a:lnTo>
                <a:lnTo>
                  <a:pt x="626541" y="1959267"/>
                </a:lnTo>
                <a:lnTo>
                  <a:pt x="610336" y="1916772"/>
                </a:lnTo>
                <a:lnTo>
                  <a:pt x="588530" y="1877428"/>
                </a:lnTo>
                <a:lnTo>
                  <a:pt x="561594" y="1841728"/>
                </a:lnTo>
                <a:lnTo>
                  <a:pt x="530021" y="1810156"/>
                </a:lnTo>
                <a:lnTo>
                  <a:pt x="494309" y="1783219"/>
                </a:lnTo>
                <a:lnTo>
                  <a:pt x="454964" y="1761401"/>
                </a:lnTo>
                <a:lnTo>
                  <a:pt x="412483" y="1745195"/>
                </a:lnTo>
                <a:lnTo>
                  <a:pt x="367334" y="1735124"/>
                </a:lnTo>
                <a:lnTo>
                  <a:pt x="320052" y="1731645"/>
                </a:lnTo>
                <a:lnTo>
                  <a:pt x="272757" y="1735124"/>
                </a:lnTo>
                <a:lnTo>
                  <a:pt x="227622" y="1745195"/>
                </a:lnTo>
                <a:lnTo>
                  <a:pt x="185127" y="1761401"/>
                </a:lnTo>
                <a:lnTo>
                  <a:pt x="145783" y="1783219"/>
                </a:lnTo>
                <a:lnTo>
                  <a:pt x="110083" y="1810156"/>
                </a:lnTo>
                <a:lnTo>
                  <a:pt x="78511" y="1841728"/>
                </a:lnTo>
                <a:lnTo>
                  <a:pt x="51574" y="1877428"/>
                </a:lnTo>
                <a:lnTo>
                  <a:pt x="29756" y="1916772"/>
                </a:lnTo>
                <a:lnTo>
                  <a:pt x="13550" y="1959267"/>
                </a:lnTo>
                <a:lnTo>
                  <a:pt x="3479" y="2004402"/>
                </a:lnTo>
                <a:lnTo>
                  <a:pt x="0" y="2051685"/>
                </a:lnTo>
                <a:lnTo>
                  <a:pt x="3479" y="2098979"/>
                </a:lnTo>
                <a:lnTo>
                  <a:pt x="13550" y="2144128"/>
                </a:lnTo>
                <a:lnTo>
                  <a:pt x="29756" y="2186609"/>
                </a:lnTo>
                <a:lnTo>
                  <a:pt x="51574" y="2225954"/>
                </a:lnTo>
                <a:lnTo>
                  <a:pt x="78511" y="2261666"/>
                </a:lnTo>
                <a:lnTo>
                  <a:pt x="110083" y="2293239"/>
                </a:lnTo>
                <a:lnTo>
                  <a:pt x="145783" y="2320175"/>
                </a:lnTo>
                <a:lnTo>
                  <a:pt x="185127" y="2341981"/>
                </a:lnTo>
                <a:lnTo>
                  <a:pt x="227622" y="2358186"/>
                </a:lnTo>
                <a:lnTo>
                  <a:pt x="272757" y="2368258"/>
                </a:lnTo>
                <a:lnTo>
                  <a:pt x="320052" y="2371725"/>
                </a:lnTo>
                <a:lnTo>
                  <a:pt x="367334" y="2368258"/>
                </a:lnTo>
                <a:lnTo>
                  <a:pt x="412483" y="2358186"/>
                </a:lnTo>
                <a:lnTo>
                  <a:pt x="454964" y="2341981"/>
                </a:lnTo>
                <a:lnTo>
                  <a:pt x="494309" y="2320175"/>
                </a:lnTo>
                <a:lnTo>
                  <a:pt x="530021" y="2293239"/>
                </a:lnTo>
                <a:lnTo>
                  <a:pt x="561594" y="2261666"/>
                </a:lnTo>
                <a:lnTo>
                  <a:pt x="588530" y="2225954"/>
                </a:lnTo>
                <a:lnTo>
                  <a:pt x="610336" y="2186609"/>
                </a:lnTo>
                <a:lnTo>
                  <a:pt x="626541" y="2144128"/>
                </a:lnTo>
                <a:lnTo>
                  <a:pt x="636612" y="2098979"/>
                </a:lnTo>
                <a:lnTo>
                  <a:pt x="640092" y="2051685"/>
                </a:lnTo>
                <a:close/>
              </a:path>
              <a:path w="640714" h="2371725">
                <a:moveTo>
                  <a:pt x="640092" y="320040"/>
                </a:moveTo>
                <a:lnTo>
                  <a:pt x="636612" y="272757"/>
                </a:lnTo>
                <a:lnTo>
                  <a:pt x="626541" y="227622"/>
                </a:lnTo>
                <a:lnTo>
                  <a:pt x="610336" y="185127"/>
                </a:lnTo>
                <a:lnTo>
                  <a:pt x="588530" y="145783"/>
                </a:lnTo>
                <a:lnTo>
                  <a:pt x="561594" y="110083"/>
                </a:lnTo>
                <a:lnTo>
                  <a:pt x="530021" y="78511"/>
                </a:lnTo>
                <a:lnTo>
                  <a:pt x="494309" y="51574"/>
                </a:lnTo>
                <a:lnTo>
                  <a:pt x="454964" y="29756"/>
                </a:lnTo>
                <a:lnTo>
                  <a:pt x="412483" y="13550"/>
                </a:lnTo>
                <a:lnTo>
                  <a:pt x="367334" y="3479"/>
                </a:lnTo>
                <a:lnTo>
                  <a:pt x="320052" y="0"/>
                </a:lnTo>
                <a:lnTo>
                  <a:pt x="272757" y="3479"/>
                </a:lnTo>
                <a:lnTo>
                  <a:pt x="227622" y="13550"/>
                </a:lnTo>
                <a:lnTo>
                  <a:pt x="185127" y="29756"/>
                </a:lnTo>
                <a:lnTo>
                  <a:pt x="145783" y="51574"/>
                </a:lnTo>
                <a:lnTo>
                  <a:pt x="110083" y="78511"/>
                </a:lnTo>
                <a:lnTo>
                  <a:pt x="78511" y="110083"/>
                </a:lnTo>
                <a:lnTo>
                  <a:pt x="51574" y="145783"/>
                </a:lnTo>
                <a:lnTo>
                  <a:pt x="29756" y="185127"/>
                </a:lnTo>
                <a:lnTo>
                  <a:pt x="13550" y="227622"/>
                </a:lnTo>
                <a:lnTo>
                  <a:pt x="3479" y="272757"/>
                </a:lnTo>
                <a:lnTo>
                  <a:pt x="0" y="320040"/>
                </a:lnTo>
                <a:lnTo>
                  <a:pt x="3479" y="367334"/>
                </a:lnTo>
                <a:lnTo>
                  <a:pt x="13550" y="412483"/>
                </a:lnTo>
                <a:lnTo>
                  <a:pt x="29756" y="454964"/>
                </a:lnTo>
                <a:lnTo>
                  <a:pt x="51574" y="494309"/>
                </a:lnTo>
                <a:lnTo>
                  <a:pt x="78511" y="530021"/>
                </a:lnTo>
                <a:lnTo>
                  <a:pt x="110083" y="561594"/>
                </a:lnTo>
                <a:lnTo>
                  <a:pt x="145783" y="588530"/>
                </a:lnTo>
                <a:lnTo>
                  <a:pt x="185127" y="610336"/>
                </a:lnTo>
                <a:lnTo>
                  <a:pt x="227622" y="626541"/>
                </a:lnTo>
                <a:lnTo>
                  <a:pt x="272757" y="636612"/>
                </a:lnTo>
                <a:lnTo>
                  <a:pt x="320052" y="640080"/>
                </a:lnTo>
                <a:lnTo>
                  <a:pt x="367334" y="636612"/>
                </a:lnTo>
                <a:lnTo>
                  <a:pt x="412483" y="626541"/>
                </a:lnTo>
                <a:lnTo>
                  <a:pt x="454964" y="610336"/>
                </a:lnTo>
                <a:lnTo>
                  <a:pt x="494309" y="588530"/>
                </a:lnTo>
                <a:lnTo>
                  <a:pt x="530021" y="561594"/>
                </a:lnTo>
                <a:lnTo>
                  <a:pt x="561594" y="530021"/>
                </a:lnTo>
                <a:lnTo>
                  <a:pt x="588530" y="494309"/>
                </a:lnTo>
                <a:lnTo>
                  <a:pt x="610336" y="454964"/>
                </a:lnTo>
                <a:lnTo>
                  <a:pt x="626541" y="412483"/>
                </a:lnTo>
                <a:lnTo>
                  <a:pt x="636612" y="367334"/>
                </a:lnTo>
                <a:lnTo>
                  <a:pt x="640092" y="32004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57092" y="258927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5172" y="3887723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latin typeface="Cambria Math"/>
                <a:cs typeface="Cambria Math"/>
              </a:rPr>
              <a:t>𝑧</a:t>
            </a:r>
            <a:r>
              <a:rPr sz="2250" spc="-165" baseline="-14814" dirty="0">
                <a:latin typeface="Cambria Math"/>
                <a:cs typeface="Cambria Math"/>
              </a:rPr>
              <a:t>&amp;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75172" y="3028188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50605" y="388467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Cambria Math"/>
                <a:cs typeface="Cambria Math"/>
              </a:rPr>
              <a:t>𝑦'</a:t>
            </a:r>
            <a:r>
              <a:rPr sz="2250" spc="-24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3565" y="302514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Cambria Math"/>
                <a:cs typeface="Cambria Math"/>
              </a:rPr>
              <a:t>𝑦'</a:t>
            </a:r>
            <a:r>
              <a:rPr sz="2250" spc="-24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78131" y="2159508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𝑧</a:t>
            </a:r>
            <a:r>
              <a:rPr sz="225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11278" y="2325992"/>
            <a:ext cx="2413000" cy="2917825"/>
            <a:chOff x="5711278" y="2325992"/>
            <a:chExt cx="2413000" cy="2917825"/>
          </a:xfrm>
        </p:grpSpPr>
        <p:sp>
          <p:nvSpPr>
            <p:cNvPr id="21" name="object 21"/>
            <p:cNvSpPr/>
            <p:nvPr/>
          </p:nvSpPr>
          <p:spPr>
            <a:xfrm>
              <a:off x="5711278" y="4603534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39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39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6A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42507" y="2325992"/>
              <a:ext cx="1781810" cy="2609215"/>
            </a:xfrm>
            <a:custGeom>
              <a:avLst/>
              <a:gdLst/>
              <a:ahLst/>
              <a:cxnLst/>
              <a:rect l="l" t="t" r="r" b="b"/>
              <a:pathLst>
                <a:path w="1781809" h="2609215">
                  <a:moveTo>
                    <a:pt x="1781581" y="877239"/>
                  </a:moveTo>
                  <a:lnTo>
                    <a:pt x="1768983" y="860780"/>
                  </a:lnTo>
                  <a:lnTo>
                    <a:pt x="1729828" y="809561"/>
                  </a:lnTo>
                  <a:lnTo>
                    <a:pt x="1718678" y="832396"/>
                  </a:lnTo>
                  <a:lnTo>
                    <a:pt x="1715960" y="831075"/>
                  </a:lnTo>
                  <a:lnTo>
                    <a:pt x="1715960" y="923226"/>
                  </a:lnTo>
                  <a:lnTo>
                    <a:pt x="1339469" y="1288605"/>
                  </a:lnTo>
                  <a:lnTo>
                    <a:pt x="1321231" y="1270863"/>
                  </a:lnTo>
                  <a:lnTo>
                    <a:pt x="1321231" y="1306296"/>
                  </a:lnTo>
                  <a:lnTo>
                    <a:pt x="1188199" y="1435404"/>
                  </a:lnTo>
                  <a:lnTo>
                    <a:pt x="1168793" y="1426019"/>
                  </a:lnTo>
                  <a:lnTo>
                    <a:pt x="1168793" y="1454226"/>
                  </a:lnTo>
                  <a:lnTo>
                    <a:pt x="890066" y="1724723"/>
                  </a:lnTo>
                  <a:lnTo>
                    <a:pt x="64160" y="1725523"/>
                  </a:lnTo>
                  <a:lnTo>
                    <a:pt x="895210" y="1321879"/>
                  </a:lnTo>
                  <a:lnTo>
                    <a:pt x="1168793" y="1454226"/>
                  </a:lnTo>
                  <a:lnTo>
                    <a:pt x="1168793" y="1426019"/>
                  </a:lnTo>
                  <a:lnTo>
                    <a:pt x="924306" y="1307744"/>
                  </a:lnTo>
                  <a:lnTo>
                    <a:pt x="1190066" y="1178661"/>
                  </a:lnTo>
                  <a:lnTo>
                    <a:pt x="1321231" y="1306296"/>
                  </a:lnTo>
                  <a:lnTo>
                    <a:pt x="1321231" y="1270863"/>
                  </a:lnTo>
                  <a:lnTo>
                    <a:pt x="1214361" y="1166863"/>
                  </a:lnTo>
                  <a:lnTo>
                    <a:pt x="1715960" y="923226"/>
                  </a:lnTo>
                  <a:lnTo>
                    <a:pt x="1715960" y="831075"/>
                  </a:lnTo>
                  <a:lnTo>
                    <a:pt x="1705394" y="825919"/>
                  </a:lnTo>
                  <a:lnTo>
                    <a:pt x="1705394" y="900125"/>
                  </a:lnTo>
                  <a:lnTo>
                    <a:pt x="1195006" y="1148029"/>
                  </a:lnTo>
                  <a:lnTo>
                    <a:pt x="1170711" y="1124394"/>
                  </a:lnTo>
                  <a:lnTo>
                    <a:pt x="1170711" y="1159827"/>
                  </a:lnTo>
                  <a:lnTo>
                    <a:pt x="895184" y="1293647"/>
                  </a:lnTo>
                  <a:lnTo>
                    <a:pt x="64147" y="891603"/>
                  </a:lnTo>
                  <a:lnTo>
                    <a:pt x="894257" y="890803"/>
                  </a:lnTo>
                  <a:lnTo>
                    <a:pt x="1170711" y="1159827"/>
                  </a:lnTo>
                  <a:lnTo>
                    <a:pt x="1170711" y="1124394"/>
                  </a:lnTo>
                  <a:lnTo>
                    <a:pt x="930643" y="890765"/>
                  </a:lnTo>
                  <a:lnTo>
                    <a:pt x="1703057" y="890028"/>
                  </a:lnTo>
                  <a:lnTo>
                    <a:pt x="1705381" y="894816"/>
                  </a:lnTo>
                  <a:lnTo>
                    <a:pt x="1705394" y="900125"/>
                  </a:lnTo>
                  <a:lnTo>
                    <a:pt x="1705394" y="825919"/>
                  </a:lnTo>
                  <a:lnTo>
                    <a:pt x="1705343" y="854163"/>
                  </a:lnTo>
                  <a:lnTo>
                    <a:pt x="1705343" y="859675"/>
                  </a:lnTo>
                  <a:lnTo>
                    <a:pt x="1702930" y="864628"/>
                  </a:lnTo>
                  <a:lnTo>
                    <a:pt x="904570" y="865390"/>
                  </a:lnTo>
                  <a:lnTo>
                    <a:pt x="74574" y="57658"/>
                  </a:lnTo>
                  <a:lnTo>
                    <a:pt x="1705343" y="854163"/>
                  </a:lnTo>
                  <a:lnTo>
                    <a:pt x="1705343" y="825893"/>
                  </a:lnTo>
                  <a:lnTo>
                    <a:pt x="14427" y="0"/>
                  </a:lnTo>
                  <a:lnTo>
                    <a:pt x="8839" y="11430"/>
                  </a:lnTo>
                  <a:lnTo>
                    <a:pt x="0" y="20510"/>
                  </a:lnTo>
                  <a:lnTo>
                    <a:pt x="868184" y="865428"/>
                  </a:lnTo>
                  <a:lnTo>
                    <a:pt x="8839" y="866254"/>
                  </a:lnTo>
                  <a:lnTo>
                    <a:pt x="8851" y="878979"/>
                  </a:lnTo>
                  <a:lnTo>
                    <a:pt x="3327" y="890384"/>
                  </a:lnTo>
                  <a:lnTo>
                    <a:pt x="866076" y="1307782"/>
                  </a:lnTo>
                  <a:lnTo>
                    <a:pt x="3302" y="1726844"/>
                  </a:lnTo>
                  <a:lnTo>
                    <a:pt x="8839" y="1738274"/>
                  </a:lnTo>
                  <a:lnTo>
                    <a:pt x="8864" y="1750974"/>
                  </a:lnTo>
                  <a:lnTo>
                    <a:pt x="863866" y="1750148"/>
                  </a:lnTo>
                  <a:lnTo>
                    <a:pt x="12" y="2588476"/>
                  </a:lnTo>
                  <a:lnTo>
                    <a:pt x="8839" y="2597581"/>
                  </a:lnTo>
                  <a:lnTo>
                    <a:pt x="14401" y="2609011"/>
                  </a:lnTo>
                  <a:lnTo>
                    <a:pt x="1718589" y="1781276"/>
                  </a:lnTo>
                  <a:lnTo>
                    <a:pt x="1729689" y="1804111"/>
                  </a:lnTo>
                  <a:lnTo>
                    <a:pt x="1769033" y="1752879"/>
                  </a:lnTo>
                  <a:lnTo>
                    <a:pt x="1781581" y="1736547"/>
                  </a:lnTo>
                  <a:lnTo>
                    <a:pt x="1769313" y="1701368"/>
                  </a:lnTo>
                  <a:lnTo>
                    <a:pt x="1753539" y="1656105"/>
                  </a:lnTo>
                  <a:lnTo>
                    <a:pt x="1735823" y="1674317"/>
                  </a:lnTo>
                  <a:lnTo>
                    <a:pt x="1716544" y="1655559"/>
                  </a:lnTo>
                  <a:lnTo>
                    <a:pt x="1716544" y="1691005"/>
                  </a:lnTo>
                  <a:lnTo>
                    <a:pt x="1705394" y="1685620"/>
                  </a:lnTo>
                  <a:lnTo>
                    <a:pt x="1705394" y="1759458"/>
                  </a:lnTo>
                  <a:lnTo>
                    <a:pt x="74498" y="2551595"/>
                  </a:lnTo>
                  <a:lnTo>
                    <a:pt x="900379" y="1750110"/>
                  </a:lnTo>
                  <a:lnTo>
                    <a:pt x="1703057" y="1749336"/>
                  </a:lnTo>
                  <a:lnTo>
                    <a:pt x="1705381" y="1754111"/>
                  </a:lnTo>
                  <a:lnTo>
                    <a:pt x="1705394" y="1759458"/>
                  </a:lnTo>
                  <a:lnTo>
                    <a:pt x="1705394" y="1685620"/>
                  </a:lnTo>
                  <a:lnTo>
                    <a:pt x="1705343" y="1713788"/>
                  </a:lnTo>
                  <a:lnTo>
                    <a:pt x="1705343" y="1719148"/>
                  </a:lnTo>
                  <a:lnTo>
                    <a:pt x="1703031" y="1723936"/>
                  </a:lnTo>
                  <a:lnTo>
                    <a:pt x="926579" y="1724685"/>
                  </a:lnTo>
                  <a:lnTo>
                    <a:pt x="1193139" y="1465999"/>
                  </a:lnTo>
                  <a:lnTo>
                    <a:pt x="1705343" y="1713788"/>
                  </a:lnTo>
                  <a:lnTo>
                    <a:pt x="1705343" y="1685594"/>
                  </a:lnTo>
                  <a:lnTo>
                    <a:pt x="1212532" y="1447177"/>
                  </a:lnTo>
                  <a:lnTo>
                    <a:pt x="1339443" y="1324025"/>
                  </a:lnTo>
                  <a:lnTo>
                    <a:pt x="1716544" y="1691005"/>
                  </a:lnTo>
                  <a:lnTo>
                    <a:pt x="1716544" y="1655559"/>
                  </a:lnTo>
                  <a:lnTo>
                    <a:pt x="1357668" y="1306322"/>
                  </a:lnTo>
                  <a:lnTo>
                    <a:pt x="1735734" y="939431"/>
                  </a:lnTo>
                  <a:lnTo>
                    <a:pt x="1753425" y="957643"/>
                  </a:lnTo>
                  <a:lnTo>
                    <a:pt x="1769287" y="912342"/>
                  </a:lnTo>
                  <a:lnTo>
                    <a:pt x="1781581" y="8772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17986" y="547674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923523" y="5585967"/>
            <a:ext cx="1212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67922" y="5351779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0864" dirty="0">
                <a:latin typeface="Cambria Math"/>
                <a:cs typeface="Cambria Math"/>
              </a:rPr>
              <a:t>=</a:t>
            </a:r>
            <a:r>
              <a:rPr sz="2700" spc="75" baseline="-30864" dirty="0">
                <a:latin typeface="Cambria Math"/>
                <a:cs typeface="Cambria Math"/>
              </a:rPr>
              <a:t> 𝑤</a:t>
            </a:r>
            <a:r>
              <a:rPr sz="1300" spc="50" dirty="0">
                <a:latin typeface="Cambria Math"/>
                <a:cs typeface="Cambria Math"/>
              </a:rPr>
              <a:t>($)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32524" y="5726175"/>
            <a:ext cx="3251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5" dirty="0">
                <a:latin typeface="Cambria Math"/>
                <a:cs typeface="Cambria Math"/>
              </a:rPr>
              <a:t>3</a:t>
            </a:r>
            <a:r>
              <a:rPr sz="1300" spc="225" dirty="0">
                <a:latin typeface="Cambria Math"/>
                <a:cs typeface="Cambria Math"/>
              </a:rPr>
              <a:t>4</a:t>
            </a:r>
            <a:r>
              <a:rPr sz="1300" spc="90" dirty="0">
                <a:latin typeface="Cambria Math"/>
                <a:cs typeface="Cambria Math"/>
              </a:rPr>
              <a:t>$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43905" y="5549900"/>
            <a:ext cx="1882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40155" algn="l"/>
              </a:tabLst>
            </a:pPr>
            <a:r>
              <a:rPr sz="1950" spc="179" baseline="2136" dirty="0">
                <a:latin typeface="Cambria Math"/>
                <a:cs typeface="Cambria Math"/>
              </a:rPr>
              <a:t>-,2</a:t>
            </a:r>
            <a:r>
              <a:rPr sz="1950" spc="727" baseline="2136" dirty="0">
                <a:latin typeface="Cambria Math"/>
                <a:cs typeface="Cambria Math"/>
              </a:rPr>
              <a:t> </a:t>
            </a:r>
            <a:r>
              <a:rPr sz="2700" baseline="18518" dirty="0">
                <a:latin typeface="Cambria Math"/>
                <a:cs typeface="Cambria Math"/>
              </a:rPr>
              <a:t>+</a:t>
            </a:r>
            <a:r>
              <a:rPr sz="2700" spc="7" baseline="18518" dirty="0">
                <a:latin typeface="Cambria Math"/>
                <a:cs typeface="Cambria Math"/>
              </a:rPr>
              <a:t> </a:t>
            </a:r>
            <a:r>
              <a:rPr sz="2700" spc="2077" baseline="18518" dirty="0">
                <a:latin typeface="Cambria Math"/>
                <a:cs typeface="Cambria Math"/>
              </a:rPr>
              <a:t>2	</a:t>
            </a:r>
            <a:r>
              <a:rPr sz="2700" spc="-217" baseline="18518" dirty="0">
                <a:latin typeface="Cambria Math"/>
                <a:cs typeface="Cambria Math"/>
              </a:rPr>
              <a:t>𝑥</a:t>
            </a:r>
            <a:r>
              <a:rPr sz="1950" spc="-217" baseline="8547" dirty="0">
                <a:latin typeface="Cambria Math"/>
                <a:cs typeface="Cambria Math"/>
              </a:rPr>
              <a:t>3</a:t>
            </a:r>
            <a:r>
              <a:rPr sz="1950" spc="-135" baseline="8547" dirty="0">
                <a:latin typeface="Cambria Math"/>
                <a:cs typeface="Cambria Math"/>
              </a:rPr>
              <a:t> </a:t>
            </a:r>
            <a:r>
              <a:rPr sz="2700" spc="-120" baseline="18518" dirty="0">
                <a:latin typeface="Cambria Math"/>
                <a:cs typeface="Cambria Math"/>
              </a:rPr>
              <a:t>𝑤</a:t>
            </a:r>
            <a:r>
              <a:rPr sz="1300" spc="-80" dirty="0">
                <a:latin typeface="Cambria Math"/>
                <a:cs typeface="Cambria Math"/>
              </a:rPr>
              <a:t>3,2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32524" y="5305551"/>
            <a:ext cx="180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7255" y="5415279"/>
            <a:ext cx="2609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0" dirty="0">
                <a:latin typeface="Cambria Math"/>
                <a:cs typeface="Cambria Math"/>
              </a:rPr>
              <a:t>(</a:t>
            </a:r>
            <a:r>
              <a:rPr sz="1300" spc="100" dirty="0">
                <a:latin typeface="Cambria Math"/>
                <a:cs typeface="Cambria Math"/>
              </a:rPr>
              <a:t>$</a:t>
            </a:r>
            <a:r>
              <a:rPr sz="1300" dirty="0">
                <a:latin typeface="Cambria Math"/>
                <a:cs typeface="Cambria Math"/>
              </a:rPr>
              <a:t>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01234" y="5933947"/>
            <a:ext cx="3757929" cy="47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085"/>
              </a:lnSpc>
              <a:spcBef>
                <a:spcPts val="100"/>
              </a:spcBef>
            </a:pPr>
            <a:r>
              <a:rPr sz="2700" baseline="-29320" dirty="0">
                <a:latin typeface="Cambria Math"/>
                <a:cs typeface="Cambria Math"/>
              </a:rPr>
              <a:t>=</a:t>
            </a:r>
            <a:r>
              <a:rPr sz="2700" spc="150" baseline="-29320" dirty="0">
                <a:latin typeface="Cambria Math"/>
                <a:cs typeface="Cambria Math"/>
              </a:rPr>
              <a:t> </a:t>
            </a:r>
            <a:r>
              <a:rPr sz="2700" spc="75" baseline="-29320" dirty="0">
                <a:latin typeface="Cambria Math"/>
                <a:cs typeface="Cambria Math"/>
              </a:rPr>
              <a:t>𝑤</a:t>
            </a:r>
            <a:r>
              <a:rPr sz="1300" spc="50" dirty="0">
                <a:latin typeface="Cambria Math"/>
                <a:cs typeface="Cambria Math"/>
              </a:rPr>
              <a:t>($)</a:t>
            </a:r>
            <a:r>
              <a:rPr sz="1300" spc="195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+ </a:t>
            </a:r>
            <a:r>
              <a:rPr sz="2700" spc="22" baseline="-29320" dirty="0">
                <a:latin typeface="Cambria Math"/>
                <a:cs typeface="Cambria Math"/>
              </a:rPr>
              <a:t>𝑥</a:t>
            </a:r>
            <a:r>
              <a:rPr sz="1950" spc="22" baseline="-55555" dirty="0">
                <a:latin typeface="Cambria Math"/>
                <a:cs typeface="Cambria Math"/>
              </a:rPr>
              <a:t>$</a:t>
            </a:r>
            <a:r>
              <a:rPr sz="1950" spc="292" baseline="-55555" dirty="0">
                <a:latin typeface="Cambria Math"/>
                <a:cs typeface="Cambria Math"/>
              </a:rPr>
              <a:t> </a:t>
            </a:r>
            <a:r>
              <a:rPr sz="2700" spc="75" baseline="-29320" dirty="0">
                <a:latin typeface="Cambria Math"/>
                <a:cs typeface="Cambria Math"/>
              </a:rPr>
              <a:t>𝑤</a:t>
            </a:r>
            <a:r>
              <a:rPr sz="1300" spc="50" dirty="0">
                <a:latin typeface="Cambria Math"/>
                <a:cs typeface="Cambria Math"/>
              </a:rPr>
              <a:t>($)</a:t>
            </a:r>
            <a:r>
              <a:rPr sz="1300" spc="195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+</a:t>
            </a:r>
            <a:r>
              <a:rPr sz="2700" spc="7" baseline="-29320" dirty="0">
                <a:latin typeface="Cambria Math"/>
                <a:cs typeface="Cambria Math"/>
              </a:rPr>
              <a:t> 𝑥</a:t>
            </a:r>
            <a:r>
              <a:rPr sz="1950" spc="7" baseline="-55555" dirty="0">
                <a:latin typeface="Cambria Math"/>
                <a:cs typeface="Cambria Math"/>
              </a:rPr>
              <a:t>2</a:t>
            </a:r>
            <a:r>
              <a:rPr sz="1950" spc="292" baseline="-55555" dirty="0">
                <a:latin typeface="Cambria Math"/>
                <a:cs typeface="Cambria Math"/>
              </a:rPr>
              <a:t> </a:t>
            </a:r>
            <a:r>
              <a:rPr sz="2700" spc="75" baseline="-29320" dirty="0">
                <a:latin typeface="Cambria Math"/>
                <a:cs typeface="Cambria Math"/>
              </a:rPr>
              <a:t>𝑤</a:t>
            </a:r>
            <a:r>
              <a:rPr sz="1300" spc="50" dirty="0">
                <a:latin typeface="Cambria Math"/>
                <a:cs typeface="Cambria Math"/>
              </a:rPr>
              <a:t>($)</a:t>
            </a:r>
            <a:r>
              <a:rPr sz="1300" spc="190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+</a:t>
            </a:r>
            <a:r>
              <a:rPr sz="2700" spc="7" baseline="-29320" dirty="0">
                <a:latin typeface="Cambria Math"/>
                <a:cs typeface="Cambria Math"/>
              </a:rPr>
              <a:t> </a:t>
            </a:r>
            <a:r>
              <a:rPr sz="2700" spc="82" baseline="-29320" dirty="0">
                <a:latin typeface="Cambria Math"/>
                <a:cs typeface="Cambria Math"/>
              </a:rPr>
              <a:t>𝑥</a:t>
            </a:r>
            <a:r>
              <a:rPr sz="1950" spc="82" baseline="-55555" dirty="0">
                <a:latin typeface="Cambria Math"/>
                <a:cs typeface="Cambria Math"/>
              </a:rPr>
              <a:t>𝑚</a:t>
            </a:r>
            <a:r>
              <a:rPr sz="1950" spc="322" baseline="-55555" dirty="0">
                <a:latin typeface="Cambria Math"/>
                <a:cs typeface="Cambria Math"/>
              </a:rPr>
              <a:t> </a:t>
            </a:r>
            <a:r>
              <a:rPr sz="2700" spc="75" baseline="-29320" dirty="0">
                <a:latin typeface="Cambria Math"/>
                <a:cs typeface="Cambria Math"/>
              </a:rPr>
              <a:t>𝑤</a:t>
            </a:r>
            <a:r>
              <a:rPr sz="1300" spc="50" dirty="0">
                <a:latin typeface="Cambria Math"/>
                <a:cs typeface="Cambria Math"/>
              </a:rPr>
              <a:t>($)</a:t>
            </a:r>
            <a:endParaRPr sz="1300" dirty="0">
              <a:latin typeface="Cambria Math"/>
              <a:cs typeface="Cambria Math"/>
            </a:endParaRPr>
          </a:p>
          <a:p>
            <a:pPr marL="439420">
              <a:lnSpc>
                <a:spcPts val="1485"/>
              </a:lnSpc>
              <a:tabLst>
                <a:tab pos="1407160" algn="l"/>
                <a:tab pos="2390775" algn="l"/>
                <a:tab pos="3430270" algn="l"/>
              </a:tabLst>
            </a:pPr>
            <a:r>
              <a:rPr sz="1300" spc="120" dirty="0">
                <a:latin typeface="Cambria Math"/>
                <a:cs typeface="Cambria Math"/>
              </a:rPr>
              <a:t>-,2	</a:t>
            </a:r>
            <a:r>
              <a:rPr sz="1300" spc="45" dirty="0">
                <a:latin typeface="Cambria Math"/>
                <a:cs typeface="Cambria Math"/>
              </a:rPr>
              <a:t>$,2	</a:t>
            </a:r>
            <a:r>
              <a:rPr sz="1300" spc="25" dirty="0">
                <a:latin typeface="Cambria Math"/>
                <a:cs typeface="Cambria Math"/>
              </a:rPr>
              <a:t>2,2	</a:t>
            </a:r>
            <a:r>
              <a:rPr sz="1300" spc="60" dirty="0">
                <a:latin typeface="Cambria Math"/>
                <a:cs typeface="Cambria Math"/>
              </a:rPr>
              <a:t>𝑚,2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26292" y="2687828"/>
            <a:ext cx="22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Cambria Math"/>
                <a:cs typeface="Cambria Math"/>
              </a:rPr>
              <a:t>$</a:t>
            </a:r>
            <a:r>
              <a:rPr sz="1200" spc="-10" dirty="0">
                <a:latin typeface="Cambria Math"/>
                <a:cs typeface="Cambria Math"/>
              </a:rPr>
              <a:t>,</a:t>
            </a:r>
            <a:r>
              <a:rPr sz="1200" spc="25" dirty="0">
                <a:latin typeface="Cambria Math"/>
                <a:cs typeface="Cambria Math"/>
              </a:rPr>
              <a:t>2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03166" y="2466339"/>
            <a:ext cx="41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2" baseline="-29513" dirty="0">
                <a:latin typeface="Cambria Math"/>
                <a:cs typeface="Cambria Math"/>
              </a:rPr>
              <a:t>5</a:t>
            </a:r>
            <a:r>
              <a:rPr sz="1200" spc="35" dirty="0">
                <a:latin typeface="Cambria Math"/>
                <a:cs typeface="Cambria Math"/>
              </a:rPr>
              <a:t>($)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0155" y="3233420"/>
            <a:ext cx="22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Cambria Math"/>
                <a:cs typeface="Cambria Math"/>
              </a:rPr>
              <a:t>2</a:t>
            </a:r>
            <a:r>
              <a:rPr sz="1200" spc="-10" dirty="0">
                <a:latin typeface="Cambria Math"/>
                <a:cs typeface="Cambria Math"/>
              </a:rPr>
              <a:t>,</a:t>
            </a:r>
            <a:r>
              <a:rPr sz="1200" spc="25" dirty="0">
                <a:latin typeface="Cambria Math"/>
                <a:cs typeface="Cambria Math"/>
              </a:rPr>
              <a:t>2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72330" y="3011931"/>
            <a:ext cx="41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2" baseline="-29513" dirty="0">
                <a:latin typeface="Cambria Math"/>
                <a:cs typeface="Cambria Math"/>
              </a:rPr>
              <a:t>5</a:t>
            </a:r>
            <a:r>
              <a:rPr sz="1200" spc="35" dirty="0">
                <a:latin typeface="Cambria Math"/>
                <a:cs typeface="Cambria Math"/>
              </a:rPr>
              <a:t>($)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4608" y="4178300"/>
            <a:ext cx="2840990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0" algn="ctr">
              <a:lnSpc>
                <a:spcPts val="1280"/>
              </a:lnSpc>
              <a:spcBef>
                <a:spcPts val="100"/>
              </a:spcBef>
            </a:pPr>
            <a:r>
              <a:rPr sz="1200" spc="40" dirty="0">
                <a:latin typeface="Cambria Math"/>
                <a:cs typeface="Cambria Math"/>
              </a:rPr>
              <a:t>𝑚,2</a:t>
            </a:r>
            <a:endParaRPr sz="1200">
              <a:latin typeface="Cambria Math"/>
              <a:cs typeface="Cambria Math"/>
            </a:endParaRPr>
          </a:p>
          <a:p>
            <a:pPr marL="63500">
              <a:lnSpc>
                <a:spcPts val="2240"/>
              </a:lnSpc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  <a:p>
            <a:pPr marL="2463800">
              <a:lnSpc>
                <a:spcPct val="100000"/>
              </a:lnSpc>
              <a:spcBef>
                <a:spcPts val="840"/>
              </a:spcBef>
            </a:pPr>
            <a:r>
              <a:rPr sz="2000" spc="70" dirty="0">
                <a:latin typeface="Cambria Math"/>
                <a:cs typeface="Cambria Math"/>
              </a:rPr>
              <a:t>𝑧</a:t>
            </a:r>
            <a:r>
              <a:rPr sz="2250" spc="104" baseline="-14814" dirty="0">
                <a:latin typeface="Cambria Math"/>
                <a:cs typeface="Cambria Math"/>
              </a:rPr>
              <a:t>𝑑</a:t>
            </a:r>
            <a:r>
              <a:rPr sz="1800" spc="104" baseline="-32407" dirty="0">
                <a:latin typeface="Cambria Math"/>
                <a:cs typeface="Cambria Math"/>
              </a:rPr>
              <a:t>*</a:t>
            </a:r>
            <a:endParaRPr sz="1800" baseline="-32407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8573" y="3956811"/>
            <a:ext cx="41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2" baseline="-29513" dirty="0">
                <a:latin typeface="Cambria Math"/>
                <a:cs typeface="Cambria Math"/>
              </a:rPr>
              <a:t>5</a:t>
            </a:r>
            <a:r>
              <a:rPr sz="1200" spc="35" dirty="0">
                <a:latin typeface="Cambria Math"/>
                <a:cs typeface="Cambria Math"/>
              </a:rPr>
              <a:t>($)</a:t>
            </a:r>
            <a:endParaRPr sz="1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940" y="269748"/>
            <a:ext cx="5670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</a:t>
            </a:r>
            <a:r>
              <a:rPr spc="-15" dirty="0"/>
              <a:t> </a:t>
            </a:r>
            <a:r>
              <a:rPr spc="-5" dirty="0"/>
              <a:t>Output</a:t>
            </a:r>
            <a:r>
              <a:rPr spc="-15" dirty="0"/>
              <a:t> </a:t>
            </a:r>
            <a:r>
              <a:rPr spc="-40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4585" y="541172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8469" y="331284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4146" y="345490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0008" y="432054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57092" y="258927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2955" y="5396484"/>
            <a:ext cx="763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Hi</a:t>
            </a:r>
            <a:r>
              <a:rPr sz="2000" spc="-25" dirty="0">
                <a:latin typeface="Gill Sans MT"/>
                <a:cs typeface="Gill Sans MT"/>
              </a:rPr>
              <a:t>d</a:t>
            </a:r>
            <a:r>
              <a:rPr sz="2000" spc="5" dirty="0">
                <a:latin typeface="Gill Sans MT"/>
                <a:cs typeface="Gill Sans MT"/>
              </a:rPr>
              <a:t>de</a:t>
            </a:r>
            <a:r>
              <a:rPr sz="2000" spc="-20" dirty="0">
                <a:latin typeface="Gill Sans MT"/>
                <a:cs typeface="Gill Sans MT"/>
              </a:rPr>
              <a:t>n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75172" y="3887723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latin typeface="Cambria Math"/>
                <a:cs typeface="Cambria Math"/>
              </a:rPr>
              <a:t>𝑧</a:t>
            </a:r>
            <a:r>
              <a:rPr sz="2250" spc="-165" baseline="-14814" dirty="0">
                <a:latin typeface="Cambria Math"/>
                <a:cs typeface="Cambria Math"/>
              </a:rPr>
              <a:t>&amp;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5172" y="3028188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50605" y="388467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Cambria Math"/>
                <a:cs typeface="Cambria Math"/>
              </a:rPr>
              <a:t>𝑦'</a:t>
            </a:r>
            <a:r>
              <a:rPr sz="2250" spc="-24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53565" y="302514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Cambria Math"/>
                <a:cs typeface="Cambria Math"/>
              </a:rPr>
              <a:t>𝑦'</a:t>
            </a:r>
            <a:r>
              <a:rPr sz="2250" spc="-24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61541" y="539648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78131" y="2159508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𝑧</a:t>
            </a:r>
            <a:r>
              <a:rPr sz="225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20536" y="4732020"/>
            <a:ext cx="401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latin typeface="Cambria Math"/>
                <a:cs typeface="Cambria Math"/>
              </a:rPr>
              <a:t>𝑧</a:t>
            </a:r>
            <a:r>
              <a:rPr sz="2250" spc="104" baseline="-14814" dirty="0">
                <a:latin typeface="Cambria Math"/>
                <a:cs typeface="Cambria Math"/>
              </a:rPr>
              <a:t>𝑑</a:t>
            </a:r>
            <a:r>
              <a:rPr sz="1800" spc="104" baseline="-32407" dirty="0">
                <a:latin typeface="Cambria Math"/>
                <a:cs typeface="Cambria Math"/>
              </a:rPr>
              <a:t>*</a:t>
            </a:r>
            <a:endParaRPr sz="1800" baseline="-32407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83582" y="3293795"/>
            <a:ext cx="683260" cy="678180"/>
            <a:chOff x="4483582" y="3293795"/>
            <a:chExt cx="683260" cy="678180"/>
          </a:xfrm>
        </p:grpSpPr>
        <p:sp>
          <p:nvSpPr>
            <p:cNvPr id="25" name="object 25"/>
            <p:cNvSpPr/>
            <p:nvPr/>
          </p:nvSpPr>
          <p:spPr>
            <a:xfrm>
              <a:off x="4502632" y="3312845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60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80965" y="349973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95708" y="3502507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896379" y="3293795"/>
            <a:ext cx="683260" cy="678180"/>
            <a:chOff x="6896379" y="3293795"/>
            <a:chExt cx="683260" cy="678180"/>
          </a:xfrm>
        </p:grpSpPr>
        <p:sp>
          <p:nvSpPr>
            <p:cNvPr id="29" name="object 29"/>
            <p:cNvSpPr/>
            <p:nvPr/>
          </p:nvSpPr>
          <p:spPr>
            <a:xfrm>
              <a:off x="6915429" y="3312845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59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93775" y="349973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8517" y="3502507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8124088" y="1199362"/>
            <a:ext cx="3750945" cy="1348740"/>
          </a:xfrm>
          <a:custGeom>
            <a:avLst/>
            <a:gdLst/>
            <a:ahLst/>
            <a:cxnLst/>
            <a:rect l="l" t="t" r="r" b="b"/>
            <a:pathLst>
              <a:path w="3750945" h="1348739">
                <a:moveTo>
                  <a:pt x="3623449" y="0"/>
                </a:moveTo>
                <a:lnTo>
                  <a:pt x="127241" y="0"/>
                </a:lnTo>
                <a:lnTo>
                  <a:pt x="77715" y="10000"/>
                </a:lnTo>
                <a:lnTo>
                  <a:pt x="37269" y="37271"/>
                </a:lnTo>
                <a:lnTo>
                  <a:pt x="9999" y="77720"/>
                </a:lnTo>
                <a:lnTo>
                  <a:pt x="0" y="127254"/>
                </a:lnTo>
                <a:lnTo>
                  <a:pt x="0" y="1221409"/>
                </a:lnTo>
                <a:lnTo>
                  <a:pt x="9999" y="1270943"/>
                </a:lnTo>
                <a:lnTo>
                  <a:pt x="37269" y="1311392"/>
                </a:lnTo>
                <a:lnTo>
                  <a:pt x="77715" y="1338663"/>
                </a:lnTo>
                <a:lnTo>
                  <a:pt x="127241" y="1348663"/>
                </a:lnTo>
                <a:lnTo>
                  <a:pt x="3623449" y="1348663"/>
                </a:lnTo>
                <a:lnTo>
                  <a:pt x="3672983" y="1338663"/>
                </a:lnTo>
                <a:lnTo>
                  <a:pt x="3713432" y="1311392"/>
                </a:lnTo>
                <a:lnTo>
                  <a:pt x="3740703" y="1270943"/>
                </a:lnTo>
                <a:lnTo>
                  <a:pt x="3750703" y="1221409"/>
                </a:lnTo>
                <a:lnTo>
                  <a:pt x="3750703" y="127254"/>
                </a:lnTo>
                <a:lnTo>
                  <a:pt x="3740703" y="77720"/>
                </a:lnTo>
                <a:lnTo>
                  <a:pt x="3713432" y="37271"/>
                </a:lnTo>
                <a:lnTo>
                  <a:pt x="3672983" y="10000"/>
                </a:lnTo>
                <a:lnTo>
                  <a:pt x="362344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46236" y="1279652"/>
            <a:ext cx="2694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tf.keras.layers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import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20836" y="1633220"/>
            <a:ext cx="283845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1200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Inputs(m)</a:t>
            </a:r>
            <a:endParaRPr sz="1200">
              <a:latin typeface="Courier New"/>
              <a:cs typeface="Courier New"/>
            </a:endParaRPr>
          </a:p>
          <a:p>
            <a:pPr marL="38100" marR="30480">
              <a:lnSpc>
                <a:spcPct val="1008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hidden = 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Dense(d</a:t>
            </a:r>
            <a:r>
              <a:rPr sz="1200" spc="-7" baseline="-13888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)(inputs)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 Dense(2)(hidden) 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model</a:t>
            </a:r>
            <a:r>
              <a:rPr sz="12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Model(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7031" y="1255775"/>
            <a:ext cx="329183" cy="310896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8563" y="269748"/>
            <a:ext cx="5214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Deep</a:t>
            </a:r>
            <a:r>
              <a:rPr spc="-25" dirty="0"/>
              <a:t> </a:t>
            </a:r>
            <a:r>
              <a:rPr spc="-5" dirty="0"/>
              <a:t>Neural</a:t>
            </a:r>
            <a:r>
              <a:rPr spc="-2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6153" y="527456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0049" y="31748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5713" y="331774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0049" y="404064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1588" y="4183379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0049" y="23089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8672" y="245211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27" y="5262372"/>
            <a:ext cx="763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Hi</a:t>
            </a:r>
            <a:r>
              <a:rPr sz="2000" spc="-25" dirty="0">
                <a:latin typeface="Gill Sans MT"/>
                <a:cs typeface="Gill Sans MT"/>
              </a:rPr>
              <a:t>d</a:t>
            </a:r>
            <a:r>
              <a:rPr sz="2000" spc="5" dirty="0">
                <a:latin typeface="Gill Sans MT"/>
                <a:cs typeface="Gill Sans MT"/>
              </a:rPr>
              <a:t>de</a:t>
            </a:r>
            <a:r>
              <a:rPr sz="2000" spc="-20" dirty="0">
                <a:latin typeface="Gill Sans MT"/>
                <a:cs typeface="Gill Sans MT"/>
              </a:rPr>
              <a:t>n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6587" y="36044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02337" y="3793235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04" baseline="11111" dirty="0">
                <a:latin typeface="Cambria Math"/>
                <a:cs typeface="Cambria Math"/>
              </a:rPr>
              <a:t>𝑧</a:t>
            </a:r>
            <a:r>
              <a:rPr sz="1500" spc="70" dirty="0">
                <a:latin typeface="Cambria Math"/>
                <a:cs typeface="Cambria Math"/>
              </a:rPr>
              <a:t>𝑘,(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6587" y="27451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02337" y="2933700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22" baseline="11111" dirty="0">
                <a:latin typeface="Cambria Math"/>
                <a:cs typeface="Cambria Math"/>
              </a:rPr>
              <a:t>𝑧</a:t>
            </a:r>
            <a:r>
              <a:rPr sz="1500" spc="15" dirty="0">
                <a:latin typeface="Cambria Math"/>
                <a:cs typeface="Cambria Math"/>
              </a:rPr>
              <a:t>𝑘,2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02520" y="36044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829038" y="374751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85" dirty="0">
                <a:latin typeface="Cambria Math"/>
                <a:cs typeface="Cambria Math"/>
              </a:rPr>
              <a:t>𝑦)</a:t>
            </a:r>
            <a:r>
              <a:rPr sz="2250" spc="-42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02520" y="27451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831996" y="288798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80" dirty="0">
                <a:latin typeface="Cambria Math"/>
                <a:cs typeface="Cambria Math"/>
              </a:rPr>
              <a:t>𝑦)</a:t>
            </a:r>
            <a:r>
              <a:rPr sz="2250" spc="-419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9972" y="525932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16587" y="187763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02337" y="2065020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52" baseline="11111" dirty="0">
                <a:latin typeface="Cambria Math"/>
                <a:cs typeface="Cambria Math"/>
              </a:rPr>
              <a:t>𝑧</a:t>
            </a:r>
            <a:r>
              <a:rPr sz="1500" spc="35" dirty="0">
                <a:latin typeface="Cambria Math"/>
                <a:cs typeface="Cambria Math"/>
              </a:rPr>
              <a:t>𝑘,$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16587" y="446379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43727" y="4643628"/>
            <a:ext cx="565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60" baseline="11111" dirty="0">
                <a:latin typeface="Cambria Math"/>
                <a:cs typeface="Cambria Math"/>
              </a:rPr>
              <a:t>𝑧</a:t>
            </a:r>
            <a:r>
              <a:rPr sz="1500" spc="40" dirty="0">
                <a:latin typeface="Cambria Math"/>
                <a:cs typeface="Cambria Math"/>
              </a:rPr>
              <a:t>𝑘,𝑑</a:t>
            </a:r>
            <a:r>
              <a:rPr sz="1800" spc="60" baseline="-13888" dirty="0">
                <a:latin typeface="Cambria Math"/>
                <a:cs typeface="Cambria Math"/>
              </a:rPr>
              <a:t>𝑘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97502" y="5990335"/>
            <a:ext cx="2489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𝑘</a:t>
            </a:r>
            <a:r>
              <a:rPr sz="1500" spc="-10" dirty="0">
                <a:latin typeface="Cambria Math"/>
                <a:cs typeface="Cambria Math"/>
              </a:rPr>
              <a:t>,</a:t>
            </a:r>
            <a:r>
              <a:rPr sz="1500" spc="105" dirty="0">
                <a:latin typeface="Cambria Math"/>
                <a:cs typeface="Cambria Math"/>
              </a:rPr>
              <a:t>i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38546" y="6020816"/>
            <a:ext cx="2387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5" dirty="0">
                <a:latin typeface="Cambria Math"/>
                <a:cs typeface="Cambria Math"/>
              </a:rPr>
              <a:t>0</a:t>
            </a:r>
            <a:r>
              <a:rPr sz="1500" spc="-10" dirty="0">
                <a:latin typeface="Cambria Math"/>
                <a:cs typeface="Cambria Math"/>
              </a:rPr>
              <a:t>,</a:t>
            </a:r>
            <a:r>
              <a:rPr sz="1500" spc="105" dirty="0">
                <a:latin typeface="Cambria Math"/>
                <a:cs typeface="Cambria Math"/>
              </a:rPr>
              <a:t>i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1428" y="6148832"/>
            <a:ext cx="3644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0" dirty="0">
                <a:latin typeface="Cambria Math"/>
                <a:cs typeface="Cambria Math"/>
              </a:rPr>
              <a:t>5</a:t>
            </a:r>
            <a:r>
              <a:rPr sz="1500" spc="229" dirty="0">
                <a:latin typeface="Cambria Math"/>
                <a:cs typeface="Cambria Math"/>
              </a:rPr>
              <a:t>6</a:t>
            </a:r>
            <a:r>
              <a:rPr sz="1500" spc="105" dirty="0">
                <a:latin typeface="Cambria Math"/>
                <a:cs typeface="Cambria Math"/>
              </a:rPr>
              <a:t>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56087" y="5719064"/>
            <a:ext cx="2759075" cy="486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80059" algn="r">
              <a:lnSpc>
                <a:spcPts val="1515"/>
              </a:lnSpc>
              <a:spcBef>
                <a:spcPts val="100"/>
              </a:spcBef>
            </a:pPr>
            <a:r>
              <a:rPr sz="2250" spc="165" baseline="11111" dirty="0">
                <a:latin typeface="Cambria Math"/>
                <a:cs typeface="Cambria Math"/>
              </a:rPr>
              <a:t>𝑑</a:t>
            </a:r>
            <a:r>
              <a:rPr sz="1200" spc="110" dirty="0">
                <a:latin typeface="Cambria Math"/>
                <a:cs typeface="Cambria Math"/>
              </a:rPr>
              <a:t>𝑘78</a:t>
            </a:r>
            <a:endParaRPr sz="1200">
              <a:latin typeface="Cambria Math"/>
              <a:cs typeface="Cambria Math"/>
            </a:endParaRPr>
          </a:p>
          <a:p>
            <a:pPr marL="38100">
              <a:lnSpc>
                <a:spcPts val="2115"/>
              </a:lnSpc>
              <a:tabLst>
                <a:tab pos="462280" algn="l"/>
                <a:tab pos="2320290" algn="l"/>
              </a:tabLst>
            </a:pPr>
            <a:r>
              <a:rPr sz="2000" dirty="0">
                <a:latin typeface="Cambria Math"/>
                <a:cs typeface="Cambria Math"/>
              </a:rPr>
              <a:t>𝑧	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𝑤</a:t>
            </a:r>
            <a:r>
              <a:rPr sz="2250" spc="67" baseline="40740" dirty="0">
                <a:latin typeface="Cambria Math"/>
                <a:cs typeface="Cambria Math"/>
              </a:rPr>
              <a:t>(𝑘)</a:t>
            </a:r>
            <a:r>
              <a:rPr sz="2250" spc="262" baseline="407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1540" dirty="0">
                <a:latin typeface="Cambria Math"/>
                <a:cs typeface="Cambria Math"/>
              </a:rPr>
              <a:t>4	</a:t>
            </a:r>
            <a:r>
              <a:rPr sz="2000" spc="5" dirty="0">
                <a:latin typeface="Cambria Math"/>
                <a:cs typeface="Cambria Math"/>
              </a:rPr>
              <a:t>𝑔(𝑧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44423" y="5990335"/>
            <a:ext cx="5143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𝑘</a:t>
            </a:r>
            <a:r>
              <a:rPr sz="1500" spc="665" dirty="0">
                <a:latin typeface="Cambria Math"/>
                <a:cs typeface="Cambria Math"/>
              </a:rPr>
              <a:t>:</a:t>
            </a:r>
            <a:r>
              <a:rPr sz="1500" spc="85" dirty="0">
                <a:latin typeface="Cambria Math"/>
                <a:cs typeface="Cambria Math"/>
              </a:rPr>
              <a:t>$</a:t>
            </a:r>
            <a:r>
              <a:rPr sz="1500" spc="-10" dirty="0">
                <a:latin typeface="Cambria Math"/>
                <a:cs typeface="Cambria Math"/>
              </a:rPr>
              <a:t>,</a:t>
            </a:r>
            <a:r>
              <a:rPr sz="1500" spc="-130" dirty="0">
                <a:latin typeface="Cambria Math"/>
                <a:cs typeface="Cambria Math"/>
              </a:rPr>
              <a:t>5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56715" y="6020816"/>
            <a:ext cx="2241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0" dirty="0">
                <a:latin typeface="Cambria Math"/>
                <a:cs typeface="Cambria Math"/>
              </a:rPr>
              <a:t>5</a:t>
            </a:r>
            <a:r>
              <a:rPr sz="1500" spc="-10" dirty="0">
                <a:latin typeface="Cambria Math"/>
                <a:cs typeface="Cambria Math"/>
              </a:rPr>
              <a:t>,</a:t>
            </a:r>
            <a:r>
              <a:rPr sz="1500" spc="105" dirty="0">
                <a:latin typeface="Cambria Math"/>
                <a:cs typeface="Cambria Math"/>
              </a:rPr>
              <a:t>i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22388" y="5737860"/>
            <a:ext cx="713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30555" dirty="0">
                <a:latin typeface="Cambria Math"/>
                <a:cs typeface="Cambria Math"/>
              </a:rPr>
              <a:t>)</a:t>
            </a:r>
            <a:r>
              <a:rPr sz="3000" spc="-97" baseline="-30555" dirty="0">
                <a:latin typeface="Cambria Math"/>
                <a:cs typeface="Cambria Math"/>
              </a:rPr>
              <a:t> </a:t>
            </a:r>
            <a:r>
              <a:rPr sz="3000" spc="67" baseline="-30555" dirty="0">
                <a:latin typeface="Cambria Math"/>
                <a:cs typeface="Cambria Math"/>
              </a:rPr>
              <a:t>𝑤</a:t>
            </a:r>
            <a:r>
              <a:rPr sz="1500" spc="45" dirty="0">
                <a:latin typeface="Cambria Math"/>
                <a:cs typeface="Cambria Math"/>
              </a:rPr>
              <a:t>(𝑘)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88878" y="3154057"/>
            <a:ext cx="683260" cy="678180"/>
            <a:chOff x="4588878" y="3154057"/>
            <a:chExt cx="683260" cy="678180"/>
          </a:xfrm>
        </p:grpSpPr>
        <p:sp>
          <p:nvSpPr>
            <p:cNvPr id="32" name="object 32"/>
            <p:cNvSpPr/>
            <p:nvPr/>
          </p:nvSpPr>
          <p:spPr>
            <a:xfrm>
              <a:off x="4607928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60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86274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1016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001688" y="3154057"/>
            <a:ext cx="683260" cy="678180"/>
            <a:chOff x="7001688" y="3154057"/>
            <a:chExt cx="683260" cy="678180"/>
          </a:xfrm>
        </p:grpSpPr>
        <p:sp>
          <p:nvSpPr>
            <p:cNvPr id="36" name="object 36"/>
            <p:cNvSpPr/>
            <p:nvPr/>
          </p:nvSpPr>
          <p:spPr>
            <a:xfrm>
              <a:off x="7020738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59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9084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13826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511578" y="3154057"/>
            <a:ext cx="683260" cy="678180"/>
            <a:chOff x="8511578" y="3154057"/>
            <a:chExt cx="683260" cy="678180"/>
          </a:xfrm>
        </p:grpSpPr>
        <p:sp>
          <p:nvSpPr>
            <p:cNvPr id="40" name="object 40"/>
            <p:cNvSpPr/>
            <p:nvPr/>
          </p:nvSpPr>
          <p:spPr>
            <a:xfrm>
              <a:off x="8530628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59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08974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23703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870695" y="3154057"/>
            <a:ext cx="683260" cy="678180"/>
            <a:chOff x="2870695" y="3154057"/>
            <a:chExt cx="683260" cy="678180"/>
          </a:xfrm>
        </p:grpSpPr>
        <p:sp>
          <p:nvSpPr>
            <p:cNvPr id="44" name="object 44"/>
            <p:cNvSpPr/>
            <p:nvPr/>
          </p:nvSpPr>
          <p:spPr>
            <a:xfrm>
              <a:off x="2889745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60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8078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2820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4667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mbria Math"/>
                <a:cs typeface="Cambria Math"/>
              </a:rPr>
              <a:t>⋯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7111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mbria Math"/>
                <a:cs typeface="Cambria Math"/>
              </a:rPr>
              <a:t>⋯</a:t>
            </a:r>
            <a:endParaRPr sz="4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7459" y="269748"/>
            <a:ext cx="3978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65" dirty="0"/>
              <a:t> </a:t>
            </a:r>
            <a:r>
              <a:rPr spc="-20" dirty="0"/>
              <a:t>Problem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525" y="1978658"/>
            <a:ext cx="40449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0" dirty="0">
                <a:latin typeface="Gill Sans MT"/>
                <a:cs typeface="Gill Sans MT"/>
              </a:rPr>
              <a:t>Will</a:t>
            </a:r>
            <a:r>
              <a:rPr sz="4000" spc="-25" dirty="0">
                <a:latin typeface="Gill Sans MT"/>
                <a:cs typeface="Gill Sans MT"/>
              </a:rPr>
              <a:t> </a:t>
            </a:r>
            <a:r>
              <a:rPr sz="4000" spc="-170" dirty="0">
                <a:latin typeface="Gill Sans MT"/>
                <a:cs typeface="Gill Sans MT"/>
              </a:rPr>
              <a:t>I</a:t>
            </a:r>
            <a:r>
              <a:rPr sz="4000" spc="-10" dirty="0">
                <a:latin typeface="Gill Sans MT"/>
                <a:cs typeface="Gill Sans MT"/>
              </a:rPr>
              <a:t> </a:t>
            </a:r>
            <a:r>
              <a:rPr sz="4000" spc="-55" dirty="0">
                <a:latin typeface="Gill Sans MT"/>
                <a:cs typeface="Gill Sans MT"/>
              </a:rPr>
              <a:t>pass</a:t>
            </a:r>
            <a:r>
              <a:rPr sz="4000" spc="-20" dirty="0">
                <a:latin typeface="Gill Sans MT"/>
                <a:cs typeface="Gill Sans MT"/>
              </a:rPr>
              <a:t> </a:t>
            </a:r>
            <a:r>
              <a:rPr sz="4000" spc="-105" dirty="0">
                <a:latin typeface="Gill Sans MT"/>
                <a:cs typeface="Gill Sans MT"/>
              </a:rPr>
              <a:t>this</a:t>
            </a:r>
            <a:r>
              <a:rPr sz="4000" spc="-20" dirty="0">
                <a:latin typeface="Gill Sans MT"/>
                <a:cs typeface="Gill Sans MT"/>
              </a:rPr>
              <a:t> </a:t>
            </a:r>
            <a:r>
              <a:rPr sz="4000" spc="-114" dirty="0">
                <a:latin typeface="Gill Sans MT"/>
                <a:cs typeface="Gill Sans MT"/>
              </a:rPr>
              <a:t>class?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4526" y="3388867"/>
            <a:ext cx="5183505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Gill Sans MT"/>
                <a:cs typeface="Gill Sans MT"/>
              </a:rPr>
              <a:t>Let’s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start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with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simple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two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feature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model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425"/>
              </a:spcBef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-310" dirty="0">
                <a:latin typeface="Cambria Math"/>
                <a:cs typeface="Cambria Math"/>
              </a:rPr>
              <a:t> </a:t>
            </a:r>
            <a:r>
              <a:rPr sz="2700" spc="60" baseline="-15432" dirty="0">
                <a:latin typeface="Cambria Math"/>
                <a:cs typeface="Cambria Math"/>
              </a:rPr>
              <a:t>1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24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Num</a:t>
            </a:r>
            <a:r>
              <a:rPr sz="2400" spc="-5" dirty="0">
                <a:latin typeface="Gill Sans MT"/>
                <a:cs typeface="Gill Sans MT"/>
              </a:rPr>
              <a:t>b</a:t>
            </a:r>
            <a:r>
              <a:rPr sz="2400" spc="-90" dirty="0">
                <a:latin typeface="Gill Sans MT"/>
                <a:cs typeface="Gill Sans MT"/>
              </a:rPr>
              <a:t>e</a:t>
            </a:r>
            <a:r>
              <a:rPr sz="2400" spc="-70" dirty="0">
                <a:latin typeface="Gill Sans MT"/>
                <a:cs typeface="Gill Sans MT"/>
              </a:rPr>
              <a:t>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o</a:t>
            </a:r>
            <a:r>
              <a:rPr sz="2400" spc="-15" dirty="0">
                <a:latin typeface="Gill Sans MT"/>
                <a:cs typeface="Gill Sans MT"/>
              </a:rPr>
              <a:t>f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lectu</a:t>
            </a:r>
            <a:r>
              <a:rPr sz="2400" spc="-65" dirty="0">
                <a:latin typeface="Gill Sans MT"/>
                <a:cs typeface="Gill Sans MT"/>
              </a:rPr>
              <a:t>r</a:t>
            </a:r>
            <a:r>
              <a:rPr sz="2400" spc="-50" dirty="0">
                <a:latin typeface="Gill Sans MT"/>
                <a:cs typeface="Gill Sans MT"/>
              </a:rPr>
              <a:t>e</a:t>
            </a:r>
            <a:r>
              <a:rPr sz="2400" spc="-35" dirty="0">
                <a:latin typeface="Gill Sans MT"/>
                <a:cs typeface="Gill Sans MT"/>
              </a:rPr>
              <a:t>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105" dirty="0">
                <a:latin typeface="Gill Sans MT"/>
                <a:cs typeface="Gill Sans MT"/>
              </a:rPr>
              <a:t>y</a:t>
            </a:r>
            <a:r>
              <a:rPr sz="2400" spc="-30" dirty="0">
                <a:latin typeface="Gill Sans MT"/>
                <a:cs typeface="Gill Sans MT"/>
              </a:rPr>
              <a:t>o</a:t>
            </a:r>
            <a:r>
              <a:rPr sz="2400" spc="-25" dirty="0">
                <a:latin typeface="Gill Sans MT"/>
                <a:cs typeface="Gill Sans MT"/>
              </a:rPr>
              <a:t>u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attend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-254" dirty="0">
                <a:latin typeface="Cambria Math"/>
                <a:cs typeface="Cambria Math"/>
              </a:rPr>
              <a:t> </a:t>
            </a:r>
            <a:r>
              <a:rPr sz="2700" spc="195" baseline="-15432" dirty="0">
                <a:latin typeface="Cambria Math"/>
                <a:cs typeface="Cambria Math"/>
              </a:rPr>
              <a:t>$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24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Hou</a:t>
            </a:r>
            <a:r>
              <a:rPr sz="2400" spc="50" dirty="0">
                <a:latin typeface="Gill Sans MT"/>
                <a:cs typeface="Gill Sans MT"/>
              </a:rPr>
              <a:t>r</a:t>
            </a:r>
            <a:r>
              <a:rPr sz="2400" spc="-75" dirty="0">
                <a:latin typeface="Gill Sans MT"/>
                <a:cs typeface="Gill Sans MT"/>
              </a:rPr>
              <a:t>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5" dirty="0">
                <a:latin typeface="Gill Sans MT"/>
                <a:cs typeface="Gill Sans MT"/>
              </a:rPr>
              <a:t>s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65" dirty="0">
                <a:latin typeface="Gill Sans MT"/>
                <a:cs typeface="Gill Sans MT"/>
              </a:rPr>
              <a:t>n</a:t>
            </a:r>
            <a:r>
              <a:rPr sz="2400" spc="-40" dirty="0">
                <a:latin typeface="Gill Sans MT"/>
                <a:cs typeface="Gill Sans MT"/>
              </a:rPr>
              <a:t>t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o</a:t>
            </a:r>
            <a:r>
              <a:rPr sz="2400" spc="-25" dirty="0">
                <a:latin typeface="Gill Sans MT"/>
                <a:cs typeface="Gill Sans MT"/>
              </a:rPr>
              <a:t>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the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5" dirty="0">
                <a:latin typeface="Gill Sans MT"/>
                <a:cs typeface="Gill Sans MT"/>
              </a:rPr>
              <a:t>f</a:t>
            </a:r>
            <a:r>
              <a:rPr sz="2400" spc="-55" dirty="0">
                <a:latin typeface="Gill Sans MT"/>
                <a:cs typeface="Gill Sans MT"/>
              </a:rPr>
              <a:t>ina</a:t>
            </a:r>
            <a:r>
              <a:rPr sz="2400" spc="-30" dirty="0">
                <a:latin typeface="Gill Sans MT"/>
                <a:cs typeface="Gill Sans MT"/>
              </a:rPr>
              <a:t>l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spc="-155" dirty="0">
                <a:latin typeface="Gill Sans MT"/>
                <a:cs typeface="Gill Sans MT"/>
              </a:rPr>
              <a:t>r</a:t>
            </a:r>
            <a:r>
              <a:rPr sz="2400" spc="-40" dirty="0">
                <a:latin typeface="Gill Sans MT"/>
                <a:cs typeface="Gill Sans MT"/>
              </a:rPr>
              <a:t>oje</a:t>
            </a:r>
            <a:r>
              <a:rPr sz="2400" spc="-70" dirty="0">
                <a:latin typeface="Gill Sans MT"/>
                <a:cs typeface="Gill Sans MT"/>
              </a:rPr>
              <a:t>ct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7" y="269748"/>
            <a:ext cx="896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dirty="0"/>
              <a:t> </a:t>
            </a:r>
            <a:r>
              <a:rPr spc="-20" dirty="0"/>
              <a:t>Problem:</a:t>
            </a:r>
            <a:r>
              <a:rPr spc="229" dirty="0"/>
              <a:t> </a:t>
            </a:r>
            <a:r>
              <a:rPr spc="-5" dirty="0"/>
              <a:t>Will</a:t>
            </a:r>
            <a:r>
              <a:rPr dirty="0"/>
              <a:t> I</a:t>
            </a:r>
            <a:r>
              <a:rPr spc="-5" dirty="0"/>
              <a:t> pass this </a:t>
            </a:r>
            <a:r>
              <a:rPr spc="-10" dirty="0"/>
              <a:t>class?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8365" y="1761235"/>
            <a:ext cx="126174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80" algn="just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2</a:t>
            </a:r>
            <a:r>
              <a:rPr sz="1950" baseline="-14957" dirty="0">
                <a:latin typeface="Cambria Math"/>
                <a:cs typeface="Cambria Math"/>
              </a:rPr>
              <a:t>  </a:t>
            </a:r>
            <a:r>
              <a:rPr sz="1950" spc="-8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15" dirty="0">
                <a:latin typeface="Gill Sans MT"/>
                <a:cs typeface="Gill Sans MT"/>
              </a:rPr>
              <a:t>H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70" dirty="0">
                <a:latin typeface="Gill Sans MT"/>
                <a:cs typeface="Gill Sans MT"/>
              </a:rPr>
              <a:t>u</a:t>
            </a:r>
            <a:r>
              <a:rPr sz="1800" spc="10" dirty="0">
                <a:latin typeface="Gill Sans MT"/>
                <a:cs typeface="Gill Sans MT"/>
              </a:rPr>
              <a:t>r</a:t>
            </a:r>
            <a:r>
              <a:rPr sz="1800" spc="-50" dirty="0">
                <a:latin typeface="Gill Sans MT"/>
                <a:cs typeface="Gill Sans MT"/>
              </a:rPr>
              <a:t>s  </a:t>
            </a:r>
            <a:r>
              <a:rPr sz="1800" spc="-25" dirty="0">
                <a:latin typeface="Gill Sans MT"/>
                <a:cs typeface="Gill Sans MT"/>
              </a:rPr>
              <a:t>spent on </a:t>
            </a:r>
            <a:r>
              <a:rPr sz="1800" spc="-30" dirty="0">
                <a:latin typeface="Gill Sans MT"/>
                <a:cs typeface="Gill Sans MT"/>
              </a:rPr>
              <a:t>the </a:t>
            </a:r>
            <a:r>
              <a:rPr sz="1800" spc="-49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final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project</a:t>
            </a:r>
            <a:endParaRPr sz="1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20503" y="1615821"/>
            <a:ext cx="5427345" cy="4572000"/>
            <a:chOff x="3320503" y="1615821"/>
            <a:chExt cx="5427345" cy="4572000"/>
          </a:xfrm>
        </p:grpSpPr>
        <p:sp>
          <p:nvSpPr>
            <p:cNvPr id="5" name="object 5"/>
            <p:cNvSpPr/>
            <p:nvPr/>
          </p:nvSpPr>
          <p:spPr>
            <a:xfrm>
              <a:off x="3320504" y="1615820"/>
              <a:ext cx="5427345" cy="4572635"/>
            </a:xfrm>
            <a:custGeom>
              <a:avLst/>
              <a:gdLst/>
              <a:ahLst/>
              <a:cxnLst/>
              <a:rect l="l" t="t" r="r" b="b"/>
              <a:pathLst>
                <a:path w="5427345" h="4572635">
                  <a:moveTo>
                    <a:pt x="5427256" y="4372153"/>
                  </a:moveTo>
                  <a:lnTo>
                    <a:pt x="5370106" y="4343578"/>
                  </a:lnTo>
                  <a:lnTo>
                    <a:pt x="5255806" y="4286428"/>
                  </a:lnTo>
                  <a:lnTo>
                    <a:pt x="5255806" y="4343578"/>
                  </a:lnTo>
                  <a:lnTo>
                    <a:pt x="236639" y="4343578"/>
                  </a:lnTo>
                  <a:lnTo>
                    <a:pt x="236639" y="171450"/>
                  </a:lnTo>
                  <a:lnTo>
                    <a:pt x="293789" y="171450"/>
                  </a:lnTo>
                  <a:lnTo>
                    <a:pt x="279501" y="142875"/>
                  </a:lnTo>
                  <a:lnTo>
                    <a:pt x="208064" y="0"/>
                  </a:lnTo>
                  <a:lnTo>
                    <a:pt x="122339" y="171450"/>
                  </a:lnTo>
                  <a:lnTo>
                    <a:pt x="179489" y="171450"/>
                  </a:lnTo>
                  <a:lnTo>
                    <a:pt x="179489" y="4343578"/>
                  </a:lnTo>
                  <a:lnTo>
                    <a:pt x="0" y="4343578"/>
                  </a:lnTo>
                  <a:lnTo>
                    <a:pt x="0" y="4400728"/>
                  </a:lnTo>
                  <a:lnTo>
                    <a:pt x="179489" y="4400728"/>
                  </a:lnTo>
                  <a:lnTo>
                    <a:pt x="179489" y="4572012"/>
                  </a:lnTo>
                  <a:lnTo>
                    <a:pt x="236639" y="4572012"/>
                  </a:lnTo>
                  <a:lnTo>
                    <a:pt x="236639" y="4400728"/>
                  </a:lnTo>
                  <a:lnTo>
                    <a:pt x="5255806" y="4400728"/>
                  </a:lnTo>
                  <a:lnTo>
                    <a:pt x="5255806" y="4457878"/>
                  </a:lnTo>
                  <a:lnTo>
                    <a:pt x="5370106" y="4400728"/>
                  </a:lnTo>
                  <a:lnTo>
                    <a:pt x="5427256" y="437215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141" y="522786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10"/>
                  </a:lnTo>
                  <a:lnTo>
                    <a:pt x="247853" y="56158"/>
                  </a:lnTo>
                  <a:lnTo>
                    <a:pt x="218161" y="26466"/>
                  </a:lnTo>
                  <a:lnTo>
                    <a:pt x="180509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4841" y="2196134"/>
              <a:ext cx="3282950" cy="2924175"/>
            </a:xfrm>
            <a:custGeom>
              <a:avLst/>
              <a:gdLst/>
              <a:ahLst/>
              <a:cxnLst/>
              <a:rect l="l" t="t" r="r" b="b"/>
              <a:pathLst>
                <a:path w="3282950" h="2924175">
                  <a:moveTo>
                    <a:pt x="274320" y="137160"/>
                  </a:moveTo>
                  <a:lnTo>
                    <a:pt x="267322" y="93814"/>
                  </a:lnTo>
                  <a:lnTo>
                    <a:pt x="247853" y="56159"/>
                  </a:lnTo>
                  <a:lnTo>
                    <a:pt x="218160" y="26466"/>
                  </a:lnTo>
                  <a:lnTo>
                    <a:pt x="180505" y="6997"/>
                  </a:lnTo>
                  <a:lnTo>
                    <a:pt x="137160" y="0"/>
                  </a:lnTo>
                  <a:lnTo>
                    <a:pt x="93802" y="6997"/>
                  </a:lnTo>
                  <a:lnTo>
                    <a:pt x="56146" y="26466"/>
                  </a:lnTo>
                  <a:lnTo>
                    <a:pt x="26454" y="56159"/>
                  </a:lnTo>
                  <a:lnTo>
                    <a:pt x="6985" y="93814"/>
                  </a:lnTo>
                  <a:lnTo>
                    <a:pt x="0" y="137160"/>
                  </a:lnTo>
                  <a:lnTo>
                    <a:pt x="6985" y="180517"/>
                  </a:lnTo>
                  <a:lnTo>
                    <a:pt x="26454" y="218173"/>
                  </a:lnTo>
                  <a:lnTo>
                    <a:pt x="56146" y="247865"/>
                  </a:lnTo>
                  <a:lnTo>
                    <a:pt x="93802" y="267335"/>
                  </a:lnTo>
                  <a:lnTo>
                    <a:pt x="137160" y="274320"/>
                  </a:lnTo>
                  <a:lnTo>
                    <a:pt x="180505" y="267335"/>
                  </a:lnTo>
                  <a:lnTo>
                    <a:pt x="218160" y="247865"/>
                  </a:lnTo>
                  <a:lnTo>
                    <a:pt x="247853" y="218173"/>
                  </a:lnTo>
                  <a:lnTo>
                    <a:pt x="267322" y="180517"/>
                  </a:lnTo>
                  <a:lnTo>
                    <a:pt x="274320" y="137160"/>
                  </a:lnTo>
                  <a:close/>
                </a:path>
                <a:path w="3282950" h="2924175">
                  <a:moveTo>
                    <a:pt x="627532" y="1257515"/>
                  </a:moveTo>
                  <a:lnTo>
                    <a:pt x="620534" y="1214170"/>
                  </a:lnTo>
                  <a:lnTo>
                    <a:pt x="601065" y="1176515"/>
                  </a:lnTo>
                  <a:lnTo>
                    <a:pt x="571373" y="1146822"/>
                  </a:lnTo>
                  <a:lnTo>
                    <a:pt x="533717" y="1127353"/>
                  </a:lnTo>
                  <a:lnTo>
                    <a:pt x="490372" y="1120355"/>
                  </a:lnTo>
                  <a:lnTo>
                    <a:pt x="447014" y="1127353"/>
                  </a:lnTo>
                  <a:lnTo>
                    <a:pt x="409359" y="1146822"/>
                  </a:lnTo>
                  <a:lnTo>
                    <a:pt x="379666" y="1176515"/>
                  </a:lnTo>
                  <a:lnTo>
                    <a:pt x="360197" y="1214170"/>
                  </a:lnTo>
                  <a:lnTo>
                    <a:pt x="353212" y="1257515"/>
                  </a:lnTo>
                  <a:lnTo>
                    <a:pt x="360197" y="1300873"/>
                  </a:lnTo>
                  <a:lnTo>
                    <a:pt x="379666" y="1338529"/>
                  </a:lnTo>
                  <a:lnTo>
                    <a:pt x="409359" y="1368221"/>
                  </a:lnTo>
                  <a:lnTo>
                    <a:pt x="447014" y="1387690"/>
                  </a:lnTo>
                  <a:lnTo>
                    <a:pt x="490372" y="1394675"/>
                  </a:lnTo>
                  <a:lnTo>
                    <a:pt x="533717" y="1387690"/>
                  </a:lnTo>
                  <a:lnTo>
                    <a:pt x="571373" y="1368221"/>
                  </a:lnTo>
                  <a:lnTo>
                    <a:pt x="601065" y="1338529"/>
                  </a:lnTo>
                  <a:lnTo>
                    <a:pt x="620534" y="1300873"/>
                  </a:lnTo>
                  <a:lnTo>
                    <a:pt x="627532" y="1257515"/>
                  </a:lnTo>
                  <a:close/>
                </a:path>
                <a:path w="3282950" h="2924175">
                  <a:moveTo>
                    <a:pt x="2145461" y="2719628"/>
                  </a:moveTo>
                  <a:lnTo>
                    <a:pt x="2138464" y="2676283"/>
                  </a:lnTo>
                  <a:lnTo>
                    <a:pt x="2118995" y="2638628"/>
                  </a:lnTo>
                  <a:lnTo>
                    <a:pt x="2089302" y="2608935"/>
                  </a:lnTo>
                  <a:lnTo>
                    <a:pt x="2051646" y="2589466"/>
                  </a:lnTo>
                  <a:lnTo>
                    <a:pt x="2008301" y="2582468"/>
                  </a:lnTo>
                  <a:lnTo>
                    <a:pt x="1964944" y="2589466"/>
                  </a:lnTo>
                  <a:lnTo>
                    <a:pt x="1927288" y="2608935"/>
                  </a:lnTo>
                  <a:lnTo>
                    <a:pt x="1897595" y="2638628"/>
                  </a:lnTo>
                  <a:lnTo>
                    <a:pt x="1878126" y="2676283"/>
                  </a:lnTo>
                  <a:lnTo>
                    <a:pt x="1871141" y="2719628"/>
                  </a:lnTo>
                  <a:lnTo>
                    <a:pt x="1878126" y="2762986"/>
                  </a:lnTo>
                  <a:lnTo>
                    <a:pt x="1897595" y="2800642"/>
                  </a:lnTo>
                  <a:lnTo>
                    <a:pt x="1927288" y="2830334"/>
                  </a:lnTo>
                  <a:lnTo>
                    <a:pt x="1964944" y="2849803"/>
                  </a:lnTo>
                  <a:lnTo>
                    <a:pt x="2008301" y="2856788"/>
                  </a:lnTo>
                  <a:lnTo>
                    <a:pt x="2051646" y="2849803"/>
                  </a:lnTo>
                  <a:lnTo>
                    <a:pt x="2089302" y="2830334"/>
                  </a:lnTo>
                  <a:lnTo>
                    <a:pt x="2118995" y="2800642"/>
                  </a:lnTo>
                  <a:lnTo>
                    <a:pt x="2138464" y="2762986"/>
                  </a:lnTo>
                  <a:lnTo>
                    <a:pt x="2145461" y="2719628"/>
                  </a:lnTo>
                  <a:close/>
                </a:path>
                <a:path w="3282950" h="2924175">
                  <a:moveTo>
                    <a:pt x="2149233" y="448818"/>
                  </a:moveTo>
                  <a:lnTo>
                    <a:pt x="2142236" y="405472"/>
                  </a:lnTo>
                  <a:lnTo>
                    <a:pt x="2122767" y="367817"/>
                  </a:lnTo>
                  <a:lnTo>
                    <a:pt x="2093074" y="338124"/>
                  </a:lnTo>
                  <a:lnTo>
                    <a:pt x="2055418" y="318655"/>
                  </a:lnTo>
                  <a:lnTo>
                    <a:pt x="2012073" y="311658"/>
                  </a:lnTo>
                  <a:lnTo>
                    <a:pt x="1968715" y="318655"/>
                  </a:lnTo>
                  <a:lnTo>
                    <a:pt x="1931060" y="338124"/>
                  </a:lnTo>
                  <a:lnTo>
                    <a:pt x="1901367" y="367817"/>
                  </a:lnTo>
                  <a:lnTo>
                    <a:pt x="1881898" y="405472"/>
                  </a:lnTo>
                  <a:lnTo>
                    <a:pt x="1874913" y="448818"/>
                  </a:lnTo>
                  <a:lnTo>
                    <a:pt x="1881898" y="492175"/>
                  </a:lnTo>
                  <a:lnTo>
                    <a:pt x="1901367" y="529831"/>
                  </a:lnTo>
                  <a:lnTo>
                    <a:pt x="1931060" y="559523"/>
                  </a:lnTo>
                  <a:lnTo>
                    <a:pt x="1968715" y="578993"/>
                  </a:lnTo>
                  <a:lnTo>
                    <a:pt x="2012073" y="585978"/>
                  </a:lnTo>
                  <a:lnTo>
                    <a:pt x="2055418" y="578993"/>
                  </a:lnTo>
                  <a:lnTo>
                    <a:pt x="2093074" y="559523"/>
                  </a:lnTo>
                  <a:lnTo>
                    <a:pt x="2122767" y="529831"/>
                  </a:lnTo>
                  <a:lnTo>
                    <a:pt x="2142236" y="492175"/>
                  </a:lnTo>
                  <a:lnTo>
                    <a:pt x="2149233" y="448818"/>
                  </a:lnTo>
                  <a:close/>
                </a:path>
                <a:path w="3282950" h="2924175">
                  <a:moveTo>
                    <a:pt x="2971546" y="915911"/>
                  </a:moveTo>
                  <a:lnTo>
                    <a:pt x="2964548" y="872566"/>
                  </a:lnTo>
                  <a:lnTo>
                    <a:pt x="2945079" y="834910"/>
                  </a:lnTo>
                  <a:lnTo>
                    <a:pt x="2915386" y="805218"/>
                  </a:lnTo>
                  <a:lnTo>
                    <a:pt x="2877731" y="785749"/>
                  </a:lnTo>
                  <a:lnTo>
                    <a:pt x="2834386" y="778751"/>
                  </a:lnTo>
                  <a:lnTo>
                    <a:pt x="2791028" y="785749"/>
                  </a:lnTo>
                  <a:lnTo>
                    <a:pt x="2753372" y="805218"/>
                  </a:lnTo>
                  <a:lnTo>
                    <a:pt x="2723680" y="834910"/>
                  </a:lnTo>
                  <a:lnTo>
                    <a:pt x="2704211" y="872566"/>
                  </a:lnTo>
                  <a:lnTo>
                    <a:pt x="2697226" y="915911"/>
                  </a:lnTo>
                  <a:lnTo>
                    <a:pt x="2704211" y="959269"/>
                  </a:lnTo>
                  <a:lnTo>
                    <a:pt x="2723680" y="996924"/>
                  </a:lnTo>
                  <a:lnTo>
                    <a:pt x="2753372" y="1026617"/>
                  </a:lnTo>
                  <a:lnTo>
                    <a:pt x="2791028" y="1046086"/>
                  </a:lnTo>
                  <a:lnTo>
                    <a:pt x="2834386" y="1053071"/>
                  </a:lnTo>
                  <a:lnTo>
                    <a:pt x="2877731" y="1046086"/>
                  </a:lnTo>
                  <a:lnTo>
                    <a:pt x="2915386" y="1026617"/>
                  </a:lnTo>
                  <a:lnTo>
                    <a:pt x="2945079" y="996924"/>
                  </a:lnTo>
                  <a:lnTo>
                    <a:pt x="2964548" y="959269"/>
                  </a:lnTo>
                  <a:lnTo>
                    <a:pt x="2971546" y="915911"/>
                  </a:lnTo>
                  <a:close/>
                </a:path>
                <a:path w="3282950" h="2924175">
                  <a:moveTo>
                    <a:pt x="3282378" y="2786646"/>
                  </a:moveTo>
                  <a:lnTo>
                    <a:pt x="3275380" y="2743301"/>
                  </a:lnTo>
                  <a:lnTo>
                    <a:pt x="3255911" y="2705646"/>
                  </a:lnTo>
                  <a:lnTo>
                    <a:pt x="3226219" y="2675953"/>
                  </a:lnTo>
                  <a:lnTo>
                    <a:pt x="3188563" y="2656484"/>
                  </a:lnTo>
                  <a:lnTo>
                    <a:pt x="3145218" y="2649486"/>
                  </a:lnTo>
                  <a:lnTo>
                    <a:pt x="3101860" y="2656484"/>
                  </a:lnTo>
                  <a:lnTo>
                    <a:pt x="3064205" y="2675953"/>
                  </a:lnTo>
                  <a:lnTo>
                    <a:pt x="3034512" y="2705646"/>
                  </a:lnTo>
                  <a:lnTo>
                    <a:pt x="3015043" y="2743301"/>
                  </a:lnTo>
                  <a:lnTo>
                    <a:pt x="3008058" y="2786646"/>
                  </a:lnTo>
                  <a:lnTo>
                    <a:pt x="3015043" y="2830004"/>
                  </a:lnTo>
                  <a:lnTo>
                    <a:pt x="3034512" y="2867660"/>
                  </a:lnTo>
                  <a:lnTo>
                    <a:pt x="3064205" y="2897352"/>
                  </a:lnTo>
                  <a:lnTo>
                    <a:pt x="3101860" y="2916821"/>
                  </a:lnTo>
                  <a:lnTo>
                    <a:pt x="3145218" y="2923806"/>
                  </a:lnTo>
                  <a:lnTo>
                    <a:pt x="3188563" y="2916821"/>
                  </a:lnTo>
                  <a:lnTo>
                    <a:pt x="3226219" y="2897352"/>
                  </a:lnTo>
                  <a:lnTo>
                    <a:pt x="3255911" y="2867660"/>
                  </a:lnTo>
                  <a:lnTo>
                    <a:pt x="3275380" y="2830004"/>
                  </a:lnTo>
                  <a:lnTo>
                    <a:pt x="3282378" y="278664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17681" y="498397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10"/>
                  </a:lnTo>
                  <a:lnTo>
                    <a:pt x="247857" y="56158"/>
                  </a:lnTo>
                  <a:lnTo>
                    <a:pt x="218166" y="26466"/>
                  </a:lnTo>
                  <a:lnTo>
                    <a:pt x="180514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1840" y="4028821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9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59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05"/>
                  </a:lnTo>
                  <a:lnTo>
                    <a:pt x="247853" y="56153"/>
                  </a:lnTo>
                  <a:lnTo>
                    <a:pt x="218161" y="26462"/>
                  </a:lnTo>
                  <a:lnTo>
                    <a:pt x="180509" y="699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8760" y="446115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05"/>
                  </a:lnTo>
                  <a:lnTo>
                    <a:pt x="247857" y="56153"/>
                  </a:lnTo>
                  <a:lnTo>
                    <a:pt x="218166" y="26462"/>
                  </a:lnTo>
                  <a:lnTo>
                    <a:pt x="180514" y="699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400" y="2818815"/>
            <a:ext cx="1320800" cy="14770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45" dirty="0">
                <a:latin typeface="Gill Sans MT"/>
                <a:cs typeface="Gill Sans MT"/>
              </a:rPr>
              <a:t>P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65" dirty="0">
                <a:latin typeface="Gill Sans MT"/>
                <a:cs typeface="Gill Sans MT"/>
              </a:rPr>
              <a:t>s</a:t>
            </a:r>
            <a:r>
              <a:rPr sz="1800" spc="-50" dirty="0">
                <a:latin typeface="Gill Sans MT"/>
                <a:cs typeface="Gill Sans MT"/>
              </a:rPr>
              <a:t>s  Fail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43157" y="6088589"/>
            <a:ext cx="42532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833119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135" baseline="-14957" dirty="0">
                <a:latin typeface="Cambria Math"/>
                <a:cs typeface="Cambria Math"/>
              </a:rPr>
              <a:t>$</a:t>
            </a:r>
            <a:r>
              <a:rPr sz="1950" baseline="-14957" dirty="0">
                <a:latin typeface="Cambria Math"/>
                <a:cs typeface="Cambria Math"/>
              </a:rPr>
              <a:t>  </a:t>
            </a:r>
            <a:r>
              <a:rPr sz="1950" spc="-8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75" dirty="0">
                <a:latin typeface="Cambria Math"/>
                <a:cs typeface="Cambria Math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N</a:t>
            </a:r>
            <a:r>
              <a:rPr sz="1800" spc="-10" dirty="0">
                <a:latin typeface="Gill Sans MT"/>
                <a:cs typeface="Gill Sans MT"/>
              </a:rPr>
              <a:t>u</a:t>
            </a:r>
            <a:r>
              <a:rPr sz="1800" spc="5" dirty="0">
                <a:latin typeface="Gill Sans MT"/>
                <a:cs typeface="Gill Sans MT"/>
              </a:rPr>
              <a:t>m</a:t>
            </a:r>
            <a:r>
              <a:rPr sz="1800" spc="-5" dirty="0">
                <a:latin typeface="Gill Sans MT"/>
                <a:cs typeface="Gill Sans MT"/>
              </a:rPr>
              <a:t>b</a:t>
            </a:r>
            <a:r>
              <a:rPr sz="1800" spc="-70" dirty="0">
                <a:latin typeface="Gill Sans MT"/>
                <a:cs typeface="Gill Sans MT"/>
              </a:rPr>
              <a:t>e</a:t>
            </a:r>
            <a:r>
              <a:rPr sz="1800" spc="-55" dirty="0">
                <a:latin typeface="Gill Sans MT"/>
                <a:cs typeface="Gill Sans MT"/>
              </a:rPr>
              <a:t>r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o</a:t>
            </a:r>
            <a:r>
              <a:rPr sz="1800" spc="-15" dirty="0">
                <a:latin typeface="Gill Sans MT"/>
                <a:cs typeface="Gill Sans MT"/>
              </a:rPr>
              <a:t>f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lect</a:t>
            </a:r>
            <a:r>
              <a:rPr sz="1800" spc="-20" dirty="0">
                <a:latin typeface="Gill Sans MT"/>
                <a:cs typeface="Gill Sans MT"/>
              </a:rPr>
              <a:t>u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-40" dirty="0">
                <a:latin typeface="Gill Sans MT"/>
                <a:cs typeface="Gill Sans MT"/>
              </a:rPr>
              <a:t>e</a:t>
            </a:r>
            <a:r>
              <a:rPr sz="1800" spc="-25" dirty="0">
                <a:latin typeface="Gill Sans MT"/>
                <a:cs typeface="Gill Sans MT"/>
              </a:rPr>
              <a:t>s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80" dirty="0">
                <a:latin typeface="Gill Sans MT"/>
                <a:cs typeface="Gill Sans MT"/>
              </a:rPr>
              <a:t>y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20" dirty="0">
                <a:latin typeface="Gill Sans MT"/>
                <a:cs typeface="Gill Sans MT"/>
              </a:rPr>
              <a:t>u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70" dirty="0">
                <a:latin typeface="Gill Sans MT"/>
                <a:cs typeface="Gill Sans MT"/>
              </a:rPr>
              <a:t>tt</a:t>
            </a:r>
            <a:r>
              <a:rPr sz="1800" spc="-15" dirty="0">
                <a:latin typeface="Gill Sans MT"/>
                <a:cs typeface="Gill Sans MT"/>
              </a:rPr>
              <a:t>e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dirty="0">
                <a:latin typeface="Gill Sans MT"/>
                <a:cs typeface="Gill Sans MT"/>
              </a:rPr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7" y="269748"/>
            <a:ext cx="896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dirty="0"/>
              <a:t> </a:t>
            </a:r>
            <a:r>
              <a:rPr spc="-20" dirty="0"/>
              <a:t>Problem:</a:t>
            </a:r>
            <a:r>
              <a:rPr spc="229" dirty="0"/>
              <a:t> </a:t>
            </a:r>
            <a:r>
              <a:rPr spc="-5" dirty="0"/>
              <a:t>Will</a:t>
            </a:r>
            <a:r>
              <a:rPr dirty="0"/>
              <a:t> I</a:t>
            </a:r>
            <a:r>
              <a:rPr spc="-5" dirty="0"/>
              <a:t> pass this </a:t>
            </a:r>
            <a:r>
              <a:rPr spc="-10" dirty="0"/>
              <a:t>class?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8365" y="1761235"/>
            <a:ext cx="126174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80" algn="just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2</a:t>
            </a:r>
            <a:r>
              <a:rPr sz="1950" baseline="-14957" dirty="0">
                <a:latin typeface="Cambria Math"/>
                <a:cs typeface="Cambria Math"/>
              </a:rPr>
              <a:t>  </a:t>
            </a:r>
            <a:r>
              <a:rPr sz="1950" spc="-8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15" dirty="0">
                <a:latin typeface="Gill Sans MT"/>
                <a:cs typeface="Gill Sans MT"/>
              </a:rPr>
              <a:t>H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70" dirty="0">
                <a:latin typeface="Gill Sans MT"/>
                <a:cs typeface="Gill Sans MT"/>
              </a:rPr>
              <a:t>u</a:t>
            </a:r>
            <a:r>
              <a:rPr sz="1800" spc="10" dirty="0">
                <a:latin typeface="Gill Sans MT"/>
                <a:cs typeface="Gill Sans MT"/>
              </a:rPr>
              <a:t>r</a:t>
            </a:r>
            <a:r>
              <a:rPr sz="1800" spc="-50" dirty="0">
                <a:latin typeface="Gill Sans MT"/>
                <a:cs typeface="Gill Sans MT"/>
              </a:rPr>
              <a:t>s  </a:t>
            </a:r>
            <a:r>
              <a:rPr sz="1800" spc="-25" dirty="0">
                <a:latin typeface="Gill Sans MT"/>
                <a:cs typeface="Gill Sans MT"/>
              </a:rPr>
              <a:t>spent on </a:t>
            </a:r>
            <a:r>
              <a:rPr sz="1800" spc="-30" dirty="0">
                <a:latin typeface="Gill Sans MT"/>
                <a:cs typeface="Gill Sans MT"/>
              </a:rPr>
              <a:t>the </a:t>
            </a:r>
            <a:r>
              <a:rPr sz="1800" spc="-49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final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project</a:t>
            </a:r>
            <a:endParaRPr sz="1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20503" y="1615821"/>
            <a:ext cx="5427345" cy="4572000"/>
            <a:chOff x="3320503" y="1615821"/>
            <a:chExt cx="5427345" cy="4572000"/>
          </a:xfrm>
        </p:grpSpPr>
        <p:sp>
          <p:nvSpPr>
            <p:cNvPr id="5" name="object 5"/>
            <p:cNvSpPr/>
            <p:nvPr/>
          </p:nvSpPr>
          <p:spPr>
            <a:xfrm>
              <a:off x="3320504" y="1615820"/>
              <a:ext cx="5427345" cy="4572635"/>
            </a:xfrm>
            <a:custGeom>
              <a:avLst/>
              <a:gdLst/>
              <a:ahLst/>
              <a:cxnLst/>
              <a:rect l="l" t="t" r="r" b="b"/>
              <a:pathLst>
                <a:path w="5427345" h="4572635">
                  <a:moveTo>
                    <a:pt x="5427256" y="4372153"/>
                  </a:moveTo>
                  <a:lnTo>
                    <a:pt x="5370106" y="4343578"/>
                  </a:lnTo>
                  <a:lnTo>
                    <a:pt x="5255806" y="4286428"/>
                  </a:lnTo>
                  <a:lnTo>
                    <a:pt x="5255806" y="4343578"/>
                  </a:lnTo>
                  <a:lnTo>
                    <a:pt x="236639" y="4343578"/>
                  </a:lnTo>
                  <a:lnTo>
                    <a:pt x="236639" y="171450"/>
                  </a:lnTo>
                  <a:lnTo>
                    <a:pt x="293789" y="171450"/>
                  </a:lnTo>
                  <a:lnTo>
                    <a:pt x="279501" y="142875"/>
                  </a:lnTo>
                  <a:lnTo>
                    <a:pt x="208064" y="0"/>
                  </a:lnTo>
                  <a:lnTo>
                    <a:pt x="122339" y="171450"/>
                  </a:lnTo>
                  <a:lnTo>
                    <a:pt x="179489" y="171450"/>
                  </a:lnTo>
                  <a:lnTo>
                    <a:pt x="179489" y="4343578"/>
                  </a:lnTo>
                  <a:lnTo>
                    <a:pt x="0" y="4343578"/>
                  </a:lnTo>
                  <a:lnTo>
                    <a:pt x="0" y="4400728"/>
                  </a:lnTo>
                  <a:lnTo>
                    <a:pt x="179489" y="4400728"/>
                  </a:lnTo>
                  <a:lnTo>
                    <a:pt x="179489" y="4572012"/>
                  </a:lnTo>
                  <a:lnTo>
                    <a:pt x="236639" y="4572012"/>
                  </a:lnTo>
                  <a:lnTo>
                    <a:pt x="236639" y="4400728"/>
                  </a:lnTo>
                  <a:lnTo>
                    <a:pt x="5255806" y="4400728"/>
                  </a:lnTo>
                  <a:lnTo>
                    <a:pt x="5255806" y="4457878"/>
                  </a:lnTo>
                  <a:lnTo>
                    <a:pt x="5370106" y="4400728"/>
                  </a:lnTo>
                  <a:lnTo>
                    <a:pt x="5427256" y="437215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141" y="522786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10"/>
                  </a:lnTo>
                  <a:lnTo>
                    <a:pt x="247853" y="56158"/>
                  </a:lnTo>
                  <a:lnTo>
                    <a:pt x="218161" y="26466"/>
                  </a:lnTo>
                  <a:lnTo>
                    <a:pt x="180509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4841" y="2196134"/>
              <a:ext cx="3282950" cy="2924175"/>
            </a:xfrm>
            <a:custGeom>
              <a:avLst/>
              <a:gdLst/>
              <a:ahLst/>
              <a:cxnLst/>
              <a:rect l="l" t="t" r="r" b="b"/>
              <a:pathLst>
                <a:path w="3282950" h="2924175">
                  <a:moveTo>
                    <a:pt x="274320" y="137160"/>
                  </a:moveTo>
                  <a:lnTo>
                    <a:pt x="267322" y="93814"/>
                  </a:lnTo>
                  <a:lnTo>
                    <a:pt x="247853" y="56159"/>
                  </a:lnTo>
                  <a:lnTo>
                    <a:pt x="218160" y="26466"/>
                  </a:lnTo>
                  <a:lnTo>
                    <a:pt x="180505" y="6997"/>
                  </a:lnTo>
                  <a:lnTo>
                    <a:pt x="137160" y="0"/>
                  </a:lnTo>
                  <a:lnTo>
                    <a:pt x="93802" y="6997"/>
                  </a:lnTo>
                  <a:lnTo>
                    <a:pt x="56146" y="26466"/>
                  </a:lnTo>
                  <a:lnTo>
                    <a:pt x="26454" y="56159"/>
                  </a:lnTo>
                  <a:lnTo>
                    <a:pt x="6985" y="93814"/>
                  </a:lnTo>
                  <a:lnTo>
                    <a:pt x="0" y="137160"/>
                  </a:lnTo>
                  <a:lnTo>
                    <a:pt x="6985" y="180517"/>
                  </a:lnTo>
                  <a:lnTo>
                    <a:pt x="26454" y="218173"/>
                  </a:lnTo>
                  <a:lnTo>
                    <a:pt x="56146" y="247865"/>
                  </a:lnTo>
                  <a:lnTo>
                    <a:pt x="93802" y="267335"/>
                  </a:lnTo>
                  <a:lnTo>
                    <a:pt x="137160" y="274320"/>
                  </a:lnTo>
                  <a:lnTo>
                    <a:pt x="180505" y="267335"/>
                  </a:lnTo>
                  <a:lnTo>
                    <a:pt x="218160" y="247865"/>
                  </a:lnTo>
                  <a:lnTo>
                    <a:pt x="247853" y="218173"/>
                  </a:lnTo>
                  <a:lnTo>
                    <a:pt x="267322" y="180517"/>
                  </a:lnTo>
                  <a:lnTo>
                    <a:pt x="274320" y="137160"/>
                  </a:lnTo>
                  <a:close/>
                </a:path>
                <a:path w="3282950" h="2924175">
                  <a:moveTo>
                    <a:pt x="627532" y="1257515"/>
                  </a:moveTo>
                  <a:lnTo>
                    <a:pt x="620534" y="1214170"/>
                  </a:lnTo>
                  <a:lnTo>
                    <a:pt x="601065" y="1176515"/>
                  </a:lnTo>
                  <a:lnTo>
                    <a:pt x="571373" y="1146822"/>
                  </a:lnTo>
                  <a:lnTo>
                    <a:pt x="533717" y="1127353"/>
                  </a:lnTo>
                  <a:lnTo>
                    <a:pt x="490372" y="1120355"/>
                  </a:lnTo>
                  <a:lnTo>
                    <a:pt x="447014" y="1127353"/>
                  </a:lnTo>
                  <a:lnTo>
                    <a:pt x="409359" y="1146822"/>
                  </a:lnTo>
                  <a:lnTo>
                    <a:pt x="379666" y="1176515"/>
                  </a:lnTo>
                  <a:lnTo>
                    <a:pt x="360197" y="1214170"/>
                  </a:lnTo>
                  <a:lnTo>
                    <a:pt x="353212" y="1257515"/>
                  </a:lnTo>
                  <a:lnTo>
                    <a:pt x="360197" y="1300873"/>
                  </a:lnTo>
                  <a:lnTo>
                    <a:pt x="379666" y="1338529"/>
                  </a:lnTo>
                  <a:lnTo>
                    <a:pt x="409359" y="1368221"/>
                  </a:lnTo>
                  <a:lnTo>
                    <a:pt x="447014" y="1387690"/>
                  </a:lnTo>
                  <a:lnTo>
                    <a:pt x="490372" y="1394675"/>
                  </a:lnTo>
                  <a:lnTo>
                    <a:pt x="533717" y="1387690"/>
                  </a:lnTo>
                  <a:lnTo>
                    <a:pt x="571373" y="1368221"/>
                  </a:lnTo>
                  <a:lnTo>
                    <a:pt x="601065" y="1338529"/>
                  </a:lnTo>
                  <a:lnTo>
                    <a:pt x="620534" y="1300873"/>
                  </a:lnTo>
                  <a:lnTo>
                    <a:pt x="627532" y="1257515"/>
                  </a:lnTo>
                  <a:close/>
                </a:path>
                <a:path w="3282950" h="2924175">
                  <a:moveTo>
                    <a:pt x="2145461" y="2719628"/>
                  </a:moveTo>
                  <a:lnTo>
                    <a:pt x="2138464" y="2676283"/>
                  </a:lnTo>
                  <a:lnTo>
                    <a:pt x="2118995" y="2638628"/>
                  </a:lnTo>
                  <a:lnTo>
                    <a:pt x="2089302" y="2608935"/>
                  </a:lnTo>
                  <a:lnTo>
                    <a:pt x="2051646" y="2589466"/>
                  </a:lnTo>
                  <a:lnTo>
                    <a:pt x="2008301" y="2582468"/>
                  </a:lnTo>
                  <a:lnTo>
                    <a:pt x="1964944" y="2589466"/>
                  </a:lnTo>
                  <a:lnTo>
                    <a:pt x="1927288" y="2608935"/>
                  </a:lnTo>
                  <a:lnTo>
                    <a:pt x="1897595" y="2638628"/>
                  </a:lnTo>
                  <a:lnTo>
                    <a:pt x="1878126" y="2676283"/>
                  </a:lnTo>
                  <a:lnTo>
                    <a:pt x="1871141" y="2719628"/>
                  </a:lnTo>
                  <a:lnTo>
                    <a:pt x="1878126" y="2762986"/>
                  </a:lnTo>
                  <a:lnTo>
                    <a:pt x="1897595" y="2800642"/>
                  </a:lnTo>
                  <a:lnTo>
                    <a:pt x="1927288" y="2830334"/>
                  </a:lnTo>
                  <a:lnTo>
                    <a:pt x="1964944" y="2849803"/>
                  </a:lnTo>
                  <a:lnTo>
                    <a:pt x="2008301" y="2856788"/>
                  </a:lnTo>
                  <a:lnTo>
                    <a:pt x="2051646" y="2849803"/>
                  </a:lnTo>
                  <a:lnTo>
                    <a:pt x="2089302" y="2830334"/>
                  </a:lnTo>
                  <a:lnTo>
                    <a:pt x="2118995" y="2800642"/>
                  </a:lnTo>
                  <a:lnTo>
                    <a:pt x="2138464" y="2762986"/>
                  </a:lnTo>
                  <a:lnTo>
                    <a:pt x="2145461" y="2719628"/>
                  </a:lnTo>
                  <a:close/>
                </a:path>
                <a:path w="3282950" h="2924175">
                  <a:moveTo>
                    <a:pt x="2149233" y="448818"/>
                  </a:moveTo>
                  <a:lnTo>
                    <a:pt x="2142236" y="405472"/>
                  </a:lnTo>
                  <a:lnTo>
                    <a:pt x="2122767" y="367817"/>
                  </a:lnTo>
                  <a:lnTo>
                    <a:pt x="2093074" y="338124"/>
                  </a:lnTo>
                  <a:lnTo>
                    <a:pt x="2055418" y="318655"/>
                  </a:lnTo>
                  <a:lnTo>
                    <a:pt x="2012073" y="311658"/>
                  </a:lnTo>
                  <a:lnTo>
                    <a:pt x="1968715" y="318655"/>
                  </a:lnTo>
                  <a:lnTo>
                    <a:pt x="1931060" y="338124"/>
                  </a:lnTo>
                  <a:lnTo>
                    <a:pt x="1901367" y="367817"/>
                  </a:lnTo>
                  <a:lnTo>
                    <a:pt x="1881898" y="405472"/>
                  </a:lnTo>
                  <a:lnTo>
                    <a:pt x="1874913" y="448818"/>
                  </a:lnTo>
                  <a:lnTo>
                    <a:pt x="1881898" y="492175"/>
                  </a:lnTo>
                  <a:lnTo>
                    <a:pt x="1901367" y="529831"/>
                  </a:lnTo>
                  <a:lnTo>
                    <a:pt x="1931060" y="559523"/>
                  </a:lnTo>
                  <a:lnTo>
                    <a:pt x="1968715" y="578993"/>
                  </a:lnTo>
                  <a:lnTo>
                    <a:pt x="2012073" y="585978"/>
                  </a:lnTo>
                  <a:lnTo>
                    <a:pt x="2055418" y="578993"/>
                  </a:lnTo>
                  <a:lnTo>
                    <a:pt x="2093074" y="559523"/>
                  </a:lnTo>
                  <a:lnTo>
                    <a:pt x="2122767" y="529831"/>
                  </a:lnTo>
                  <a:lnTo>
                    <a:pt x="2142236" y="492175"/>
                  </a:lnTo>
                  <a:lnTo>
                    <a:pt x="2149233" y="448818"/>
                  </a:lnTo>
                  <a:close/>
                </a:path>
                <a:path w="3282950" h="2924175">
                  <a:moveTo>
                    <a:pt x="2971546" y="915911"/>
                  </a:moveTo>
                  <a:lnTo>
                    <a:pt x="2964548" y="872566"/>
                  </a:lnTo>
                  <a:lnTo>
                    <a:pt x="2945079" y="834910"/>
                  </a:lnTo>
                  <a:lnTo>
                    <a:pt x="2915386" y="805218"/>
                  </a:lnTo>
                  <a:lnTo>
                    <a:pt x="2877731" y="785749"/>
                  </a:lnTo>
                  <a:lnTo>
                    <a:pt x="2834386" y="778751"/>
                  </a:lnTo>
                  <a:lnTo>
                    <a:pt x="2791028" y="785749"/>
                  </a:lnTo>
                  <a:lnTo>
                    <a:pt x="2753372" y="805218"/>
                  </a:lnTo>
                  <a:lnTo>
                    <a:pt x="2723680" y="834910"/>
                  </a:lnTo>
                  <a:lnTo>
                    <a:pt x="2704211" y="872566"/>
                  </a:lnTo>
                  <a:lnTo>
                    <a:pt x="2697226" y="915911"/>
                  </a:lnTo>
                  <a:lnTo>
                    <a:pt x="2704211" y="959269"/>
                  </a:lnTo>
                  <a:lnTo>
                    <a:pt x="2723680" y="996924"/>
                  </a:lnTo>
                  <a:lnTo>
                    <a:pt x="2753372" y="1026617"/>
                  </a:lnTo>
                  <a:lnTo>
                    <a:pt x="2791028" y="1046086"/>
                  </a:lnTo>
                  <a:lnTo>
                    <a:pt x="2834386" y="1053071"/>
                  </a:lnTo>
                  <a:lnTo>
                    <a:pt x="2877731" y="1046086"/>
                  </a:lnTo>
                  <a:lnTo>
                    <a:pt x="2915386" y="1026617"/>
                  </a:lnTo>
                  <a:lnTo>
                    <a:pt x="2945079" y="996924"/>
                  </a:lnTo>
                  <a:lnTo>
                    <a:pt x="2964548" y="959269"/>
                  </a:lnTo>
                  <a:lnTo>
                    <a:pt x="2971546" y="915911"/>
                  </a:lnTo>
                  <a:close/>
                </a:path>
                <a:path w="3282950" h="2924175">
                  <a:moveTo>
                    <a:pt x="3282378" y="2786646"/>
                  </a:moveTo>
                  <a:lnTo>
                    <a:pt x="3275380" y="2743301"/>
                  </a:lnTo>
                  <a:lnTo>
                    <a:pt x="3255911" y="2705646"/>
                  </a:lnTo>
                  <a:lnTo>
                    <a:pt x="3226219" y="2675953"/>
                  </a:lnTo>
                  <a:lnTo>
                    <a:pt x="3188563" y="2656484"/>
                  </a:lnTo>
                  <a:lnTo>
                    <a:pt x="3145218" y="2649486"/>
                  </a:lnTo>
                  <a:lnTo>
                    <a:pt x="3101860" y="2656484"/>
                  </a:lnTo>
                  <a:lnTo>
                    <a:pt x="3064205" y="2675953"/>
                  </a:lnTo>
                  <a:lnTo>
                    <a:pt x="3034512" y="2705646"/>
                  </a:lnTo>
                  <a:lnTo>
                    <a:pt x="3015043" y="2743301"/>
                  </a:lnTo>
                  <a:lnTo>
                    <a:pt x="3008058" y="2786646"/>
                  </a:lnTo>
                  <a:lnTo>
                    <a:pt x="3015043" y="2830004"/>
                  </a:lnTo>
                  <a:lnTo>
                    <a:pt x="3034512" y="2867660"/>
                  </a:lnTo>
                  <a:lnTo>
                    <a:pt x="3064205" y="2897352"/>
                  </a:lnTo>
                  <a:lnTo>
                    <a:pt x="3101860" y="2916821"/>
                  </a:lnTo>
                  <a:lnTo>
                    <a:pt x="3145218" y="2923806"/>
                  </a:lnTo>
                  <a:lnTo>
                    <a:pt x="3188563" y="2916821"/>
                  </a:lnTo>
                  <a:lnTo>
                    <a:pt x="3226219" y="2897352"/>
                  </a:lnTo>
                  <a:lnTo>
                    <a:pt x="3255911" y="2867660"/>
                  </a:lnTo>
                  <a:lnTo>
                    <a:pt x="3275380" y="2830004"/>
                  </a:lnTo>
                  <a:lnTo>
                    <a:pt x="3282378" y="278664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17681" y="498397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10"/>
                  </a:lnTo>
                  <a:lnTo>
                    <a:pt x="247857" y="56158"/>
                  </a:lnTo>
                  <a:lnTo>
                    <a:pt x="218166" y="26466"/>
                  </a:lnTo>
                  <a:lnTo>
                    <a:pt x="180514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1840" y="4028821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9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59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05"/>
                  </a:lnTo>
                  <a:lnTo>
                    <a:pt x="247853" y="56153"/>
                  </a:lnTo>
                  <a:lnTo>
                    <a:pt x="218161" y="26462"/>
                  </a:lnTo>
                  <a:lnTo>
                    <a:pt x="180509" y="699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8760" y="446115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05"/>
                  </a:lnTo>
                  <a:lnTo>
                    <a:pt x="247857" y="56153"/>
                  </a:lnTo>
                  <a:lnTo>
                    <a:pt x="218166" y="26462"/>
                  </a:lnTo>
                  <a:lnTo>
                    <a:pt x="180514" y="699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4125" y="314402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10" y="6992"/>
                  </a:lnTo>
                  <a:lnTo>
                    <a:pt x="56158" y="26462"/>
                  </a:lnTo>
                  <a:lnTo>
                    <a:pt x="26466" y="56153"/>
                  </a:lnTo>
                  <a:lnTo>
                    <a:pt x="6993" y="93805"/>
                  </a:lnTo>
                  <a:lnTo>
                    <a:pt x="0" y="137160"/>
                  </a:lnTo>
                  <a:lnTo>
                    <a:pt x="6993" y="180509"/>
                  </a:lnTo>
                  <a:lnTo>
                    <a:pt x="26466" y="218161"/>
                  </a:lnTo>
                  <a:lnTo>
                    <a:pt x="56158" y="247853"/>
                  </a:lnTo>
                  <a:lnTo>
                    <a:pt x="93810" y="267326"/>
                  </a:lnTo>
                  <a:lnTo>
                    <a:pt x="137160" y="274320"/>
                  </a:lnTo>
                  <a:lnTo>
                    <a:pt x="180514" y="267326"/>
                  </a:lnTo>
                  <a:lnTo>
                    <a:pt x="218166" y="247853"/>
                  </a:lnTo>
                  <a:lnTo>
                    <a:pt x="247857" y="218161"/>
                  </a:lnTo>
                  <a:lnTo>
                    <a:pt x="267327" y="180509"/>
                  </a:lnTo>
                  <a:lnTo>
                    <a:pt x="274320" y="137160"/>
                  </a:lnTo>
                  <a:lnTo>
                    <a:pt x="267327" y="93805"/>
                  </a:lnTo>
                  <a:lnTo>
                    <a:pt x="247857" y="56153"/>
                  </a:lnTo>
                  <a:lnTo>
                    <a:pt x="218166" y="26462"/>
                  </a:lnTo>
                  <a:lnTo>
                    <a:pt x="180514" y="699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31400" y="2818815"/>
            <a:ext cx="1320800" cy="14770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45" dirty="0">
                <a:latin typeface="Gill Sans MT"/>
                <a:cs typeface="Gill Sans MT"/>
              </a:rPr>
              <a:t>P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65" dirty="0">
                <a:latin typeface="Gill Sans MT"/>
                <a:cs typeface="Gill Sans MT"/>
              </a:rPr>
              <a:t>s</a:t>
            </a:r>
            <a:r>
              <a:rPr sz="1800" spc="-50" dirty="0">
                <a:latin typeface="Gill Sans MT"/>
                <a:cs typeface="Gill Sans MT"/>
              </a:rPr>
              <a:t>s  Fail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24029" y="3367532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91795" y="3674109"/>
            <a:ext cx="281940" cy="375920"/>
          </a:xfrm>
          <a:custGeom>
            <a:avLst/>
            <a:gdLst/>
            <a:ahLst/>
            <a:cxnLst/>
            <a:rect l="l" t="t" r="r" b="b"/>
            <a:pathLst>
              <a:path w="281940" h="375920">
                <a:moveTo>
                  <a:pt x="53149" y="0"/>
                </a:moveTo>
                <a:lnTo>
                  <a:pt x="0" y="0"/>
                </a:lnTo>
                <a:lnTo>
                  <a:pt x="0" y="10160"/>
                </a:lnTo>
                <a:lnTo>
                  <a:pt x="0" y="365760"/>
                </a:lnTo>
                <a:lnTo>
                  <a:pt x="0" y="375920"/>
                </a:lnTo>
                <a:lnTo>
                  <a:pt x="53149" y="375920"/>
                </a:lnTo>
                <a:lnTo>
                  <a:pt x="53149" y="365760"/>
                </a:lnTo>
                <a:lnTo>
                  <a:pt x="20662" y="365760"/>
                </a:lnTo>
                <a:lnTo>
                  <a:pt x="20662" y="10160"/>
                </a:lnTo>
                <a:lnTo>
                  <a:pt x="53149" y="10160"/>
                </a:lnTo>
                <a:lnTo>
                  <a:pt x="53149" y="0"/>
                </a:lnTo>
                <a:close/>
              </a:path>
              <a:path w="281940" h="375920">
                <a:moveTo>
                  <a:pt x="281432" y="0"/>
                </a:moveTo>
                <a:lnTo>
                  <a:pt x="228295" y="0"/>
                </a:lnTo>
                <a:lnTo>
                  <a:pt x="228295" y="10160"/>
                </a:lnTo>
                <a:lnTo>
                  <a:pt x="260781" y="10160"/>
                </a:lnTo>
                <a:lnTo>
                  <a:pt x="260781" y="365760"/>
                </a:lnTo>
                <a:lnTo>
                  <a:pt x="228295" y="365760"/>
                </a:lnTo>
                <a:lnTo>
                  <a:pt x="228295" y="375920"/>
                </a:lnTo>
                <a:lnTo>
                  <a:pt x="281432" y="375920"/>
                </a:lnTo>
                <a:lnTo>
                  <a:pt x="281432" y="365760"/>
                </a:lnTo>
                <a:lnTo>
                  <a:pt x="281432" y="10160"/>
                </a:lnTo>
                <a:lnTo>
                  <a:pt x="281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37273" y="3562604"/>
            <a:ext cx="1524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4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13017" y="3384880"/>
            <a:ext cx="238760" cy="282575"/>
          </a:xfrm>
          <a:custGeom>
            <a:avLst/>
            <a:gdLst/>
            <a:ahLst/>
            <a:cxnLst/>
            <a:rect l="l" t="t" r="r" b="b"/>
            <a:pathLst>
              <a:path w="238759" h="282575">
                <a:moveTo>
                  <a:pt x="58582" y="50350"/>
                </a:moveTo>
                <a:lnTo>
                  <a:pt x="39083" y="66626"/>
                </a:lnTo>
                <a:lnTo>
                  <a:pt x="219265" y="282460"/>
                </a:lnTo>
                <a:lnTo>
                  <a:pt x="238760" y="266179"/>
                </a:lnTo>
                <a:lnTo>
                  <a:pt x="58582" y="50350"/>
                </a:lnTo>
                <a:close/>
              </a:path>
              <a:path w="238759" h="282575">
                <a:moveTo>
                  <a:pt x="0" y="0"/>
                </a:moveTo>
                <a:lnTo>
                  <a:pt x="19583" y="82905"/>
                </a:lnTo>
                <a:lnTo>
                  <a:pt x="39083" y="66626"/>
                </a:lnTo>
                <a:lnTo>
                  <a:pt x="30949" y="56883"/>
                </a:lnTo>
                <a:lnTo>
                  <a:pt x="50444" y="40601"/>
                </a:lnTo>
                <a:lnTo>
                  <a:pt x="70259" y="40601"/>
                </a:lnTo>
                <a:lnTo>
                  <a:pt x="78079" y="34074"/>
                </a:lnTo>
                <a:lnTo>
                  <a:pt x="0" y="0"/>
                </a:lnTo>
                <a:close/>
              </a:path>
              <a:path w="238759" h="282575">
                <a:moveTo>
                  <a:pt x="50444" y="40601"/>
                </a:moveTo>
                <a:lnTo>
                  <a:pt x="30949" y="56883"/>
                </a:lnTo>
                <a:lnTo>
                  <a:pt x="39083" y="66626"/>
                </a:lnTo>
                <a:lnTo>
                  <a:pt x="58582" y="50350"/>
                </a:lnTo>
                <a:lnTo>
                  <a:pt x="50444" y="40601"/>
                </a:lnTo>
                <a:close/>
              </a:path>
              <a:path w="238759" h="282575">
                <a:moveTo>
                  <a:pt x="70259" y="40601"/>
                </a:moveTo>
                <a:lnTo>
                  <a:pt x="50444" y="40601"/>
                </a:lnTo>
                <a:lnTo>
                  <a:pt x="58582" y="50350"/>
                </a:lnTo>
                <a:lnTo>
                  <a:pt x="70259" y="40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43157" y="6088589"/>
            <a:ext cx="42532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833119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135" baseline="-14957" dirty="0">
                <a:latin typeface="Cambria Math"/>
                <a:cs typeface="Cambria Math"/>
              </a:rPr>
              <a:t>$</a:t>
            </a:r>
            <a:r>
              <a:rPr sz="1950" baseline="-14957" dirty="0">
                <a:latin typeface="Cambria Math"/>
                <a:cs typeface="Cambria Math"/>
              </a:rPr>
              <a:t>  </a:t>
            </a:r>
            <a:r>
              <a:rPr sz="1950" spc="-8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 </a:t>
            </a:r>
            <a:r>
              <a:rPr sz="1800" spc="-75" dirty="0">
                <a:latin typeface="Cambria Math"/>
                <a:cs typeface="Cambria Math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N</a:t>
            </a:r>
            <a:r>
              <a:rPr sz="1800" spc="-10" dirty="0">
                <a:latin typeface="Gill Sans MT"/>
                <a:cs typeface="Gill Sans MT"/>
              </a:rPr>
              <a:t>u</a:t>
            </a:r>
            <a:r>
              <a:rPr sz="1800" spc="5" dirty="0">
                <a:latin typeface="Gill Sans MT"/>
                <a:cs typeface="Gill Sans MT"/>
              </a:rPr>
              <a:t>m</a:t>
            </a:r>
            <a:r>
              <a:rPr sz="1800" spc="-5" dirty="0">
                <a:latin typeface="Gill Sans MT"/>
                <a:cs typeface="Gill Sans MT"/>
              </a:rPr>
              <a:t>b</a:t>
            </a:r>
            <a:r>
              <a:rPr sz="1800" spc="-70" dirty="0">
                <a:latin typeface="Gill Sans MT"/>
                <a:cs typeface="Gill Sans MT"/>
              </a:rPr>
              <a:t>e</a:t>
            </a:r>
            <a:r>
              <a:rPr sz="1800" spc="-55" dirty="0">
                <a:latin typeface="Gill Sans MT"/>
                <a:cs typeface="Gill Sans MT"/>
              </a:rPr>
              <a:t>r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o</a:t>
            </a:r>
            <a:r>
              <a:rPr sz="1800" spc="-15" dirty="0">
                <a:latin typeface="Gill Sans MT"/>
                <a:cs typeface="Gill Sans MT"/>
              </a:rPr>
              <a:t>f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lect</a:t>
            </a:r>
            <a:r>
              <a:rPr sz="1800" spc="-20" dirty="0">
                <a:latin typeface="Gill Sans MT"/>
                <a:cs typeface="Gill Sans MT"/>
              </a:rPr>
              <a:t>u</a:t>
            </a:r>
            <a:r>
              <a:rPr sz="1800" spc="-114" dirty="0">
                <a:latin typeface="Gill Sans MT"/>
                <a:cs typeface="Gill Sans MT"/>
              </a:rPr>
              <a:t>r</a:t>
            </a:r>
            <a:r>
              <a:rPr sz="1800" spc="-40" dirty="0">
                <a:latin typeface="Gill Sans MT"/>
                <a:cs typeface="Gill Sans MT"/>
              </a:rPr>
              <a:t>e</a:t>
            </a:r>
            <a:r>
              <a:rPr sz="1800" spc="-25" dirty="0">
                <a:latin typeface="Gill Sans MT"/>
                <a:cs typeface="Gill Sans MT"/>
              </a:rPr>
              <a:t>s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80" dirty="0">
                <a:latin typeface="Gill Sans MT"/>
                <a:cs typeface="Gill Sans MT"/>
              </a:rPr>
              <a:t>y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20" dirty="0">
                <a:latin typeface="Gill Sans MT"/>
                <a:cs typeface="Gill Sans MT"/>
              </a:rPr>
              <a:t>u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70" dirty="0">
                <a:latin typeface="Gill Sans MT"/>
                <a:cs typeface="Gill Sans MT"/>
              </a:rPr>
              <a:t>tt</a:t>
            </a:r>
            <a:r>
              <a:rPr sz="1800" spc="-15" dirty="0">
                <a:latin typeface="Gill Sans MT"/>
                <a:cs typeface="Gill Sans MT"/>
              </a:rPr>
              <a:t>e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dirty="0">
                <a:latin typeface="Gill Sans MT"/>
                <a:cs typeface="Gill Sans MT"/>
              </a:rPr>
              <a:t>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7" y="269748"/>
            <a:ext cx="896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dirty="0"/>
              <a:t> </a:t>
            </a:r>
            <a:r>
              <a:rPr spc="-20" dirty="0"/>
              <a:t>Problem:</a:t>
            </a:r>
            <a:r>
              <a:rPr spc="229" dirty="0"/>
              <a:t> </a:t>
            </a:r>
            <a:r>
              <a:rPr spc="-5" dirty="0"/>
              <a:t>Will</a:t>
            </a:r>
            <a:r>
              <a:rPr dirty="0"/>
              <a:t> I</a:t>
            </a:r>
            <a:r>
              <a:rPr spc="-5" dirty="0"/>
              <a:t> pass this </a:t>
            </a:r>
            <a:r>
              <a:rPr spc="-10" dirty="0"/>
              <a:t>class?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3288"/>
            <a:ext cx="2413000" cy="1204595"/>
            <a:chOff x="3257194" y="3193288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3287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74"/>
                  </a:moveTo>
                  <a:lnTo>
                    <a:pt x="1772196" y="452031"/>
                  </a:lnTo>
                  <a:lnTo>
                    <a:pt x="1680044" y="373481"/>
                  </a:lnTo>
                  <a:lnTo>
                    <a:pt x="1670900" y="410476"/>
                  </a:lnTo>
                  <a:lnTo>
                    <a:pt x="9144" y="0"/>
                  </a:lnTo>
                  <a:lnTo>
                    <a:pt x="0" y="36982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797"/>
                  </a:lnTo>
                  <a:lnTo>
                    <a:pt x="9042" y="902830"/>
                  </a:lnTo>
                  <a:lnTo>
                    <a:pt x="1670646" y="501713"/>
                  </a:lnTo>
                  <a:lnTo>
                    <a:pt x="1679600" y="538746"/>
                  </a:lnTo>
                  <a:lnTo>
                    <a:pt x="1772742" y="460209"/>
                  </a:lnTo>
                  <a:lnTo>
                    <a:pt x="1777301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756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40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40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899916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428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329684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196399"/>
            <a:ext cx="4837430" cy="1341120"/>
            <a:chOff x="3886022" y="319639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1963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83"/>
                  </a:moveTo>
                  <a:lnTo>
                    <a:pt x="1762925" y="1271701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59"/>
                  </a:lnTo>
                  <a:lnTo>
                    <a:pt x="1679232" y="1259560"/>
                  </a:lnTo>
                  <a:lnTo>
                    <a:pt x="1678292" y="1263446"/>
                  </a:lnTo>
                  <a:lnTo>
                    <a:pt x="1675917" y="1266698"/>
                  </a:lnTo>
                  <a:lnTo>
                    <a:pt x="15760" y="862698"/>
                  </a:lnTo>
                  <a:lnTo>
                    <a:pt x="6743" y="899718"/>
                  </a:lnTo>
                  <a:lnTo>
                    <a:pt x="1668411" y="1304074"/>
                  </a:lnTo>
                  <a:lnTo>
                    <a:pt x="1659407" y="1341081"/>
                  </a:lnTo>
                  <a:lnTo>
                    <a:pt x="1783981" y="1312583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32790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40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470148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84" dirty="0">
                <a:latin typeface="Cambria Math"/>
                <a:cs typeface="Cambria Math"/>
              </a:rPr>
              <a:t>𝑦&amp;</a:t>
            </a:r>
            <a:r>
              <a:rPr sz="2250" spc="-72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604516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753499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25"/>
                </a:moveTo>
                <a:lnTo>
                  <a:pt x="1659420" y="0"/>
                </a:lnTo>
                <a:lnTo>
                  <a:pt x="1668386" y="37045"/>
                </a:lnTo>
                <a:lnTo>
                  <a:pt x="6756" y="439762"/>
                </a:lnTo>
                <a:lnTo>
                  <a:pt x="15722" y="476796"/>
                </a:lnTo>
                <a:lnTo>
                  <a:pt x="1675853" y="74434"/>
                </a:lnTo>
                <a:lnTo>
                  <a:pt x="1678241" y="77698"/>
                </a:lnTo>
                <a:lnTo>
                  <a:pt x="1679181" y="81610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55"/>
                </a:lnTo>
                <a:lnTo>
                  <a:pt x="1725396" y="142201"/>
                </a:lnTo>
                <a:lnTo>
                  <a:pt x="1762912" y="69443"/>
                </a:lnTo>
                <a:lnTo>
                  <a:pt x="1783969" y="28625"/>
                </a:lnTo>
                <a:close/>
              </a:path>
              <a:path w="4197350" h="1772920">
                <a:moveTo>
                  <a:pt x="4196778" y="894448"/>
                </a:moveTo>
                <a:lnTo>
                  <a:pt x="4177893" y="869759"/>
                </a:lnTo>
                <a:lnTo>
                  <a:pt x="4119143" y="792937"/>
                </a:lnTo>
                <a:lnTo>
                  <a:pt x="4102417" y="827176"/>
                </a:lnTo>
                <a:lnTo>
                  <a:pt x="2432405" y="11506"/>
                </a:lnTo>
                <a:lnTo>
                  <a:pt x="2415679" y="45745"/>
                </a:lnTo>
                <a:lnTo>
                  <a:pt x="4082427" y="859815"/>
                </a:lnTo>
                <a:lnTo>
                  <a:pt x="4082427" y="868108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78" y="920788"/>
                </a:lnTo>
                <a:lnTo>
                  <a:pt x="4082491" y="928776"/>
                </a:lnTo>
                <a:lnTo>
                  <a:pt x="2415717" y="1738350"/>
                </a:lnTo>
                <a:lnTo>
                  <a:pt x="2432367" y="1772615"/>
                </a:lnTo>
                <a:lnTo>
                  <a:pt x="4102277" y="961529"/>
                </a:lnTo>
                <a:lnTo>
                  <a:pt x="4118927" y="995794"/>
                </a:lnTo>
                <a:lnTo>
                  <a:pt x="4177969" y="918921"/>
                </a:lnTo>
                <a:lnTo>
                  <a:pt x="4196778" y="894448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4333" y="3449078"/>
            <a:ext cx="305435" cy="235585"/>
          </a:xfrm>
          <a:custGeom>
            <a:avLst/>
            <a:gdLst/>
            <a:ahLst/>
            <a:cxnLst/>
            <a:rect l="l" t="t" r="r" b="b"/>
            <a:pathLst>
              <a:path w="305434" h="235585">
                <a:moveTo>
                  <a:pt x="230405" y="0"/>
                </a:moveTo>
                <a:lnTo>
                  <a:pt x="227053" y="9550"/>
                </a:lnTo>
                <a:lnTo>
                  <a:pt x="240673" y="15458"/>
                </a:lnTo>
                <a:lnTo>
                  <a:pt x="252388" y="23637"/>
                </a:lnTo>
                <a:lnTo>
                  <a:pt x="276170" y="61559"/>
                </a:lnTo>
                <a:lnTo>
                  <a:pt x="283987" y="116458"/>
                </a:lnTo>
                <a:lnTo>
                  <a:pt x="283113" y="137206"/>
                </a:lnTo>
                <a:lnTo>
                  <a:pt x="270029" y="188023"/>
                </a:lnTo>
                <a:lnTo>
                  <a:pt x="240828" y="219781"/>
                </a:lnTo>
                <a:lnTo>
                  <a:pt x="227421" y="225717"/>
                </a:lnTo>
                <a:lnTo>
                  <a:pt x="230405" y="235267"/>
                </a:lnTo>
                <a:lnTo>
                  <a:pt x="275356" y="208564"/>
                </a:lnTo>
                <a:lnTo>
                  <a:pt x="300600" y="159257"/>
                </a:lnTo>
                <a:lnTo>
                  <a:pt x="305437" y="117690"/>
                </a:lnTo>
                <a:lnTo>
                  <a:pt x="304225" y="96124"/>
                </a:lnTo>
                <a:lnTo>
                  <a:pt x="294523" y="57895"/>
                </a:lnTo>
                <a:lnTo>
                  <a:pt x="262419" y="15084"/>
                </a:lnTo>
                <a:lnTo>
                  <a:pt x="247462" y="6157"/>
                </a:lnTo>
                <a:lnTo>
                  <a:pt x="230405" y="0"/>
                </a:lnTo>
                <a:close/>
              </a:path>
              <a:path w="305434" h="235585">
                <a:moveTo>
                  <a:pt x="75034" y="0"/>
                </a:moveTo>
                <a:lnTo>
                  <a:pt x="30164" y="26778"/>
                </a:lnTo>
                <a:lnTo>
                  <a:pt x="4852" y="76192"/>
                </a:lnTo>
                <a:lnTo>
                  <a:pt x="0" y="117690"/>
                </a:lnTo>
                <a:lnTo>
                  <a:pt x="1209" y="139307"/>
                </a:lnTo>
                <a:lnTo>
                  <a:pt x="10883" y="177541"/>
                </a:lnTo>
                <a:lnTo>
                  <a:pt x="42943" y="220217"/>
                </a:lnTo>
                <a:lnTo>
                  <a:pt x="75034" y="235267"/>
                </a:lnTo>
                <a:lnTo>
                  <a:pt x="78011" y="225717"/>
                </a:lnTo>
                <a:lnTo>
                  <a:pt x="64604" y="219781"/>
                </a:lnTo>
                <a:lnTo>
                  <a:pt x="53035" y="211518"/>
                </a:lnTo>
                <a:lnTo>
                  <a:pt x="29304" y="172991"/>
                </a:lnTo>
                <a:lnTo>
                  <a:pt x="21456" y="116458"/>
                </a:lnTo>
                <a:lnTo>
                  <a:pt x="22328" y="96382"/>
                </a:lnTo>
                <a:lnTo>
                  <a:pt x="35408" y="46812"/>
                </a:lnTo>
                <a:lnTo>
                  <a:pt x="64814" y="15458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4552" y="3271010"/>
            <a:ext cx="52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baseline="-20833" dirty="0">
                <a:latin typeface="Cambria Math"/>
                <a:cs typeface="Cambria Math"/>
              </a:rPr>
              <a:t>𝑥</a:t>
            </a:r>
            <a:r>
              <a:rPr sz="4200" spc="240" baseline="-20833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04757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31" y="0"/>
                </a:moveTo>
                <a:lnTo>
                  <a:pt x="0" y="0"/>
                </a:lnTo>
                <a:lnTo>
                  <a:pt x="0" y="12700"/>
                </a:lnTo>
                <a:lnTo>
                  <a:pt x="48615" y="12700"/>
                </a:lnTo>
                <a:lnTo>
                  <a:pt x="48615" y="317500"/>
                </a:lnTo>
                <a:lnTo>
                  <a:pt x="0" y="317500"/>
                </a:lnTo>
                <a:lnTo>
                  <a:pt x="0" y="331470"/>
                </a:lnTo>
                <a:lnTo>
                  <a:pt x="77431" y="331470"/>
                </a:lnTo>
                <a:lnTo>
                  <a:pt x="77431" y="317500"/>
                </a:lnTo>
                <a:lnTo>
                  <a:pt x="77431" y="12700"/>
                </a:lnTo>
                <a:lnTo>
                  <a:pt x="77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42426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44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1470"/>
                </a:lnTo>
                <a:lnTo>
                  <a:pt x="77444" y="331470"/>
                </a:lnTo>
                <a:lnTo>
                  <a:pt x="77444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444" y="12700"/>
                </a:lnTo>
                <a:lnTo>
                  <a:pt x="7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45272" y="3402074"/>
            <a:ext cx="1127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800" dirty="0">
                <a:latin typeface="Cambria Math"/>
                <a:cs typeface="Cambria Math"/>
              </a:rPr>
              <a:t>=	4 </a:t>
            </a:r>
            <a:r>
              <a:rPr sz="2800" spc="-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3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51392" y="3173678"/>
            <a:ext cx="1106170" cy="942340"/>
          </a:xfrm>
          <a:custGeom>
            <a:avLst/>
            <a:gdLst/>
            <a:ahLst/>
            <a:cxnLst/>
            <a:rect l="l" t="t" r="r" b="b"/>
            <a:pathLst>
              <a:path w="1106170" h="942339">
                <a:moveTo>
                  <a:pt x="1105789" y="903922"/>
                </a:moveTo>
                <a:lnTo>
                  <a:pt x="1080389" y="891222"/>
                </a:lnTo>
                <a:lnTo>
                  <a:pt x="1029601" y="865822"/>
                </a:lnTo>
                <a:lnTo>
                  <a:pt x="1029601" y="891222"/>
                </a:lnTo>
                <a:lnTo>
                  <a:pt x="398462" y="891222"/>
                </a:lnTo>
                <a:lnTo>
                  <a:pt x="398462" y="766381"/>
                </a:lnTo>
                <a:lnTo>
                  <a:pt x="398462" y="740981"/>
                </a:lnTo>
                <a:lnTo>
                  <a:pt x="383273" y="740981"/>
                </a:lnTo>
                <a:lnTo>
                  <a:pt x="383273" y="763905"/>
                </a:lnTo>
                <a:lnTo>
                  <a:pt x="373062" y="753681"/>
                </a:lnTo>
                <a:lnTo>
                  <a:pt x="373062" y="916622"/>
                </a:lnTo>
                <a:lnTo>
                  <a:pt x="1029601" y="916622"/>
                </a:lnTo>
                <a:lnTo>
                  <a:pt x="1029601" y="942022"/>
                </a:lnTo>
                <a:lnTo>
                  <a:pt x="1080389" y="916622"/>
                </a:lnTo>
                <a:lnTo>
                  <a:pt x="1105789" y="903922"/>
                </a:lnTo>
                <a:close/>
              </a:path>
              <a:path w="1106170" h="942339">
                <a:moveTo>
                  <a:pt x="1105789" y="38100"/>
                </a:moveTo>
                <a:lnTo>
                  <a:pt x="1080389" y="25400"/>
                </a:lnTo>
                <a:lnTo>
                  <a:pt x="1029601" y="0"/>
                </a:lnTo>
                <a:lnTo>
                  <a:pt x="1029601" y="25400"/>
                </a:lnTo>
                <a:lnTo>
                  <a:pt x="0" y="25400"/>
                </a:lnTo>
                <a:lnTo>
                  <a:pt x="0" y="226301"/>
                </a:lnTo>
                <a:lnTo>
                  <a:pt x="11798" y="214503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76200"/>
                </a:lnTo>
                <a:lnTo>
                  <a:pt x="1080389" y="50800"/>
                </a:lnTo>
                <a:lnTo>
                  <a:pt x="110578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05582" y="3464052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latin typeface="Gill Sans MT"/>
                <a:cs typeface="Gill Sans MT"/>
              </a:rPr>
              <a:t>P</a:t>
            </a:r>
            <a:r>
              <a:rPr sz="2000" spc="-65" dirty="0">
                <a:latin typeface="Gill Sans MT"/>
                <a:cs typeface="Gill Sans MT"/>
              </a:rPr>
              <a:t>r</a:t>
            </a:r>
            <a:r>
              <a:rPr sz="2000" spc="-25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i</a:t>
            </a:r>
            <a:r>
              <a:rPr sz="2000" spc="-45" dirty="0">
                <a:latin typeface="Gill Sans MT"/>
                <a:cs typeface="Gill Sans MT"/>
              </a:rPr>
              <a:t>c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-30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:</a:t>
            </a:r>
            <a:r>
              <a:rPr sz="2000" spc="-170" dirty="0">
                <a:latin typeface="Gill Sans MT"/>
                <a:cs typeface="Gill Sans MT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0</a:t>
            </a:r>
            <a:r>
              <a:rPr sz="2000" dirty="0">
                <a:latin typeface="Cambria Math"/>
                <a:cs typeface="Cambria Math"/>
              </a:rPr>
              <a:t>.1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7" y="269748"/>
            <a:ext cx="896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dirty="0"/>
              <a:t> </a:t>
            </a:r>
            <a:r>
              <a:rPr spc="-20" dirty="0"/>
              <a:t>Problem:</a:t>
            </a:r>
            <a:r>
              <a:rPr spc="229" dirty="0"/>
              <a:t> </a:t>
            </a:r>
            <a:r>
              <a:rPr spc="-5" dirty="0"/>
              <a:t>Will</a:t>
            </a:r>
            <a:r>
              <a:rPr dirty="0"/>
              <a:t> I</a:t>
            </a:r>
            <a:r>
              <a:rPr spc="-5" dirty="0"/>
              <a:t> pass this </a:t>
            </a:r>
            <a:r>
              <a:rPr spc="-10" dirty="0"/>
              <a:t>class?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5675"/>
            <a:ext cx="2413000" cy="1204595"/>
            <a:chOff x="3257194" y="319567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567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87"/>
                  </a:moveTo>
                  <a:lnTo>
                    <a:pt x="1772183" y="452031"/>
                  </a:lnTo>
                  <a:lnTo>
                    <a:pt x="1680044" y="373494"/>
                  </a:lnTo>
                  <a:lnTo>
                    <a:pt x="1670900" y="410489"/>
                  </a:lnTo>
                  <a:lnTo>
                    <a:pt x="9144" y="0"/>
                  </a:lnTo>
                  <a:lnTo>
                    <a:pt x="0" y="36995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809"/>
                  </a:lnTo>
                  <a:lnTo>
                    <a:pt x="9042" y="902843"/>
                  </a:lnTo>
                  <a:lnTo>
                    <a:pt x="1670659" y="501726"/>
                  </a:lnTo>
                  <a:lnTo>
                    <a:pt x="1679600" y="538759"/>
                  </a:lnTo>
                  <a:lnTo>
                    <a:pt x="1772754" y="460209"/>
                  </a:lnTo>
                  <a:lnTo>
                    <a:pt x="1777301" y="4563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996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39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40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902964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41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7332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19133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33273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3320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198799"/>
            <a:ext cx="4837430" cy="1341120"/>
            <a:chOff x="3886022" y="319879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1987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81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3302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473196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84" dirty="0">
                <a:latin typeface="Cambria Math"/>
                <a:cs typeface="Cambria Math"/>
              </a:rPr>
              <a:t>𝑦&amp;</a:t>
            </a:r>
            <a:r>
              <a:rPr sz="2250" spc="-72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4644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607564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51392" y="2755900"/>
            <a:ext cx="5931535" cy="1772920"/>
            <a:chOff x="2151392" y="2755900"/>
            <a:chExt cx="5931535" cy="1772920"/>
          </a:xfrm>
        </p:grpSpPr>
        <p:sp>
          <p:nvSpPr>
            <p:cNvPr id="20" name="object 20"/>
            <p:cNvSpPr/>
            <p:nvPr/>
          </p:nvSpPr>
          <p:spPr>
            <a:xfrm>
              <a:off x="3886035" y="2755899"/>
              <a:ext cx="4197350" cy="1772920"/>
            </a:xfrm>
            <a:custGeom>
              <a:avLst/>
              <a:gdLst/>
              <a:ahLst/>
              <a:cxnLst/>
              <a:rect l="l" t="t" r="r" b="b"/>
              <a:pathLst>
                <a:path w="4197350" h="1772920">
                  <a:moveTo>
                    <a:pt x="1783969" y="28613"/>
                  </a:moveTo>
                  <a:lnTo>
                    <a:pt x="1659420" y="0"/>
                  </a:lnTo>
                  <a:lnTo>
                    <a:pt x="1668386" y="37033"/>
                  </a:lnTo>
                  <a:lnTo>
                    <a:pt x="6756" y="439762"/>
                  </a:lnTo>
                  <a:lnTo>
                    <a:pt x="15722" y="476783"/>
                  </a:lnTo>
                  <a:lnTo>
                    <a:pt x="1675866" y="74434"/>
                  </a:lnTo>
                  <a:lnTo>
                    <a:pt x="1678228" y="77685"/>
                  </a:lnTo>
                  <a:lnTo>
                    <a:pt x="1679181" y="81597"/>
                  </a:lnTo>
                  <a:lnTo>
                    <a:pt x="0" y="1308722"/>
                  </a:lnTo>
                  <a:lnTo>
                    <a:pt x="22479" y="1339481"/>
                  </a:lnTo>
                  <a:lnTo>
                    <a:pt x="1702917" y="111442"/>
                  </a:lnTo>
                  <a:lnTo>
                    <a:pt x="1725396" y="142201"/>
                  </a:lnTo>
                  <a:lnTo>
                    <a:pt x="1762912" y="69430"/>
                  </a:lnTo>
                  <a:lnTo>
                    <a:pt x="1783969" y="28613"/>
                  </a:lnTo>
                  <a:close/>
                </a:path>
                <a:path w="4197350" h="1772920">
                  <a:moveTo>
                    <a:pt x="4196778" y="894435"/>
                  </a:moveTo>
                  <a:lnTo>
                    <a:pt x="4177906" y="869759"/>
                  </a:lnTo>
                  <a:lnTo>
                    <a:pt x="4119143" y="792924"/>
                  </a:lnTo>
                  <a:lnTo>
                    <a:pt x="4102417" y="827163"/>
                  </a:lnTo>
                  <a:lnTo>
                    <a:pt x="2432405" y="11493"/>
                  </a:lnTo>
                  <a:lnTo>
                    <a:pt x="2415679" y="45732"/>
                  </a:lnTo>
                  <a:lnTo>
                    <a:pt x="4082427" y="859815"/>
                  </a:lnTo>
                  <a:lnTo>
                    <a:pt x="4082440" y="868083"/>
                  </a:lnTo>
                  <a:lnTo>
                    <a:pt x="4078808" y="875525"/>
                  </a:lnTo>
                  <a:lnTo>
                    <a:pt x="2424023" y="877112"/>
                  </a:lnTo>
                  <a:lnTo>
                    <a:pt x="2424061" y="915212"/>
                  </a:lnTo>
                  <a:lnTo>
                    <a:pt x="4078998" y="913625"/>
                  </a:lnTo>
                  <a:lnTo>
                    <a:pt x="4082491" y="920813"/>
                  </a:lnTo>
                  <a:lnTo>
                    <a:pt x="4082504" y="928776"/>
                  </a:lnTo>
                  <a:lnTo>
                    <a:pt x="2415717" y="1738337"/>
                  </a:lnTo>
                  <a:lnTo>
                    <a:pt x="2432367" y="1772602"/>
                  </a:lnTo>
                  <a:lnTo>
                    <a:pt x="4102277" y="961517"/>
                  </a:lnTo>
                  <a:lnTo>
                    <a:pt x="4118927" y="995781"/>
                  </a:lnTo>
                  <a:lnTo>
                    <a:pt x="4177957" y="918921"/>
                  </a:lnTo>
                  <a:lnTo>
                    <a:pt x="4196778" y="894435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1392" y="3176079"/>
              <a:ext cx="1106170" cy="942340"/>
            </a:xfrm>
            <a:custGeom>
              <a:avLst/>
              <a:gdLst/>
              <a:ahLst/>
              <a:cxnLst/>
              <a:rect l="l" t="t" r="r" b="b"/>
              <a:pathLst>
                <a:path w="1106170" h="942339">
                  <a:moveTo>
                    <a:pt x="630796" y="326580"/>
                  </a:moveTo>
                  <a:lnTo>
                    <a:pt x="553364" y="326580"/>
                  </a:lnTo>
                  <a:lnTo>
                    <a:pt x="553364" y="339280"/>
                  </a:lnTo>
                  <a:lnTo>
                    <a:pt x="601980" y="339280"/>
                  </a:lnTo>
                  <a:lnTo>
                    <a:pt x="601980" y="644080"/>
                  </a:lnTo>
                  <a:lnTo>
                    <a:pt x="553364" y="644080"/>
                  </a:lnTo>
                  <a:lnTo>
                    <a:pt x="553364" y="658050"/>
                  </a:lnTo>
                  <a:lnTo>
                    <a:pt x="630796" y="658050"/>
                  </a:lnTo>
                  <a:lnTo>
                    <a:pt x="630796" y="644080"/>
                  </a:lnTo>
                  <a:lnTo>
                    <a:pt x="630796" y="339280"/>
                  </a:lnTo>
                  <a:lnTo>
                    <a:pt x="630796" y="326580"/>
                  </a:lnTo>
                  <a:close/>
                </a:path>
                <a:path w="1106170" h="942339">
                  <a:moveTo>
                    <a:pt x="1105789" y="903922"/>
                  </a:moveTo>
                  <a:lnTo>
                    <a:pt x="1080389" y="891222"/>
                  </a:lnTo>
                  <a:lnTo>
                    <a:pt x="1029601" y="865822"/>
                  </a:lnTo>
                  <a:lnTo>
                    <a:pt x="1029601" y="891222"/>
                  </a:lnTo>
                  <a:lnTo>
                    <a:pt x="398462" y="891222"/>
                  </a:lnTo>
                  <a:lnTo>
                    <a:pt x="398462" y="766381"/>
                  </a:lnTo>
                  <a:lnTo>
                    <a:pt x="398462" y="740981"/>
                  </a:lnTo>
                  <a:lnTo>
                    <a:pt x="383273" y="740981"/>
                  </a:lnTo>
                  <a:lnTo>
                    <a:pt x="383273" y="763892"/>
                  </a:lnTo>
                  <a:lnTo>
                    <a:pt x="373062" y="753681"/>
                  </a:lnTo>
                  <a:lnTo>
                    <a:pt x="373062" y="916622"/>
                  </a:lnTo>
                  <a:lnTo>
                    <a:pt x="1029601" y="916622"/>
                  </a:lnTo>
                  <a:lnTo>
                    <a:pt x="1029601" y="942022"/>
                  </a:lnTo>
                  <a:lnTo>
                    <a:pt x="1080389" y="916622"/>
                  </a:lnTo>
                  <a:lnTo>
                    <a:pt x="1105789" y="903922"/>
                  </a:lnTo>
                  <a:close/>
                </a:path>
                <a:path w="1106170" h="942339">
                  <a:moveTo>
                    <a:pt x="1105789" y="38100"/>
                  </a:moveTo>
                  <a:lnTo>
                    <a:pt x="1080389" y="25400"/>
                  </a:lnTo>
                  <a:lnTo>
                    <a:pt x="1029601" y="0"/>
                  </a:lnTo>
                  <a:lnTo>
                    <a:pt x="1029601" y="25400"/>
                  </a:lnTo>
                  <a:lnTo>
                    <a:pt x="0" y="25400"/>
                  </a:lnTo>
                  <a:lnTo>
                    <a:pt x="0" y="226288"/>
                  </a:lnTo>
                  <a:lnTo>
                    <a:pt x="11798" y="214503"/>
                  </a:lnTo>
                  <a:lnTo>
                    <a:pt x="11798" y="238988"/>
                  </a:lnTo>
                  <a:lnTo>
                    <a:pt x="25400" y="238988"/>
                  </a:lnTo>
                  <a:lnTo>
                    <a:pt x="25400" y="213588"/>
                  </a:lnTo>
                  <a:lnTo>
                    <a:pt x="25400" y="50800"/>
                  </a:lnTo>
                  <a:lnTo>
                    <a:pt x="1029601" y="50800"/>
                  </a:lnTo>
                  <a:lnTo>
                    <a:pt x="1029601" y="76200"/>
                  </a:lnTo>
                  <a:lnTo>
                    <a:pt x="1080389" y="50800"/>
                  </a:lnTo>
                  <a:lnTo>
                    <a:pt x="110578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70" dirty="0">
                <a:latin typeface="Gill Sans MT"/>
                <a:cs typeface="Gill Sans MT"/>
              </a:rPr>
              <a:t>P</a:t>
            </a:r>
            <a:r>
              <a:rPr sz="2000" spc="-65" dirty="0">
                <a:latin typeface="Gill Sans MT"/>
                <a:cs typeface="Gill Sans MT"/>
              </a:rPr>
              <a:t>r</a:t>
            </a:r>
            <a:r>
              <a:rPr sz="2000" spc="-25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i</a:t>
            </a:r>
            <a:r>
              <a:rPr sz="2000" spc="-45" dirty="0">
                <a:latin typeface="Gill Sans MT"/>
                <a:cs typeface="Gill Sans MT"/>
              </a:rPr>
              <a:t>c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-30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:</a:t>
            </a:r>
            <a:r>
              <a:rPr sz="2000" spc="-170" dirty="0">
                <a:latin typeface="Gill Sans MT"/>
                <a:cs typeface="Gill Sans MT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0</a:t>
            </a:r>
            <a:r>
              <a:rPr sz="2000" dirty="0">
                <a:latin typeface="Cambria Math"/>
                <a:cs typeface="Cambria Math"/>
              </a:rPr>
              <a:t>.1</a:t>
            </a:r>
            <a:endParaRPr sz="2000">
              <a:latin typeface="Cambria Math"/>
              <a:cs typeface="Cambria Math"/>
            </a:endParaRPr>
          </a:p>
          <a:p>
            <a:pPr marL="166370">
              <a:lnSpc>
                <a:spcPct val="100000"/>
              </a:lnSpc>
            </a:pPr>
            <a:r>
              <a:rPr sz="2000" spc="-45" dirty="0">
                <a:latin typeface="Gill Sans MT"/>
                <a:cs typeface="Gill Sans MT"/>
              </a:rPr>
              <a:t>Ac</a:t>
            </a:r>
            <a:r>
              <a:rPr sz="2000" spc="-30" dirty="0">
                <a:latin typeface="Gill Sans MT"/>
                <a:cs typeface="Gill Sans MT"/>
              </a:rPr>
              <a:t>t</a:t>
            </a:r>
            <a:r>
              <a:rPr sz="2000" spc="-25" dirty="0">
                <a:latin typeface="Gill Sans MT"/>
                <a:cs typeface="Gill Sans MT"/>
              </a:rPr>
              <a:t>u</a:t>
            </a:r>
            <a:r>
              <a:rPr sz="2000" spc="-5" dirty="0">
                <a:latin typeface="Gill Sans MT"/>
                <a:cs typeface="Gill Sans MT"/>
              </a:rPr>
              <a:t>a</a:t>
            </a:r>
            <a:r>
              <a:rPr sz="2000" spc="-70" dirty="0">
                <a:latin typeface="Gill Sans MT"/>
                <a:cs typeface="Gill Sans MT"/>
              </a:rPr>
              <a:t>l</a:t>
            </a:r>
            <a:r>
              <a:rPr sz="2000" spc="-85" dirty="0">
                <a:latin typeface="Gill Sans MT"/>
                <a:cs typeface="Gill Sans MT"/>
              </a:rPr>
              <a:t>:</a:t>
            </a:r>
            <a:r>
              <a:rPr sz="2000" spc="-170" dirty="0">
                <a:latin typeface="Gill Sans MT"/>
                <a:cs typeface="Gill Sans MT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4333" y="3449078"/>
            <a:ext cx="305435" cy="235585"/>
          </a:xfrm>
          <a:custGeom>
            <a:avLst/>
            <a:gdLst/>
            <a:ahLst/>
            <a:cxnLst/>
            <a:rect l="l" t="t" r="r" b="b"/>
            <a:pathLst>
              <a:path w="305434" h="235585">
                <a:moveTo>
                  <a:pt x="230405" y="0"/>
                </a:moveTo>
                <a:lnTo>
                  <a:pt x="227053" y="9550"/>
                </a:lnTo>
                <a:lnTo>
                  <a:pt x="240673" y="15458"/>
                </a:lnTo>
                <a:lnTo>
                  <a:pt x="252388" y="23637"/>
                </a:lnTo>
                <a:lnTo>
                  <a:pt x="276170" y="61559"/>
                </a:lnTo>
                <a:lnTo>
                  <a:pt x="283987" y="116458"/>
                </a:lnTo>
                <a:lnTo>
                  <a:pt x="283113" y="137206"/>
                </a:lnTo>
                <a:lnTo>
                  <a:pt x="270029" y="188023"/>
                </a:lnTo>
                <a:lnTo>
                  <a:pt x="240828" y="219781"/>
                </a:lnTo>
                <a:lnTo>
                  <a:pt x="227421" y="225717"/>
                </a:lnTo>
                <a:lnTo>
                  <a:pt x="230405" y="235267"/>
                </a:lnTo>
                <a:lnTo>
                  <a:pt x="275356" y="208564"/>
                </a:lnTo>
                <a:lnTo>
                  <a:pt x="300600" y="159257"/>
                </a:lnTo>
                <a:lnTo>
                  <a:pt x="305437" y="117690"/>
                </a:lnTo>
                <a:lnTo>
                  <a:pt x="304225" y="96124"/>
                </a:lnTo>
                <a:lnTo>
                  <a:pt x="294523" y="57895"/>
                </a:lnTo>
                <a:lnTo>
                  <a:pt x="262419" y="15084"/>
                </a:lnTo>
                <a:lnTo>
                  <a:pt x="247462" y="6157"/>
                </a:lnTo>
                <a:lnTo>
                  <a:pt x="230405" y="0"/>
                </a:lnTo>
                <a:close/>
              </a:path>
              <a:path w="305434" h="235585">
                <a:moveTo>
                  <a:pt x="75034" y="0"/>
                </a:moveTo>
                <a:lnTo>
                  <a:pt x="30164" y="26778"/>
                </a:lnTo>
                <a:lnTo>
                  <a:pt x="4852" y="76192"/>
                </a:lnTo>
                <a:lnTo>
                  <a:pt x="0" y="117690"/>
                </a:lnTo>
                <a:lnTo>
                  <a:pt x="1209" y="139307"/>
                </a:lnTo>
                <a:lnTo>
                  <a:pt x="10883" y="177541"/>
                </a:lnTo>
                <a:lnTo>
                  <a:pt x="42943" y="220217"/>
                </a:lnTo>
                <a:lnTo>
                  <a:pt x="75034" y="235267"/>
                </a:lnTo>
                <a:lnTo>
                  <a:pt x="78011" y="225717"/>
                </a:lnTo>
                <a:lnTo>
                  <a:pt x="64604" y="219781"/>
                </a:lnTo>
                <a:lnTo>
                  <a:pt x="53035" y="211518"/>
                </a:lnTo>
                <a:lnTo>
                  <a:pt x="29304" y="172991"/>
                </a:lnTo>
                <a:lnTo>
                  <a:pt x="21456" y="116458"/>
                </a:lnTo>
                <a:lnTo>
                  <a:pt x="22328" y="96382"/>
                </a:lnTo>
                <a:lnTo>
                  <a:pt x="35408" y="46812"/>
                </a:lnTo>
                <a:lnTo>
                  <a:pt x="64814" y="15458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4552" y="3271010"/>
            <a:ext cx="52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baseline="-20833" dirty="0">
                <a:latin typeface="Cambria Math"/>
                <a:cs typeface="Cambria Math"/>
              </a:rPr>
              <a:t>𝑥</a:t>
            </a:r>
            <a:r>
              <a:rPr sz="4200" spc="240" baseline="-20833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42426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44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1470"/>
                </a:lnTo>
                <a:lnTo>
                  <a:pt x="77444" y="331470"/>
                </a:lnTo>
                <a:lnTo>
                  <a:pt x="77444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444" y="12700"/>
                </a:lnTo>
                <a:lnTo>
                  <a:pt x="7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45272" y="3402074"/>
            <a:ext cx="1127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800" dirty="0">
                <a:latin typeface="Cambria Math"/>
                <a:cs typeface="Cambria Math"/>
              </a:rPr>
              <a:t>=	4 </a:t>
            </a:r>
            <a:r>
              <a:rPr sz="2800" spc="-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3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887" y="269748"/>
            <a:ext cx="5456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5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dirty="0"/>
              <a:t>Deep</a:t>
            </a:r>
            <a:r>
              <a:rPr spc="-15" dirty="0"/>
              <a:t> </a:t>
            </a:r>
            <a:r>
              <a:rPr spc="-5" dirty="0"/>
              <a:t>Learning?</a:t>
            </a:r>
          </a:p>
        </p:txBody>
      </p:sp>
      <p:sp>
        <p:nvSpPr>
          <p:cNvPr id="3" name="object 3"/>
          <p:cNvSpPr/>
          <p:nvPr/>
        </p:nvSpPr>
        <p:spPr>
          <a:xfrm>
            <a:off x="569366" y="1412163"/>
            <a:ext cx="11053445" cy="4591685"/>
          </a:xfrm>
          <a:custGeom>
            <a:avLst/>
            <a:gdLst/>
            <a:ahLst/>
            <a:cxnLst/>
            <a:rect l="l" t="t" r="r" b="b"/>
            <a:pathLst>
              <a:path w="11053445" h="4591685">
                <a:moveTo>
                  <a:pt x="11053255" y="238848"/>
                </a:moveTo>
                <a:lnTo>
                  <a:pt x="11048390" y="190715"/>
                </a:lnTo>
                <a:lnTo>
                  <a:pt x="11034484" y="145884"/>
                </a:lnTo>
                <a:lnTo>
                  <a:pt x="11012462" y="105308"/>
                </a:lnTo>
                <a:lnTo>
                  <a:pt x="10983290" y="69964"/>
                </a:lnTo>
                <a:lnTo>
                  <a:pt x="10947946" y="40792"/>
                </a:lnTo>
                <a:lnTo>
                  <a:pt x="10907370" y="18770"/>
                </a:lnTo>
                <a:lnTo>
                  <a:pt x="10862539" y="4864"/>
                </a:lnTo>
                <a:lnTo>
                  <a:pt x="10814406" y="0"/>
                </a:lnTo>
                <a:lnTo>
                  <a:pt x="238848" y="0"/>
                </a:lnTo>
                <a:lnTo>
                  <a:pt x="190715" y="4864"/>
                </a:lnTo>
                <a:lnTo>
                  <a:pt x="145884" y="18770"/>
                </a:lnTo>
                <a:lnTo>
                  <a:pt x="105308" y="40792"/>
                </a:lnTo>
                <a:lnTo>
                  <a:pt x="69964" y="69964"/>
                </a:lnTo>
                <a:lnTo>
                  <a:pt x="40792" y="105308"/>
                </a:lnTo>
                <a:lnTo>
                  <a:pt x="18770" y="145884"/>
                </a:lnTo>
                <a:lnTo>
                  <a:pt x="4851" y="190715"/>
                </a:lnTo>
                <a:lnTo>
                  <a:pt x="0" y="238848"/>
                </a:lnTo>
                <a:lnTo>
                  <a:pt x="0" y="4352645"/>
                </a:lnTo>
                <a:lnTo>
                  <a:pt x="4851" y="4400791"/>
                </a:lnTo>
                <a:lnTo>
                  <a:pt x="18770" y="4445622"/>
                </a:lnTo>
                <a:lnTo>
                  <a:pt x="40792" y="4486199"/>
                </a:lnTo>
                <a:lnTo>
                  <a:pt x="69964" y="4521543"/>
                </a:lnTo>
                <a:lnTo>
                  <a:pt x="105308" y="4550702"/>
                </a:lnTo>
                <a:lnTo>
                  <a:pt x="145884" y="4572724"/>
                </a:lnTo>
                <a:lnTo>
                  <a:pt x="190715" y="4586643"/>
                </a:lnTo>
                <a:lnTo>
                  <a:pt x="238848" y="4591494"/>
                </a:lnTo>
                <a:lnTo>
                  <a:pt x="3572878" y="4591494"/>
                </a:lnTo>
                <a:lnTo>
                  <a:pt x="7187628" y="4591494"/>
                </a:lnTo>
                <a:lnTo>
                  <a:pt x="10756062" y="4591494"/>
                </a:lnTo>
                <a:lnTo>
                  <a:pt x="10793933" y="4591494"/>
                </a:lnTo>
                <a:lnTo>
                  <a:pt x="10814406" y="4591494"/>
                </a:lnTo>
                <a:lnTo>
                  <a:pt x="10862539" y="4586643"/>
                </a:lnTo>
                <a:lnTo>
                  <a:pt x="10907370" y="4572724"/>
                </a:lnTo>
                <a:lnTo>
                  <a:pt x="10947946" y="4550702"/>
                </a:lnTo>
                <a:lnTo>
                  <a:pt x="10983290" y="4521543"/>
                </a:lnTo>
                <a:lnTo>
                  <a:pt x="11012462" y="4486199"/>
                </a:lnTo>
                <a:lnTo>
                  <a:pt x="11034484" y="4445622"/>
                </a:lnTo>
                <a:lnTo>
                  <a:pt x="11048390" y="4400791"/>
                </a:lnTo>
                <a:lnTo>
                  <a:pt x="11053255" y="4352645"/>
                </a:lnTo>
                <a:lnTo>
                  <a:pt x="11053255" y="4332173"/>
                </a:lnTo>
                <a:lnTo>
                  <a:pt x="11053255" y="4294302"/>
                </a:lnTo>
                <a:lnTo>
                  <a:pt x="11053255" y="1634286"/>
                </a:lnTo>
                <a:lnTo>
                  <a:pt x="11053255" y="944245"/>
                </a:lnTo>
                <a:lnTo>
                  <a:pt x="11053255" y="238848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5338" y="1814066"/>
            <a:ext cx="2463800" cy="2011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45134" marR="311150" indent="147955">
              <a:lnSpc>
                <a:spcPts val="3310"/>
              </a:lnSpc>
              <a:spcBef>
                <a:spcPts val="250"/>
              </a:spcBef>
            </a:pPr>
            <a:r>
              <a:rPr sz="2800" spc="-20" dirty="0">
                <a:latin typeface="Gill Sans MT"/>
                <a:cs typeface="Gill Sans MT"/>
              </a:rPr>
              <a:t>A</a:t>
            </a:r>
            <a:r>
              <a:rPr sz="2000" spc="-20" dirty="0">
                <a:latin typeface="Gill Sans MT"/>
                <a:cs typeface="Gill Sans MT"/>
              </a:rPr>
              <a:t>RTIFICIAL 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I</a:t>
            </a:r>
            <a:r>
              <a:rPr sz="2000" dirty="0">
                <a:latin typeface="Gill Sans MT"/>
                <a:cs typeface="Gill Sans MT"/>
              </a:rPr>
              <a:t>NTE</a:t>
            </a:r>
            <a:r>
              <a:rPr sz="2000" spc="-5" dirty="0">
                <a:latin typeface="Gill Sans MT"/>
                <a:cs typeface="Gill Sans MT"/>
              </a:rPr>
              <a:t>L</a:t>
            </a:r>
            <a:r>
              <a:rPr sz="2000" spc="-10" dirty="0">
                <a:latin typeface="Gill Sans MT"/>
                <a:cs typeface="Gill Sans MT"/>
              </a:rPr>
              <a:t>L</a:t>
            </a:r>
            <a:r>
              <a:rPr sz="2000" dirty="0">
                <a:latin typeface="Gill Sans MT"/>
                <a:cs typeface="Gill Sans MT"/>
              </a:rPr>
              <a:t>I</a:t>
            </a:r>
            <a:r>
              <a:rPr sz="2000" spc="-5" dirty="0">
                <a:latin typeface="Gill Sans MT"/>
                <a:cs typeface="Gill Sans MT"/>
              </a:rPr>
              <a:t>G</a:t>
            </a:r>
            <a:r>
              <a:rPr sz="2000" dirty="0">
                <a:latin typeface="Gill Sans MT"/>
                <a:cs typeface="Gill Sans MT"/>
              </a:rPr>
              <a:t>EN</a:t>
            </a:r>
            <a:r>
              <a:rPr sz="2000" spc="-5" dirty="0">
                <a:latin typeface="Gill Sans MT"/>
                <a:cs typeface="Gill Sans MT"/>
              </a:rPr>
              <a:t>C</a:t>
            </a:r>
            <a:r>
              <a:rPr sz="2000" dirty="0">
                <a:latin typeface="Gill Sans MT"/>
                <a:cs typeface="Gill Sans MT"/>
              </a:rPr>
              <a:t>E</a:t>
            </a:r>
            <a:endParaRPr sz="2000">
              <a:latin typeface="Gill Sans MT"/>
              <a:cs typeface="Gill Sans MT"/>
            </a:endParaRPr>
          </a:p>
          <a:p>
            <a:pPr marL="12700" marR="5080" algn="ctr">
              <a:lnSpc>
                <a:spcPct val="100000"/>
              </a:lnSpc>
              <a:spcBef>
                <a:spcPts val="2390"/>
              </a:spcBef>
            </a:pPr>
            <a:r>
              <a:rPr sz="1800" spc="-30" dirty="0">
                <a:latin typeface="Gill Sans MT"/>
                <a:cs typeface="Gill Sans MT"/>
              </a:rPr>
              <a:t>Any</a:t>
            </a:r>
            <a:r>
              <a:rPr sz="1800" spc="-25" dirty="0">
                <a:latin typeface="Gill Sans MT"/>
                <a:cs typeface="Gill Sans MT"/>
              </a:rPr>
              <a:t> technique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that</a:t>
            </a:r>
            <a:r>
              <a:rPr sz="1800" spc="-3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enables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computers </a:t>
            </a:r>
            <a:r>
              <a:rPr sz="1800" spc="-45" dirty="0">
                <a:latin typeface="Gill Sans MT"/>
                <a:cs typeface="Gill Sans MT"/>
              </a:rPr>
              <a:t>to</a:t>
            </a:r>
            <a:r>
              <a:rPr sz="1800" spc="409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mimic 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15" dirty="0">
                <a:latin typeface="Gill Sans MT"/>
                <a:cs typeface="Gill Sans MT"/>
              </a:rPr>
              <a:t>human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behavior</a:t>
            </a:r>
            <a:endParaRPr sz="1800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01496" y="4075176"/>
            <a:ext cx="9400540" cy="1697989"/>
            <a:chOff x="1301496" y="4075176"/>
            <a:chExt cx="9400540" cy="169798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4075176"/>
              <a:ext cx="203911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8096" y="4431792"/>
              <a:ext cx="2313431" cy="1216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6008" y="4133088"/>
              <a:ext cx="2069591" cy="16398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373079" y="2460243"/>
            <a:ext cx="2589530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Gill Sans MT"/>
                <a:cs typeface="Gill Sans MT"/>
              </a:rPr>
              <a:t>M</a:t>
            </a:r>
            <a:r>
              <a:rPr sz="2000" spc="-15" dirty="0">
                <a:latin typeface="Gill Sans MT"/>
                <a:cs typeface="Gill Sans MT"/>
              </a:rPr>
              <a:t>ACHINE</a:t>
            </a:r>
            <a:r>
              <a:rPr sz="2000" spc="13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L</a:t>
            </a:r>
            <a:r>
              <a:rPr sz="2000" dirty="0">
                <a:latin typeface="Gill Sans MT"/>
                <a:cs typeface="Gill Sans MT"/>
              </a:rPr>
              <a:t>EARNING</a:t>
            </a:r>
            <a:endParaRPr sz="2000">
              <a:latin typeface="Gill Sans MT"/>
              <a:cs typeface="Gill Sans MT"/>
            </a:endParaRPr>
          </a:p>
          <a:p>
            <a:pPr marL="12700" marR="30480" algn="ctr">
              <a:lnSpc>
                <a:spcPct val="102200"/>
              </a:lnSpc>
              <a:spcBef>
                <a:spcPts val="1935"/>
              </a:spcBef>
            </a:pPr>
            <a:r>
              <a:rPr sz="1800" spc="-45" dirty="0">
                <a:latin typeface="Gill Sans MT"/>
                <a:cs typeface="Gill Sans MT"/>
              </a:rPr>
              <a:t>Ability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to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learn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without 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explicitly</a:t>
            </a:r>
            <a:r>
              <a:rPr sz="1800" spc="-25" dirty="0">
                <a:latin typeface="Gill Sans MT"/>
                <a:cs typeface="Gill Sans MT"/>
              </a:rPr>
              <a:t> </a:t>
            </a:r>
            <a:r>
              <a:rPr sz="1800" spc="-15" dirty="0">
                <a:latin typeface="Gill Sans MT"/>
                <a:cs typeface="Gill Sans MT"/>
              </a:rPr>
              <a:t>being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programmed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98738" y="2739190"/>
            <a:ext cx="2903220" cy="1355090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sz="2800" dirty="0">
                <a:latin typeface="Gill Sans MT"/>
                <a:cs typeface="Gill Sans MT"/>
              </a:rPr>
              <a:t>D</a:t>
            </a:r>
            <a:r>
              <a:rPr sz="2000" dirty="0">
                <a:latin typeface="Gill Sans MT"/>
                <a:cs typeface="Gill Sans MT"/>
              </a:rPr>
              <a:t>EEP</a:t>
            </a:r>
            <a:r>
              <a:rPr sz="2000" spc="17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L</a:t>
            </a:r>
            <a:r>
              <a:rPr sz="2000" dirty="0">
                <a:latin typeface="Gill Sans MT"/>
                <a:cs typeface="Gill Sans MT"/>
              </a:rPr>
              <a:t>EARNING</a:t>
            </a:r>
            <a:endParaRPr sz="2000">
              <a:latin typeface="Gill Sans MT"/>
              <a:cs typeface="Gill Sans MT"/>
            </a:endParaRPr>
          </a:p>
          <a:p>
            <a:pPr marL="12065" marR="5080" algn="ctr">
              <a:lnSpc>
                <a:spcPct val="102200"/>
              </a:lnSpc>
              <a:spcBef>
                <a:spcPts val="1025"/>
              </a:spcBef>
            </a:pPr>
            <a:r>
              <a:rPr sz="1800" spc="-45" dirty="0">
                <a:latin typeface="Gill Sans MT"/>
                <a:cs typeface="Gill Sans MT"/>
              </a:rPr>
              <a:t>Extract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patterns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from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data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using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neural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networks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5287" y="269748"/>
            <a:ext cx="3782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Quantifying</a:t>
            </a:r>
            <a:r>
              <a:rPr spc="-60" dirty="0"/>
              <a:t> </a:t>
            </a:r>
            <a:r>
              <a:rPr spc="-5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5675"/>
            <a:ext cx="2413000" cy="1204595"/>
            <a:chOff x="3257194" y="319567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567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87"/>
                  </a:moveTo>
                  <a:lnTo>
                    <a:pt x="1772183" y="452031"/>
                  </a:lnTo>
                  <a:lnTo>
                    <a:pt x="1680044" y="373494"/>
                  </a:lnTo>
                  <a:lnTo>
                    <a:pt x="1670900" y="410489"/>
                  </a:lnTo>
                  <a:lnTo>
                    <a:pt x="9144" y="0"/>
                  </a:lnTo>
                  <a:lnTo>
                    <a:pt x="0" y="36995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809"/>
                  </a:lnTo>
                  <a:lnTo>
                    <a:pt x="9042" y="902843"/>
                  </a:lnTo>
                  <a:lnTo>
                    <a:pt x="1670659" y="501726"/>
                  </a:lnTo>
                  <a:lnTo>
                    <a:pt x="1679600" y="538759"/>
                  </a:lnTo>
                  <a:lnTo>
                    <a:pt x="1772754" y="460209"/>
                  </a:lnTo>
                  <a:lnTo>
                    <a:pt x="1777301" y="4563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996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39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40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902964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41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7332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4" y="3332022"/>
            <a:ext cx="640080" cy="1499870"/>
          </a:xfrm>
          <a:custGeom>
            <a:avLst/>
            <a:gdLst/>
            <a:ahLst/>
            <a:cxnLst/>
            <a:rect l="l" t="t" r="r" b="b"/>
            <a:pathLst>
              <a:path w="640079" h="1499870">
                <a:moveTo>
                  <a:pt x="640080" y="1179347"/>
                </a:moveTo>
                <a:lnTo>
                  <a:pt x="636600" y="1132065"/>
                </a:lnTo>
                <a:lnTo>
                  <a:pt x="626529" y="1086929"/>
                </a:lnTo>
                <a:lnTo>
                  <a:pt x="610323" y="1044435"/>
                </a:lnTo>
                <a:lnTo>
                  <a:pt x="588505" y="1005090"/>
                </a:lnTo>
                <a:lnTo>
                  <a:pt x="561568" y="969391"/>
                </a:lnTo>
                <a:lnTo>
                  <a:pt x="529996" y="937818"/>
                </a:lnTo>
                <a:lnTo>
                  <a:pt x="494296" y="910882"/>
                </a:lnTo>
                <a:lnTo>
                  <a:pt x="454952" y="889063"/>
                </a:lnTo>
                <a:lnTo>
                  <a:pt x="412457" y="872858"/>
                </a:lnTo>
                <a:lnTo>
                  <a:pt x="367322" y="862787"/>
                </a:lnTo>
                <a:lnTo>
                  <a:pt x="320040" y="859307"/>
                </a:lnTo>
                <a:lnTo>
                  <a:pt x="272745" y="862787"/>
                </a:lnTo>
                <a:lnTo>
                  <a:pt x="227596" y="872858"/>
                </a:lnTo>
                <a:lnTo>
                  <a:pt x="185115" y="889063"/>
                </a:lnTo>
                <a:lnTo>
                  <a:pt x="145770" y="910882"/>
                </a:lnTo>
                <a:lnTo>
                  <a:pt x="110058" y="937818"/>
                </a:lnTo>
                <a:lnTo>
                  <a:pt x="78486" y="969391"/>
                </a:lnTo>
                <a:lnTo>
                  <a:pt x="51549" y="1005090"/>
                </a:lnTo>
                <a:lnTo>
                  <a:pt x="29743" y="1044435"/>
                </a:lnTo>
                <a:lnTo>
                  <a:pt x="13538" y="1086929"/>
                </a:lnTo>
                <a:lnTo>
                  <a:pt x="3467" y="1132065"/>
                </a:lnTo>
                <a:lnTo>
                  <a:pt x="0" y="1179347"/>
                </a:lnTo>
                <a:lnTo>
                  <a:pt x="3467" y="1226642"/>
                </a:lnTo>
                <a:lnTo>
                  <a:pt x="13538" y="1271790"/>
                </a:lnTo>
                <a:lnTo>
                  <a:pt x="29743" y="1314272"/>
                </a:lnTo>
                <a:lnTo>
                  <a:pt x="51549" y="1353616"/>
                </a:lnTo>
                <a:lnTo>
                  <a:pt x="78486" y="1389329"/>
                </a:lnTo>
                <a:lnTo>
                  <a:pt x="110058" y="1420901"/>
                </a:lnTo>
                <a:lnTo>
                  <a:pt x="145770" y="1447838"/>
                </a:lnTo>
                <a:lnTo>
                  <a:pt x="185115" y="1469644"/>
                </a:lnTo>
                <a:lnTo>
                  <a:pt x="227596" y="1485849"/>
                </a:lnTo>
                <a:lnTo>
                  <a:pt x="272745" y="1495920"/>
                </a:lnTo>
                <a:lnTo>
                  <a:pt x="320040" y="1499387"/>
                </a:lnTo>
                <a:lnTo>
                  <a:pt x="367322" y="1495920"/>
                </a:lnTo>
                <a:lnTo>
                  <a:pt x="412457" y="1485849"/>
                </a:lnTo>
                <a:lnTo>
                  <a:pt x="454952" y="1469644"/>
                </a:lnTo>
                <a:lnTo>
                  <a:pt x="494296" y="1447838"/>
                </a:lnTo>
                <a:lnTo>
                  <a:pt x="529996" y="1420901"/>
                </a:lnTo>
                <a:lnTo>
                  <a:pt x="561568" y="1389329"/>
                </a:lnTo>
                <a:lnTo>
                  <a:pt x="588505" y="1353616"/>
                </a:lnTo>
                <a:lnTo>
                  <a:pt x="610323" y="1314272"/>
                </a:lnTo>
                <a:lnTo>
                  <a:pt x="626529" y="1271790"/>
                </a:lnTo>
                <a:lnTo>
                  <a:pt x="636600" y="1226642"/>
                </a:lnTo>
                <a:lnTo>
                  <a:pt x="640080" y="1179347"/>
                </a:lnTo>
                <a:close/>
              </a:path>
              <a:path w="640079" h="1499870">
                <a:moveTo>
                  <a:pt x="640080" y="320040"/>
                </a:moveTo>
                <a:lnTo>
                  <a:pt x="636600" y="272757"/>
                </a:lnTo>
                <a:lnTo>
                  <a:pt x="626529" y="227609"/>
                </a:lnTo>
                <a:lnTo>
                  <a:pt x="610323" y="185127"/>
                </a:lnTo>
                <a:lnTo>
                  <a:pt x="588505" y="145783"/>
                </a:lnTo>
                <a:lnTo>
                  <a:pt x="561568" y="110070"/>
                </a:lnTo>
                <a:lnTo>
                  <a:pt x="529996" y="78498"/>
                </a:lnTo>
                <a:lnTo>
                  <a:pt x="494296" y="51562"/>
                </a:lnTo>
                <a:lnTo>
                  <a:pt x="454952" y="29756"/>
                </a:lnTo>
                <a:lnTo>
                  <a:pt x="412457" y="13550"/>
                </a:lnTo>
                <a:lnTo>
                  <a:pt x="367322" y="3479"/>
                </a:lnTo>
                <a:lnTo>
                  <a:pt x="320040" y="0"/>
                </a:lnTo>
                <a:lnTo>
                  <a:pt x="272745" y="3479"/>
                </a:lnTo>
                <a:lnTo>
                  <a:pt x="227596" y="13550"/>
                </a:lnTo>
                <a:lnTo>
                  <a:pt x="185115" y="29756"/>
                </a:lnTo>
                <a:lnTo>
                  <a:pt x="145770" y="51562"/>
                </a:lnTo>
                <a:lnTo>
                  <a:pt x="110058" y="78498"/>
                </a:lnTo>
                <a:lnTo>
                  <a:pt x="78486" y="110070"/>
                </a:lnTo>
                <a:lnTo>
                  <a:pt x="51549" y="145783"/>
                </a:lnTo>
                <a:lnTo>
                  <a:pt x="29743" y="185127"/>
                </a:lnTo>
                <a:lnTo>
                  <a:pt x="13538" y="227609"/>
                </a:lnTo>
                <a:lnTo>
                  <a:pt x="3467" y="272757"/>
                </a:lnTo>
                <a:lnTo>
                  <a:pt x="0" y="320040"/>
                </a:lnTo>
                <a:lnTo>
                  <a:pt x="3467" y="367334"/>
                </a:lnTo>
                <a:lnTo>
                  <a:pt x="13538" y="412470"/>
                </a:lnTo>
                <a:lnTo>
                  <a:pt x="29743" y="454964"/>
                </a:lnTo>
                <a:lnTo>
                  <a:pt x="51549" y="494309"/>
                </a:lnTo>
                <a:lnTo>
                  <a:pt x="78486" y="530009"/>
                </a:lnTo>
                <a:lnTo>
                  <a:pt x="110058" y="561581"/>
                </a:lnTo>
                <a:lnTo>
                  <a:pt x="145770" y="588518"/>
                </a:lnTo>
                <a:lnTo>
                  <a:pt x="185115" y="610336"/>
                </a:lnTo>
                <a:lnTo>
                  <a:pt x="227596" y="626541"/>
                </a:lnTo>
                <a:lnTo>
                  <a:pt x="272745" y="636612"/>
                </a:lnTo>
                <a:lnTo>
                  <a:pt x="320040" y="640080"/>
                </a:lnTo>
                <a:lnTo>
                  <a:pt x="367322" y="636612"/>
                </a:lnTo>
                <a:lnTo>
                  <a:pt x="412457" y="626541"/>
                </a:lnTo>
                <a:lnTo>
                  <a:pt x="454952" y="610336"/>
                </a:lnTo>
                <a:lnTo>
                  <a:pt x="494296" y="588518"/>
                </a:lnTo>
                <a:lnTo>
                  <a:pt x="529996" y="561581"/>
                </a:lnTo>
                <a:lnTo>
                  <a:pt x="561568" y="530009"/>
                </a:lnTo>
                <a:lnTo>
                  <a:pt x="588505" y="494309"/>
                </a:lnTo>
                <a:lnTo>
                  <a:pt x="610323" y="454964"/>
                </a:lnTo>
                <a:lnTo>
                  <a:pt x="626529" y="412470"/>
                </a:lnTo>
                <a:lnTo>
                  <a:pt x="636600" y="367334"/>
                </a:lnTo>
                <a:lnTo>
                  <a:pt x="640080" y="32004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86022" y="3198799"/>
            <a:ext cx="4837430" cy="1341120"/>
            <a:chOff x="3886022" y="3198799"/>
            <a:chExt cx="4837430" cy="1341120"/>
          </a:xfrm>
        </p:grpSpPr>
        <p:sp>
          <p:nvSpPr>
            <p:cNvPr id="12" name="object 12"/>
            <p:cNvSpPr/>
            <p:nvPr/>
          </p:nvSpPr>
          <p:spPr>
            <a:xfrm>
              <a:off x="3886022" y="31987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81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2813" y="33302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12290" y="3473196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84" dirty="0">
                <a:latin typeface="Cambria Math"/>
                <a:cs typeface="Cambria Math"/>
              </a:rPr>
              <a:t>𝑦&amp;</a:t>
            </a:r>
            <a:r>
              <a:rPr sz="2250" spc="-72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51392" y="2464473"/>
            <a:ext cx="5931535" cy="2064385"/>
            <a:chOff x="2151392" y="2464473"/>
            <a:chExt cx="5931535" cy="2064385"/>
          </a:xfrm>
        </p:grpSpPr>
        <p:sp>
          <p:nvSpPr>
            <p:cNvPr id="16" name="object 16"/>
            <p:cNvSpPr/>
            <p:nvPr/>
          </p:nvSpPr>
          <p:spPr>
            <a:xfrm>
              <a:off x="5670003" y="246447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39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39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80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6A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6035" y="2755899"/>
              <a:ext cx="4197350" cy="1772920"/>
            </a:xfrm>
            <a:custGeom>
              <a:avLst/>
              <a:gdLst/>
              <a:ahLst/>
              <a:cxnLst/>
              <a:rect l="l" t="t" r="r" b="b"/>
              <a:pathLst>
                <a:path w="4197350" h="1772920">
                  <a:moveTo>
                    <a:pt x="1783969" y="28613"/>
                  </a:moveTo>
                  <a:lnTo>
                    <a:pt x="1659420" y="0"/>
                  </a:lnTo>
                  <a:lnTo>
                    <a:pt x="1668386" y="37033"/>
                  </a:lnTo>
                  <a:lnTo>
                    <a:pt x="6756" y="439762"/>
                  </a:lnTo>
                  <a:lnTo>
                    <a:pt x="15722" y="476783"/>
                  </a:lnTo>
                  <a:lnTo>
                    <a:pt x="1675866" y="74434"/>
                  </a:lnTo>
                  <a:lnTo>
                    <a:pt x="1678228" y="77685"/>
                  </a:lnTo>
                  <a:lnTo>
                    <a:pt x="1679181" y="81597"/>
                  </a:lnTo>
                  <a:lnTo>
                    <a:pt x="0" y="1308722"/>
                  </a:lnTo>
                  <a:lnTo>
                    <a:pt x="22479" y="1339481"/>
                  </a:lnTo>
                  <a:lnTo>
                    <a:pt x="1702917" y="111442"/>
                  </a:lnTo>
                  <a:lnTo>
                    <a:pt x="1725396" y="142201"/>
                  </a:lnTo>
                  <a:lnTo>
                    <a:pt x="1762912" y="69430"/>
                  </a:lnTo>
                  <a:lnTo>
                    <a:pt x="1783969" y="28613"/>
                  </a:lnTo>
                  <a:close/>
                </a:path>
                <a:path w="4197350" h="1772920">
                  <a:moveTo>
                    <a:pt x="4196778" y="894435"/>
                  </a:moveTo>
                  <a:lnTo>
                    <a:pt x="4177906" y="869759"/>
                  </a:lnTo>
                  <a:lnTo>
                    <a:pt x="4119143" y="792924"/>
                  </a:lnTo>
                  <a:lnTo>
                    <a:pt x="4102417" y="827163"/>
                  </a:lnTo>
                  <a:lnTo>
                    <a:pt x="2432405" y="11493"/>
                  </a:lnTo>
                  <a:lnTo>
                    <a:pt x="2415679" y="45732"/>
                  </a:lnTo>
                  <a:lnTo>
                    <a:pt x="4082427" y="859815"/>
                  </a:lnTo>
                  <a:lnTo>
                    <a:pt x="4082440" y="868083"/>
                  </a:lnTo>
                  <a:lnTo>
                    <a:pt x="4078808" y="875525"/>
                  </a:lnTo>
                  <a:lnTo>
                    <a:pt x="2424023" y="877112"/>
                  </a:lnTo>
                  <a:lnTo>
                    <a:pt x="2424061" y="915212"/>
                  </a:lnTo>
                  <a:lnTo>
                    <a:pt x="4078998" y="913625"/>
                  </a:lnTo>
                  <a:lnTo>
                    <a:pt x="4082491" y="920813"/>
                  </a:lnTo>
                  <a:lnTo>
                    <a:pt x="4082504" y="928776"/>
                  </a:lnTo>
                  <a:lnTo>
                    <a:pt x="2415717" y="1738337"/>
                  </a:lnTo>
                  <a:lnTo>
                    <a:pt x="2432367" y="1772602"/>
                  </a:lnTo>
                  <a:lnTo>
                    <a:pt x="4102277" y="961517"/>
                  </a:lnTo>
                  <a:lnTo>
                    <a:pt x="4118927" y="995781"/>
                  </a:lnTo>
                  <a:lnTo>
                    <a:pt x="4177957" y="918921"/>
                  </a:lnTo>
                  <a:lnTo>
                    <a:pt x="4196778" y="894435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51392" y="3176079"/>
              <a:ext cx="1106170" cy="942340"/>
            </a:xfrm>
            <a:custGeom>
              <a:avLst/>
              <a:gdLst/>
              <a:ahLst/>
              <a:cxnLst/>
              <a:rect l="l" t="t" r="r" b="b"/>
              <a:pathLst>
                <a:path w="1106170" h="942339">
                  <a:moveTo>
                    <a:pt x="1105789" y="903922"/>
                  </a:moveTo>
                  <a:lnTo>
                    <a:pt x="1080389" y="891222"/>
                  </a:lnTo>
                  <a:lnTo>
                    <a:pt x="1029601" y="865822"/>
                  </a:lnTo>
                  <a:lnTo>
                    <a:pt x="1029601" y="891222"/>
                  </a:lnTo>
                  <a:lnTo>
                    <a:pt x="398462" y="891222"/>
                  </a:lnTo>
                  <a:lnTo>
                    <a:pt x="398462" y="766381"/>
                  </a:lnTo>
                  <a:lnTo>
                    <a:pt x="398462" y="740981"/>
                  </a:lnTo>
                  <a:lnTo>
                    <a:pt x="383273" y="740981"/>
                  </a:lnTo>
                  <a:lnTo>
                    <a:pt x="383273" y="763892"/>
                  </a:lnTo>
                  <a:lnTo>
                    <a:pt x="373062" y="753681"/>
                  </a:lnTo>
                  <a:lnTo>
                    <a:pt x="373062" y="916622"/>
                  </a:lnTo>
                  <a:lnTo>
                    <a:pt x="1029601" y="916622"/>
                  </a:lnTo>
                  <a:lnTo>
                    <a:pt x="1029601" y="942022"/>
                  </a:lnTo>
                  <a:lnTo>
                    <a:pt x="1080389" y="916622"/>
                  </a:lnTo>
                  <a:lnTo>
                    <a:pt x="1105789" y="903922"/>
                  </a:lnTo>
                  <a:close/>
                </a:path>
                <a:path w="1106170" h="942339">
                  <a:moveTo>
                    <a:pt x="1105789" y="38100"/>
                  </a:moveTo>
                  <a:lnTo>
                    <a:pt x="1080389" y="25400"/>
                  </a:lnTo>
                  <a:lnTo>
                    <a:pt x="1029601" y="0"/>
                  </a:lnTo>
                  <a:lnTo>
                    <a:pt x="1029601" y="25400"/>
                  </a:lnTo>
                  <a:lnTo>
                    <a:pt x="0" y="25400"/>
                  </a:lnTo>
                  <a:lnTo>
                    <a:pt x="0" y="226288"/>
                  </a:lnTo>
                  <a:lnTo>
                    <a:pt x="11798" y="214503"/>
                  </a:lnTo>
                  <a:lnTo>
                    <a:pt x="11798" y="238988"/>
                  </a:lnTo>
                  <a:lnTo>
                    <a:pt x="25400" y="238988"/>
                  </a:lnTo>
                  <a:lnTo>
                    <a:pt x="25400" y="213588"/>
                  </a:lnTo>
                  <a:lnTo>
                    <a:pt x="25400" y="50800"/>
                  </a:lnTo>
                  <a:lnTo>
                    <a:pt x="1029601" y="50800"/>
                  </a:lnTo>
                  <a:lnTo>
                    <a:pt x="1029601" y="76200"/>
                  </a:lnTo>
                  <a:lnTo>
                    <a:pt x="1080389" y="50800"/>
                  </a:lnTo>
                  <a:lnTo>
                    <a:pt x="110578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12658" y="1739900"/>
            <a:ext cx="8766810" cy="1198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i="1" spc="-45" dirty="0">
                <a:latin typeface="Gill Sans MT"/>
                <a:cs typeface="Gill Sans MT"/>
              </a:rPr>
              <a:t>The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loss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of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45" dirty="0">
                <a:latin typeface="Gill Sans MT"/>
                <a:cs typeface="Gill Sans MT"/>
              </a:rPr>
              <a:t>our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measures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cost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incurred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45" dirty="0">
                <a:latin typeface="Gill Sans MT"/>
                <a:cs typeface="Gill Sans MT"/>
              </a:rPr>
              <a:t>from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incorrect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predictions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Gill Sans MT"/>
              <a:cs typeface="Gill Sans MT"/>
            </a:endParaRPr>
          </a:p>
          <a:p>
            <a:pPr marR="213360" algn="ctr">
              <a:lnSpc>
                <a:spcPct val="100000"/>
              </a:lnSpc>
              <a:spcBef>
                <a:spcPts val="5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70" dirty="0">
                <a:latin typeface="Gill Sans MT"/>
                <a:cs typeface="Gill Sans MT"/>
              </a:rPr>
              <a:t>P</a:t>
            </a:r>
            <a:r>
              <a:rPr sz="2000" spc="-65" dirty="0">
                <a:latin typeface="Gill Sans MT"/>
                <a:cs typeface="Gill Sans MT"/>
              </a:rPr>
              <a:t>r</a:t>
            </a:r>
            <a:r>
              <a:rPr sz="2000" spc="-25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i</a:t>
            </a:r>
            <a:r>
              <a:rPr sz="2000" spc="-45" dirty="0">
                <a:latin typeface="Gill Sans MT"/>
                <a:cs typeface="Gill Sans MT"/>
              </a:rPr>
              <a:t>c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-30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:</a:t>
            </a:r>
            <a:r>
              <a:rPr sz="2000" spc="-170" dirty="0">
                <a:latin typeface="Gill Sans MT"/>
                <a:cs typeface="Gill Sans MT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0</a:t>
            </a:r>
            <a:r>
              <a:rPr sz="2000" dirty="0">
                <a:latin typeface="Cambria Math"/>
                <a:cs typeface="Cambria Math"/>
              </a:rPr>
              <a:t>.1</a:t>
            </a:r>
            <a:endParaRPr sz="2000">
              <a:latin typeface="Cambria Math"/>
              <a:cs typeface="Cambria Math"/>
            </a:endParaRPr>
          </a:p>
          <a:p>
            <a:pPr marL="166370">
              <a:lnSpc>
                <a:spcPct val="100000"/>
              </a:lnSpc>
            </a:pPr>
            <a:r>
              <a:rPr sz="2000" spc="-45" dirty="0">
                <a:latin typeface="Gill Sans MT"/>
                <a:cs typeface="Gill Sans MT"/>
              </a:rPr>
              <a:t>Ac</a:t>
            </a:r>
            <a:r>
              <a:rPr sz="2000" spc="-30" dirty="0">
                <a:latin typeface="Gill Sans MT"/>
                <a:cs typeface="Gill Sans MT"/>
              </a:rPr>
              <a:t>t</a:t>
            </a:r>
            <a:r>
              <a:rPr sz="2000" spc="-25" dirty="0">
                <a:latin typeface="Gill Sans MT"/>
                <a:cs typeface="Gill Sans MT"/>
              </a:rPr>
              <a:t>u</a:t>
            </a:r>
            <a:r>
              <a:rPr sz="2000" spc="-5" dirty="0">
                <a:latin typeface="Gill Sans MT"/>
                <a:cs typeface="Gill Sans MT"/>
              </a:rPr>
              <a:t>a</a:t>
            </a:r>
            <a:r>
              <a:rPr sz="2000" spc="-70" dirty="0">
                <a:latin typeface="Gill Sans MT"/>
                <a:cs typeface="Gill Sans MT"/>
              </a:rPr>
              <a:t>l</a:t>
            </a:r>
            <a:r>
              <a:rPr sz="2000" spc="-85" dirty="0">
                <a:latin typeface="Gill Sans MT"/>
                <a:cs typeface="Gill Sans MT"/>
              </a:rPr>
              <a:t>:</a:t>
            </a:r>
            <a:r>
              <a:rPr sz="2000" spc="-170" dirty="0">
                <a:latin typeface="Gill Sans MT"/>
                <a:cs typeface="Gill Sans MT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7504" y="5320956"/>
            <a:ext cx="3012440" cy="491490"/>
          </a:xfrm>
          <a:custGeom>
            <a:avLst/>
            <a:gdLst/>
            <a:ahLst/>
            <a:cxnLst/>
            <a:rect l="l" t="t" r="r" b="b"/>
            <a:pathLst>
              <a:path w="3012440" h="491489">
                <a:moveTo>
                  <a:pt x="133946" y="16268"/>
                </a:moveTo>
                <a:lnTo>
                  <a:pt x="128981" y="0"/>
                </a:lnTo>
                <a:lnTo>
                  <a:pt x="99796" y="11379"/>
                </a:lnTo>
                <a:lnTo>
                  <a:pt x="74155" y="29222"/>
                </a:lnTo>
                <a:lnTo>
                  <a:pt x="33540" y="84328"/>
                </a:lnTo>
                <a:lnTo>
                  <a:pt x="18859" y="119926"/>
                </a:lnTo>
                <a:lnTo>
                  <a:pt x="8382" y="158648"/>
                </a:lnTo>
                <a:lnTo>
                  <a:pt x="2095" y="200494"/>
                </a:lnTo>
                <a:lnTo>
                  <a:pt x="0" y="245465"/>
                </a:lnTo>
                <a:lnTo>
                  <a:pt x="2095" y="290436"/>
                </a:lnTo>
                <a:lnTo>
                  <a:pt x="8382" y="332282"/>
                </a:lnTo>
                <a:lnTo>
                  <a:pt x="18859" y="371005"/>
                </a:lnTo>
                <a:lnTo>
                  <a:pt x="33540" y="406603"/>
                </a:lnTo>
                <a:lnTo>
                  <a:pt x="74155" y="461721"/>
                </a:lnTo>
                <a:lnTo>
                  <a:pt x="128981" y="490931"/>
                </a:lnTo>
                <a:lnTo>
                  <a:pt x="133946" y="474662"/>
                </a:lnTo>
                <a:lnTo>
                  <a:pt x="111391" y="462978"/>
                </a:lnTo>
                <a:lnTo>
                  <a:pt x="91744" y="445960"/>
                </a:lnTo>
                <a:lnTo>
                  <a:pt x="61214" y="395986"/>
                </a:lnTo>
                <a:lnTo>
                  <a:pt x="42684" y="328091"/>
                </a:lnTo>
                <a:lnTo>
                  <a:pt x="38049" y="288696"/>
                </a:lnTo>
                <a:lnTo>
                  <a:pt x="36512" y="245668"/>
                </a:lnTo>
                <a:lnTo>
                  <a:pt x="38049" y="202552"/>
                </a:lnTo>
                <a:lnTo>
                  <a:pt x="42684" y="163068"/>
                </a:lnTo>
                <a:lnTo>
                  <a:pt x="61214" y="95046"/>
                </a:lnTo>
                <a:lnTo>
                  <a:pt x="91744" y="44996"/>
                </a:lnTo>
                <a:lnTo>
                  <a:pt x="111391" y="27965"/>
                </a:lnTo>
                <a:lnTo>
                  <a:pt x="133946" y="16268"/>
                </a:lnTo>
                <a:close/>
              </a:path>
              <a:path w="3012440" h="491489">
                <a:moveTo>
                  <a:pt x="590384" y="16268"/>
                </a:moveTo>
                <a:lnTo>
                  <a:pt x="585419" y="0"/>
                </a:lnTo>
                <a:lnTo>
                  <a:pt x="556234" y="11379"/>
                </a:lnTo>
                <a:lnTo>
                  <a:pt x="530593" y="29222"/>
                </a:lnTo>
                <a:lnTo>
                  <a:pt x="489978" y="84328"/>
                </a:lnTo>
                <a:lnTo>
                  <a:pt x="475297" y="119926"/>
                </a:lnTo>
                <a:lnTo>
                  <a:pt x="464820" y="158648"/>
                </a:lnTo>
                <a:lnTo>
                  <a:pt x="458533" y="200494"/>
                </a:lnTo>
                <a:lnTo>
                  <a:pt x="456438" y="245465"/>
                </a:lnTo>
                <a:lnTo>
                  <a:pt x="458533" y="290436"/>
                </a:lnTo>
                <a:lnTo>
                  <a:pt x="464820" y="332282"/>
                </a:lnTo>
                <a:lnTo>
                  <a:pt x="475297" y="371005"/>
                </a:lnTo>
                <a:lnTo>
                  <a:pt x="489978" y="406603"/>
                </a:lnTo>
                <a:lnTo>
                  <a:pt x="530593" y="461721"/>
                </a:lnTo>
                <a:lnTo>
                  <a:pt x="585419" y="490931"/>
                </a:lnTo>
                <a:lnTo>
                  <a:pt x="590384" y="474662"/>
                </a:lnTo>
                <a:lnTo>
                  <a:pt x="567829" y="462978"/>
                </a:lnTo>
                <a:lnTo>
                  <a:pt x="548182" y="445960"/>
                </a:lnTo>
                <a:lnTo>
                  <a:pt x="517652" y="395986"/>
                </a:lnTo>
                <a:lnTo>
                  <a:pt x="499122" y="328091"/>
                </a:lnTo>
                <a:lnTo>
                  <a:pt x="494487" y="288696"/>
                </a:lnTo>
                <a:lnTo>
                  <a:pt x="492950" y="245668"/>
                </a:lnTo>
                <a:lnTo>
                  <a:pt x="494487" y="202552"/>
                </a:lnTo>
                <a:lnTo>
                  <a:pt x="499122" y="163068"/>
                </a:lnTo>
                <a:lnTo>
                  <a:pt x="517652" y="95046"/>
                </a:lnTo>
                <a:lnTo>
                  <a:pt x="548182" y="44996"/>
                </a:lnTo>
                <a:lnTo>
                  <a:pt x="567829" y="27965"/>
                </a:lnTo>
                <a:lnTo>
                  <a:pt x="590384" y="16268"/>
                </a:lnTo>
                <a:close/>
              </a:path>
              <a:path w="3012440" h="491489">
                <a:moveTo>
                  <a:pt x="2016506" y="245465"/>
                </a:moveTo>
                <a:lnTo>
                  <a:pt x="2014397" y="200494"/>
                </a:lnTo>
                <a:lnTo>
                  <a:pt x="2008111" y="158648"/>
                </a:lnTo>
                <a:lnTo>
                  <a:pt x="1997633" y="119926"/>
                </a:lnTo>
                <a:lnTo>
                  <a:pt x="1982965" y="84328"/>
                </a:lnTo>
                <a:lnTo>
                  <a:pt x="1942338" y="29222"/>
                </a:lnTo>
                <a:lnTo>
                  <a:pt x="1887524" y="0"/>
                </a:lnTo>
                <a:lnTo>
                  <a:pt x="1882559" y="16268"/>
                </a:lnTo>
                <a:lnTo>
                  <a:pt x="1905114" y="27965"/>
                </a:lnTo>
                <a:lnTo>
                  <a:pt x="1924748" y="44996"/>
                </a:lnTo>
                <a:lnTo>
                  <a:pt x="1955292" y="95046"/>
                </a:lnTo>
                <a:lnTo>
                  <a:pt x="1973808" y="163068"/>
                </a:lnTo>
                <a:lnTo>
                  <a:pt x="1978444" y="202552"/>
                </a:lnTo>
                <a:lnTo>
                  <a:pt x="1979993" y="245668"/>
                </a:lnTo>
                <a:lnTo>
                  <a:pt x="1978444" y="288696"/>
                </a:lnTo>
                <a:lnTo>
                  <a:pt x="1973808" y="328091"/>
                </a:lnTo>
                <a:lnTo>
                  <a:pt x="1955292" y="395986"/>
                </a:lnTo>
                <a:lnTo>
                  <a:pt x="1924748" y="445960"/>
                </a:lnTo>
                <a:lnTo>
                  <a:pt x="1882559" y="474662"/>
                </a:lnTo>
                <a:lnTo>
                  <a:pt x="1887524" y="490931"/>
                </a:lnTo>
                <a:lnTo>
                  <a:pt x="1942338" y="461721"/>
                </a:lnTo>
                <a:lnTo>
                  <a:pt x="1982965" y="406603"/>
                </a:lnTo>
                <a:lnTo>
                  <a:pt x="1997633" y="371005"/>
                </a:lnTo>
                <a:lnTo>
                  <a:pt x="2008111" y="332282"/>
                </a:lnTo>
                <a:lnTo>
                  <a:pt x="2014397" y="290436"/>
                </a:lnTo>
                <a:lnTo>
                  <a:pt x="2016506" y="245465"/>
                </a:lnTo>
                <a:close/>
              </a:path>
              <a:path w="3012440" h="491489">
                <a:moveTo>
                  <a:pt x="3012186" y="245465"/>
                </a:moveTo>
                <a:lnTo>
                  <a:pt x="3010077" y="200494"/>
                </a:lnTo>
                <a:lnTo>
                  <a:pt x="3003791" y="158648"/>
                </a:lnTo>
                <a:lnTo>
                  <a:pt x="2993313" y="119926"/>
                </a:lnTo>
                <a:lnTo>
                  <a:pt x="2978645" y="84328"/>
                </a:lnTo>
                <a:lnTo>
                  <a:pt x="2938018" y="29222"/>
                </a:lnTo>
                <a:lnTo>
                  <a:pt x="2883204" y="0"/>
                </a:lnTo>
                <a:lnTo>
                  <a:pt x="2878239" y="16268"/>
                </a:lnTo>
                <a:lnTo>
                  <a:pt x="2900794" y="27965"/>
                </a:lnTo>
                <a:lnTo>
                  <a:pt x="2920428" y="44996"/>
                </a:lnTo>
                <a:lnTo>
                  <a:pt x="2950972" y="95046"/>
                </a:lnTo>
                <a:lnTo>
                  <a:pt x="2969488" y="163068"/>
                </a:lnTo>
                <a:lnTo>
                  <a:pt x="2974124" y="202552"/>
                </a:lnTo>
                <a:lnTo>
                  <a:pt x="2975673" y="245668"/>
                </a:lnTo>
                <a:lnTo>
                  <a:pt x="2974124" y="288696"/>
                </a:lnTo>
                <a:lnTo>
                  <a:pt x="2969488" y="328091"/>
                </a:lnTo>
                <a:lnTo>
                  <a:pt x="2950972" y="395986"/>
                </a:lnTo>
                <a:lnTo>
                  <a:pt x="2920428" y="445960"/>
                </a:lnTo>
                <a:lnTo>
                  <a:pt x="2878239" y="474662"/>
                </a:lnTo>
                <a:lnTo>
                  <a:pt x="2883204" y="490931"/>
                </a:lnTo>
                <a:lnTo>
                  <a:pt x="2938018" y="461721"/>
                </a:lnTo>
                <a:lnTo>
                  <a:pt x="2978645" y="406603"/>
                </a:lnTo>
                <a:lnTo>
                  <a:pt x="2993313" y="371005"/>
                </a:lnTo>
                <a:lnTo>
                  <a:pt x="3003791" y="332282"/>
                </a:lnTo>
                <a:lnTo>
                  <a:pt x="3010077" y="290436"/>
                </a:lnTo>
                <a:lnTo>
                  <a:pt x="3012186" y="245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16818" y="5894709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1"/>
                </a:moveTo>
                <a:lnTo>
                  <a:pt x="161073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09282" y="592606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1"/>
                </a:moveTo>
                <a:lnTo>
                  <a:pt x="736325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227576" y="4332732"/>
            <a:ext cx="3355975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6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870"/>
              </a:spcBef>
              <a:tabLst>
                <a:tab pos="536575" algn="l"/>
                <a:tab pos="993140" algn="l"/>
                <a:tab pos="2441575" algn="l"/>
              </a:tabLst>
            </a:pPr>
            <a:r>
              <a:rPr sz="3200" spc="125" dirty="0">
                <a:latin typeface="Cambria Math"/>
                <a:cs typeface="Cambria Math"/>
              </a:rPr>
              <a:t>𝑓	</a:t>
            </a:r>
            <a:r>
              <a:rPr sz="3200" spc="790" dirty="0">
                <a:latin typeface="Cambria Math"/>
                <a:cs typeface="Cambria Math"/>
              </a:rPr>
              <a:t>ƒ	</a:t>
            </a:r>
            <a:r>
              <a:rPr sz="3200" spc="114" dirty="0">
                <a:latin typeface="Cambria Math"/>
                <a:cs typeface="Cambria Math"/>
              </a:rPr>
              <a:t>𝑥</a:t>
            </a:r>
            <a:r>
              <a:rPr sz="3450" spc="172" baseline="28985" dirty="0">
                <a:latin typeface="Cambria Math"/>
                <a:cs typeface="Cambria Math"/>
              </a:rPr>
              <a:t>(i)</a:t>
            </a:r>
            <a:r>
              <a:rPr sz="3200" spc="114" dirty="0">
                <a:latin typeface="Cambria Math"/>
                <a:cs typeface="Cambria Math"/>
              </a:rPr>
              <a:t>;</a:t>
            </a:r>
            <a:r>
              <a:rPr sz="3200" spc="125" dirty="0">
                <a:latin typeface="Cambria Math"/>
                <a:cs typeface="Cambria Math"/>
              </a:rPr>
              <a:t> </a:t>
            </a:r>
            <a:r>
              <a:rPr sz="3200" spc="1375" dirty="0">
                <a:latin typeface="Cambria Math"/>
                <a:cs typeface="Cambria Math"/>
              </a:rPr>
              <a:t>1	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75" dirty="0">
                <a:latin typeface="Cambria Math"/>
                <a:cs typeface="Cambria Math"/>
              </a:rPr>
              <a:t> </a:t>
            </a:r>
            <a:r>
              <a:rPr sz="3200" spc="105" dirty="0">
                <a:latin typeface="Cambria Math"/>
                <a:cs typeface="Cambria Math"/>
              </a:rPr>
              <a:t>𝑦</a:t>
            </a:r>
            <a:r>
              <a:rPr sz="3450" spc="157" baseline="28985" dirty="0">
                <a:latin typeface="Cambria Math"/>
                <a:cs typeface="Cambria Math"/>
              </a:rPr>
              <a:t>(i)</a:t>
            </a:r>
            <a:endParaRPr sz="3450" baseline="28985">
              <a:latin typeface="Cambria Math"/>
              <a:cs typeface="Cambria Math"/>
            </a:endParaRPr>
          </a:p>
          <a:p>
            <a:pPr marL="923925">
              <a:lnSpc>
                <a:spcPct val="100000"/>
              </a:lnSpc>
              <a:spcBef>
                <a:spcPts val="1870"/>
              </a:spcBef>
              <a:tabLst>
                <a:tab pos="2672715" algn="l"/>
              </a:tabLst>
            </a:pPr>
            <a:r>
              <a:rPr sz="2000" spc="-35" dirty="0">
                <a:latin typeface="Gill Sans MT"/>
                <a:cs typeface="Gill Sans MT"/>
              </a:rPr>
              <a:t>Predicted	</a:t>
            </a:r>
            <a:r>
              <a:rPr sz="3000" spc="-52" baseline="1388" dirty="0">
                <a:latin typeface="Gill Sans MT"/>
                <a:cs typeface="Gill Sans MT"/>
              </a:rPr>
              <a:t>Actual</a:t>
            </a:r>
            <a:endParaRPr sz="3000" baseline="1388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14333" y="3449078"/>
            <a:ext cx="305435" cy="235585"/>
          </a:xfrm>
          <a:custGeom>
            <a:avLst/>
            <a:gdLst/>
            <a:ahLst/>
            <a:cxnLst/>
            <a:rect l="l" t="t" r="r" b="b"/>
            <a:pathLst>
              <a:path w="305434" h="235585">
                <a:moveTo>
                  <a:pt x="230405" y="0"/>
                </a:moveTo>
                <a:lnTo>
                  <a:pt x="227053" y="9550"/>
                </a:lnTo>
                <a:lnTo>
                  <a:pt x="240673" y="15458"/>
                </a:lnTo>
                <a:lnTo>
                  <a:pt x="252388" y="23637"/>
                </a:lnTo>
                <a:lnTo>
                  <a:pt x="276170" y="61559"/>
                </a:lnTo>
                <a:lnTo>
                  <a:pt x="283987" y="116458"/>
                </a:lnTo>
                <a:lnTo>
                  <a:pt x="283113" y="137206"/>
                </a:lnTo>
                <a:lnTo>
                  <a:pt x="270029" y="188023"/>
                </a:lnTo>
                <a:lnTo>
                  <a:pt x="240828" y="219781"/>
                </a:lnTo>
                <a:lnTo>
                  <a:pt x="227421" y="225717"/>
                </a:lnTo>
                <a:lnTo>
                  <a:pt x="230405" y="235267"/>
                </a:lnTo>
                <a:lnTo>
                  <a:pt x="275356" y="208564"/>
                </a:lnTo>
                <a:lnTo>
                  <a:pt x="300600" y="159257"/>
                </a:lnTo>
                <a:lnTo>
                  <a:pt x="305437" y="117690"/>
                </a:lnTo>
                <a:lnTo>
                  <a:pt x="304225" y="96124"/>
                </a:lnTo>
                <a:lnTo>
                  <a:pt x="294523" y="57895"/>
                </a:lnTo>
                <a:lnTo>
                  <a:pt x="262419" y="15084"/>
                </a:lnTo>
                <a:lnTo>
                  <a:pt x="247462" y="6157"/>
                </a:lnTo>
                <a:lnTo>
                  <a:pt x="230405" y="0"/>
                </a:lnTo>
                <a:close/>
              </a:path>
              <a:path w="305434" h="235585">
                <a:moveTo>
                  <a:pt x="75034" y="0"/>
                </a:moveTo>
                <a:lnTo>
                  <a:pt x="30164" y="26778"/>
                </a:lnTo>
                <a:lnTo>
                  <a:pt x="4852" y="76192"/>
                </a:lnTo>
                <a:lnTo>
                  <a:pt x="0" y="117690"/>
                </a:lnTo>
                <a:lnTo>
                  <a:pt x="1209" y="139307"/>
                </a:lnTo>
                <a:lnTo>
                  <a:pt x="10883" y="177541"/>
                </a:lnTo>
                <a:lnTo>
                  <a:pt x="42943" y="220217"/>
                </a:lnTo>
                <a:lnTo>
                  <a:pt x="75034" y="235267"/>
                </a:lnTo>
                <a:lnTo>
                  <a:pt x="78011" y="225717"/>
                </a:lnTo>
                <a:lnTo>
                  <a:pt x="64604" y="219781"/>
                </a:lnTo>
                <a:lnTo>
                  <a:pt x="53035" y="211518"/>
                </a:lnTo>
                <a:lnTo>
                  <a:pt x="29304" y="172991"/>
                </a:lnTo>
                <a:lnTo>
                  <a:pt x="21456" y="116458"/>
                </a:lnTo>
                <a:lnTo>
                  <a:pt x="22328" y="96382"/>
                </a:lnTo>
                <a:lnTo>
                  <a:pt x="35408" y="46812"/>
                </a:lnTo>
                <a:lnTo>
                  <a:pt x="64814" y="15458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4552" y="3271010"/>
            <a:ext cx="52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baseline="-20833" dirty="0">
                <a:latin typeface="Cambria Math"/>
                <a:cs typeface="Cambria Math"/>
              </a:rPr>
              <a:t>𝑥</a:t>
            </a:r>
            <a:r>
              <a:rPr sz="4200" spc="240" baseline="-20833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04757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31" y="0"/>
                </a:moveTo>
                <a:lnTo>
                  <a:pt x="0" y="0"/>
                </a:lnTo>
                <a:lnTo>
                  <a:pt x="0" y="12700"/>
                </a:lnTo>
                <a:lnTo>
                  <a:pt x="48615" y="12700"/>
                </a:lnTo>
                <a:lnTo>
                  <a:pt x="48615" y="317500"/>
                </a:lnTo>
                <a:lnTo>
                  <a:pt x="0" y="317500"/>
                </a:lnTo>
                <a:lnTo>
                  <a:pt x="0" y="331470"/>
                </a:lnTo>
                <a:lnTo>
                  <a:pt x="77431" y="331470"/>
                </a:lnTo>
                <a:lnTo>
                  <a:pt x="77431" y="317500"/>
                </a:lnTo>
                <a:lnTo>
                  <a:pt x="77431" y="12700"/>
                </a:lnTo>
                <a:lnTo>
                  <a:pt x="77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2426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44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1470"/>
                </a:lnTo>
                <a:lnTo>
                  <a:pt x="77444" y="331470"/>
                </a:lnTo>
                <a:lnTo>
                  <a:pt x="77444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444" y="12700"/>
                </a:lnTo>
                <a:lnTo>
                  <a:pt x="7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45272" y="3402074"/>
            <a:ext cx="1127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800" dirty="0">
                <a:latin typeface="Cambria Math"/>
                <a:cs typeface="Cambria Math"/>
              </a:rPr>
              <a:t>=	4 </a:t>
            </a:r>
            <a:r>
              <a:rPr sz="2800" spc="-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3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0400" y="269748"/>
            <a:ext cx="3252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Empirical</a:t>
            </a:r>
            <a:r>
              <a:rPr spc="-70" dirty="0"/>
              <a:t> </a:t>
            </a:r>
            <a:r>
              <a:rPr spc="-5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5675"/>
            <a:ext cx="2413000" cy="1204595"/>
            <a:chOff x="3257194" y="319567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567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87"/>
                  </a:moveTo>
                  <a:lnTo>
                    <a:pt x="1772183" y="452031"/>
                  </a:lnTo>
                  <a:lnTo>
                    <a:pt x="1680044" y="373494"/>
                  </a:lnTo>
                  <a:lnTo>
                    <a:pt x="1670900" y="410489"/>
                  </a:lnTo>
                  <a:lnTo>
                    <a:pt x="9144" y="0"/>
                  </a:lnTo>
                  <a:lnTo>
                    <a:pt x="0" y="36995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809"/>
                  </a:lnTo>
                  <a:lnTo>
                    <a:pt x="9042" y="902843"/>
                  </a:lnTo>
                  <a:lnTo>
                    <a:pt x="1670659" y="501726"/>
                  </a:lnTo>
                  <a:lnTo>
                    <a:pt x="1679600" y="538759"/>
                  </a:lnTo>
                  <a:lnTo>
                    <a:pt x="1772754" y="460209"/>
                  </a:lnTo>
                  <a:lnTo>
                    <a:pt x="1777301" y="4563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996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39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40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902964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41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7332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19133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33273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3320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198799"/>
            <a:ext cx="4837430" cy="1341120"/>
            <a:chOff x="3886022" y="319879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1987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81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3302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473196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84" dirty="0">
                <a:latin typeface="Cambria Math"/>
                <a:cs typeface="Cambria Math"/>
              </a:rPr>
              <a:t>𝑦&amp;</a:t>
            </a:r>
            <a:r>
              <a:rPr sz="2250" spc="-72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4644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607564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755899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13"/>
                </a:moveTo>
                <a:lnTo>
                  <a:pt x="1659420" y="0"/>
                </a:lnTo>
                <a:lnTo>
                  <a:pt x="1668386" y="37033"/>
                </a:lnTo>
                <a:lnTo>
                  <a:pt x="6756" y="439762"/>
                </a:lnTo>
                <a:lnTo>
                  <a:pt x="15722" y="476783"/>
                </a:lnTo>
                <a:lnTo>
                  <a:pt x="1675866" y="74434"/>
                </a:lnTo>
                <a:lnTo>
                  <a:pt x="1678228" y="77685"/>
                </a:lnTo>
                <a:lnTo>
                  <a:pt x="1679181" y="81597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42"/>
                </a:lnTo>
                <a:lnTo>
                  <a:pt x="1725396" y="142201"/>
                </a:lnTo>
                <a:lnTo>
                  <a:pt x="1762912" y="69430"/>
                </a:lnTo>
                <a:lnTo>
                  <a:pt x="1783969" y="28613"/>
                </a:lnTo>
                <a:close/>
              </a:path>
              <a:path w="4197350" h="1772920">
                <a:moveTo>
                  <a:pt x="4196778" y="894435"/>
                </a:moveTo>
                <a:lnTo>
                  <a:pt x="4177906" y="869759"/>
                </a:lnTo>
                <a:lnTo>
                  <a:pt x="4119143" y="792924"/>
                </a:lnTo>
                <a:lnTo>
                  <a:pt x="4102417" y="827163"/>
                </a:lnTo>
                <a:lnTo>
                  <a:pt x="2432405" y="11493"/>
                </a:lnTo>
                <a:lnTo>
                  <a:pt x="2415679" y="45732"/>
                </a:lnTo>
                <a:lnTo>
                  <a:pt x="4082427" y="859815"/>
                </a:lnTo>
                <a:lnTo>
                  <a:pt x="4082440" y="868083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91" y="920813"/>
                </a:lnTo>
                <a:lnTo>
                  <a:pt x="4082504" y="928776"/>
                </a:lnTo>
                <a:lnTo>
                  <a:pt x="2415717" y="1738337"/>
                </a:lnTo>
                <a:lnTo>
                  <a:pt x="2432367" y="1772602"/>
                </a:lnTo>
                <a:lnTo>
                  <a:pt x="4102277" y="961517"/>
                </a:lnTo>
                <a:lnTo>
                  <a:pt x="4118927" y="995781"/>
                </a:lnTo>
                <a:lnTo>
                  <a:pt x="4177957" y="918921"/>
                </a:lnTo>
                <a:lnTo>
                  <a:pt x="4196778" y="894435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03571" y="2885947"/>
            <a:ext cx="68262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4,	5</a:t>
            </a:r>
            <a:endParaRPr sz="2400">
              <a:latin typeface="Gill Sans MT"/>
              <a:cs typeface="Gill Sans MT"/>
            </a:endParaRPr>
          </a:p>
          <a:p>
            <a:pPr marL="108585">
              <a:lnSpc>
                <a:spcPts val="2845"/>
              </a:lnSpc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2,	1</a:t>
            </a:r>
            <a:endParaRPr sz="2400">
              <a:latin typeface="Gill Sans MT"/>
              <a:cs typeface="Gill Sans MT"/>
            </a:endParaRPr>
          </a:p>
          <a:p>
            <a:pPr marL="108585">
              <a:lnSpc>
                <a:spcPts val="2845"/>
              </a:lnSpc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5,	8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54483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⋮	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5562" y="1739900"/>
            <a:ext cx="740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45" dirty="0">
                <a:latin typeface="Gill Sans MT"/>
                <a:cs typeface="Gill Sans MT"/>
              </a:rPr>
              <a:t>The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empirical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loss </a:t>
            </a:r>
            <a:r>
              <a:rPr sz="2400" i="1" spc="-10" dirty="0">
                <a:latin typeface="Gill Sans MT"/>
                <a:cs typeface="Gill Sans MT"/>
              </a:rPr>
              <a:t>measures</a:t>
            </a:r>
            <a:r>
              <a:rPr sz="2400" i="1" spc="-5" dirty="0">
                <a:latin typeface="Gill Sans MT"/>
                <a:cs typeface="Gill Sans MT"/>
              </a:rPr>
              <a:t> the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total </a:t>
            </a:r>
            <a:r>
              <a:rPr sz="2400" i="1" spc="-10" dirty="0">
                <a:latin typeface="Gill Sans MT"/>
                <a:cs typeface="Gill Sans MT"/>
              </a:rPr>
              <a:t>loss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35" dirty="0">
                <a:latin typeface="Gill Sans MT"/>
                <a:cs typeface="Gill Sans MT"/>
              </a:rPr>
              <a:t>over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45" dirty="0">
                <a:latin typeface="Gill Sans MT"/>
                <a:cs typeface="Gill Sans MT"/>
              </a:rPr>
              <a:t>our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entire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5" dirty="0">
                <a:latin typeface="Gill Sans MT"/>
                <a:cs typeface="Gill Sans MT"/>
              </a:rPr>
              <a:t>dataset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86772" y="286443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0" y="1564630"/>
                </a:moveTo>
                <a:lnTo>
                  <a:pt x="53878" y="1564630"/>
                </a:lnTo>
                <a:lnTo>
                  <a:pt x="97877" y="1564630"/>
                </a:lnTo>
                <a:lnTo>
                  <a:pt x="127541" y="1564630"/>
                </a:lnTo>
                <a:lnTo>
                  <a:pt x="138419" y="1564630"/>
                </a:lnTo>
                <a:lnTo>
                  <a:pt x="138419" y="1"/>
                </a:lnTo>
                <a:lnTo>
                  <a:pt x="127541" y="1"/>
                </a:lnTo>
                <a:lnTo>
                  <a:pt x="97877" y="0"/>
                </a:lnTo>
                <a:lnTo>
                  <a:pt x="5387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19453" y="3407155"/>
            <a:ext cx="41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Cambria Math"/>
                <a:cs typeface="Cambria Math"/>
              </a:rPr>
              <a:t>𝑋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32430" y="292470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50337" y="292470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66682" y="2347213"/>
            <a:ext cx="476884" cy="208533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800" spc="-310" dirty="0">
                <a:latin typeface="Cambria Math"/>
                <a:cs typeface="Cambria Math"/>
              </a:rPr>
              <a:t>+</a:t>
            </a:r>
            <a:r>
              <a:rPr sz="1800" dirty="0">
                <a:latin typeface="Cambria Math"/>
                <a:cs typeface="Cambria Math"/>
              </a:rPr>
              <a:t>(</a:t>
            </a:r>
            <a:r>
              <a:rPr sz="1800" spc="55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59055">
              <a:lnSpc>
                <a:spcPct val="100000"/>
              </a:lnSpc>
              <a:spcBef>
                <a:spcPts val="1465"/>
              </a:spcBef>
            </a:pPr>
            <a:r>
              <a:rPr sz="2400" spc="-35" dirty="0">
                <a:latin typeface="Gill Sans MT"/>
                <a:cs typeface="Gill Sans MT"/>
              </a:rPr>
              <a:t>0.1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  <a:spcBef>
                <a:spcPts val="25"/>
              </a:spcBef>
            </a:pPr>
            <a:r>
              <a:rPr sz="2400" spc="-35" dirty="0">
                <a:latin typeface="Gill Sans MT"/>
                <a:cs typeface="Gill Sans MT"/>
              </a:rPr>
              <a:t>0.8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</a:pPr>
            <a:r>
              <a:rPr sz="2400" spc="-35" dirty="0">
                <a:latin typeface="Gill Sans MT"/>
                <a:cs typeface="Gill Sans MT"/>
              </a:rPr>
              <a:t>0.6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85552" y="2347213"/>
            <a:ext cx="177800" cy="208533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95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40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spcBef>
                <a:spcPts val="25"/>
              </a:spcBef>
            </a:pPr>
            <a:r>
              <a:rPr sz="2400" dirty="0">
                <a:latin typeface="Gill Sans MT"/>
                <a:cs typeface="Gill Sans MT"/>
              </a:rPr>
              <a:t>0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4127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101326" y="292470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19233" y="292470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4984" y="5345607"/>
            <a:ext cx="666115" cy="376555"/>
          </a:xfrm>
          <a:custGeom>
            <a:avLst/>
            <a:gdLst/>
            <a:ahLst/>
            <a:cxnLst/>
            <a:rect l="l" t="t" r="r" b="b"/>
            <a:pathLst>
              <a:path w="666114" h="376554">
                <a:moveTo>
                  <a:pt x="545884" y="0"/>
                </a:moveTo>
                <a:lnTo>
                  <a:pt x="540524" y="15278"/>
                </a:lnTo>
                <a:lnTo>
                  <a:pt x="562315" y="24734"/>
                </a:lnTo>
                <a:lnTo>
                  <a:pt x="581055" y="37825"/>
                </a:lnTo>
                <a:lnTo>
                  <a:pt x="609384" y="74917"/>
                </a:lnTo>
                <a:lnTo>
                  <a:pt x="626049" y="124944"/>
                </a:lnTo>
                <a:lnTo>
                  <a:pt x="631609" y="186334"/>
                </a:lnTo>
                <a:lnTo>
                  <a:pt x="630213" y="219536"/>
                </a:lnTo>
                <a:lnTo>
                  <a:pt x="619050" y="276784"/>
                </a:lnTo>
                <a:lnTo>
                  <a:pt x="596649" y="321494"/>
                </a:lnTo>
                <a:lnTo>
                  <a:pt x="562569" y="351657"/>
                </a:lnTo>
                <a:lnTo>
                  <a:pt x="541121" y="361157"/>
                </a:lnTo>
                <a:lnTo>
                  <a:pt x="545884" y="376436"/>
                </a:lnTo>
                <a:lnTo>
                  <a:pt x="597225" y="352351"/>
                </a:lnTo>
                <a:lnTo>
                  <a:pt x="634974" y="310654"/>
                </a:lnTo>
                <a:lnTo>
                  <a:pt x="658194" y="254819"/>
                </a:lnTo>
                <a:lnTo>
                  <a:pt x="665937" y="188315"/>
                </a:lnTo>
                <a:lnTo>
                  <a:pt x="663996" y="153808"/>
                </a:lnTo>
                <a:lnTo>
                  <a:pt x="648465" y="92639"/>
                </a:lnTo>
                <a:lnTo>
                  <a:pt x="617666" y="42842"/>
                </a:lnTo>
                <a:lnTo>
                  <a:pt x="573170" y="9853"/>
                </a:lnTo>
                <a:lnTo>
                  <a:pt x="545884" y="0"/>
                </a:lnTo>
                <a:close/>
              </a:path>
              <a:path w="666114" h="376554">
                <a:moveTo>
                  <a:pt x="120053" y="0"/>
                </a:moveTo>
                <a:lnTo>
                  <a:pt x="68827" y="24134"/>
                </a:lnTo>
                <a:lnTo>
                  <a:pt x="31051" y="65976"/>
                </a:lnTo>
                <a:lnTo>
                  <a:pt x="7762" y="121916"/>
                </a:lnTo>
                <a:lnTo>
                  <a:pt x="0" y="188315"/>
                </a:lnTo>
                <a:lnTo>
                  <a:pt x="1933" y="222900"/>
                </a:lnTo>
                <a:lnTo>
                  <a:pt x="17407" y="284070"/>
                </a:lnTo>
                <a:lnTo>
                  <a:pt x="48128" y="333704"/>
                </a:lnTo>
                <a:lnTo>
                  <a:pt x="92680" y="366595"/>
                </a:lnTo>
                <a:lnTo>
                  <a:pt x="120053" y="376436"/>
                </a:lnTo>
                <a:lnTo>
                  <a:pt x="124815" y="361157"/>
                </a:lnTo>
                <a:lnTo>
                  <a:pt x="103360" y="351657"/>
                </a:lnTo>
                <a:lnTo>
                  <a:pt x="84847" y="338436"/>
                </a:lnTo>
                <a:lnTo>
                  <a:pt x="56642" y="300832"/>
                </a:lnTo>
                <a:lnTo>
                  <a:pt x="39908" y="249686"/>
                </a:lnTo>
                <a:lnTo>
                  <a:pt x="34328" y="186334"/>
                </a:lnTo>
                <a:lnTo>
                  <a:pt x="35723" y="154218"/>
                </a:lnTo>
                <a:lnTo>
                  <a:pt x="46881" y="98510"/>
                </a:lnTo>
                <a:lnTo>
                  <a:pt x="69312" y="54552"/>
                </a:lnTo>
                <a:lnTo>
                  <a:pt x="103697" y="24734"/>
                </a:lnTo>
                <a:lnTo>
                  <a:pt x="125412" y="15278"/>
                </a:lnTo>
                <a:lnTo>
                  <a:pt x="120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185109" y="5231893"/>
            <a:ext cx="1351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425" algn="l"/>
                <a:tab pos="1033780" algn="l"/>
              </a:tabLst>
            </a:pPr>
            <a:r>
              <a:rPr sz="3200" spc="330" dirty="0">
                <a:latin typeface="Cambria Math"/>
                <a:cs typeface="Cambria Math"/>
              </a:rPr>
              <a:t>𝐽	</a:t>
            </a:r>
            <a:r>
              <a:rPr sz="3200" spc="1575" dirty="0">
                <a:latin typeface="Cambria Math"/>
                <a:cs typeface="Cambria Math"/>
              </a:rPr>
              <a:t>/	=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32972" y="5522874"/>
            <a:ext cx="241300" cy="25400"/>
          </a:xfrm>
          <a:custGeom>
            <a:avLst/>
            <a:gdLst/>
            <a:ahLst/>
            <a:cxnLst/>
            <a:rect l="l" t="t" r="r" b="b"/>
            <a:pathLst>
              <a:path w="241300" h="25400">
                <a:moveTo>
                  <a:pt x="241300" y="0"/>
                </a:moveTo>
                <a:lnTo>
                  <a:pt x="0" y="0"/>
                </a:lnTo>
                <a:lnTo>
                  <a:pt x="0" y="25399"/>
                </a:lnTo>
                <a:lnTo>
                  <a:pt x="241300" y="25399"/>
                </a:lnTo>
                <a:lnTo>
                  <a:pt x="241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22939" y="4832603"/>
            <a:ext cx="259079" cy="11836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819"/>
              </a:spcBef>
            </a:pPr>
            <a:r>
              <a:rPr sz="3200" dirty="0"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dirty="0"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71438" y="5288381"/>
            <a:ext cx="2898140" cy="491490"/>
          </a:xfrm>
          <a:custGeom>
            <a:avLst/>
            <a:gdLst/>
            <a:ahLst/>
            <a:cxnLst/>
            <a:rect l="l" t="t" r="r" b="b"/>
            <a:pathLst>
              <a:path w="2898140" h="491489">
                <a:moveTo>
                  <a:pt x="133934" y="16281"/>
                </a:moveTo>
                <a:lnTo>
                  <a:pt x="128981" y="0"/>
                </a:lnTo>
                <a:lnTo>
                  <a:pt x="99796" y="11379"/>
                </a:lnTo>
                <a:lnTo>
                  <a:pt x="74155" y="29235"/>
                </a:lnTo>
                <a:lnTo>
                  <a:pt x="33528" y="84340"/>
                </a:lnTo>
                <a:lnTo>
                  <a:pt x="18859" y="119938"/>
                </a:lnTo>
                <a:lnTo>
                  <a:pt x="8382" y="158661"/>
                </a:lnTo>
                <a:lnTo>
                  <a:pt x="2095" y="200507"/>
                </a:lnTo>
                <a:lnTo>
                  <a:pt x="0" y="245478"/>
                </a:lnTo>
                <a:lnTo>
                  <a:pt x="2095" y="290449"/>
                </a:lnTo>
                <a:lnTo>
                  <a:pt x="8382" y="332295"/>
                </a:lnTo>
                <a:lnTo>
                  <a:pt x="18859" y="371017"/>
                </a:lnTo>
                <a:lnTo>
                  <a:pt x="33528" y="406615"/>
                </a:lnTo>
                <a:lnTo>
                  <a:pt x="74155" y="461721"/>
                </a:lnTo>
                <a:lnTo>
                  <a:pt x="128981" y="490943"/>
                </a:lnTo>
                <a:lnTo>
                  <a:pt x="133934" y="474675"/>
                </a:lnTo>
                <a:lnTo>
                  <a:pt x="111379" y="462991"/>
                </a:lnTo>
                <a:lnTo>
                  <a:pt x="91744" y="445973"/>
                </a:lnTo>
                <a:lnTo>
                  <a:pt x="61214" y="395998"/>
                </a:lnTo>
                <a:lnTo>
                  <a:pt x="42684" y="328104"/>
                </a:lnTo>
                <a:lnTo>
                  <a:pt x="38049" y="288709"/>
                </a:lnTo>
                <a:lnTo>
                  <a:pt x="36512" y="245668"/>
                </a:lnTo>
                <a:lnTo>
                  <a:pt x="38049" y="202552"/>
                </a:lnTo>
                <a:lnTo>
                  <a:pt x="42684" y="163068"/>
                </a:lnTo>
                <a:lnTo>
                  <a:pt x="61214" y="95059"/>
                </a:lnTo>
                <a:lnTo>
                  <a:pt x="91744" y="45008"/>
                </a:lnTo>
                <a:lnTo>
                  <a:pt x="111379" y="27978"/>
                </a:lnTo>
                <a:lnTo>
                  <a:pt x="133934" y="16281"/>
                </a:lnTo>
                <a:close/>
              </a:path>
              <a:path w="2898140" h="491489">
                <a:moveTo>
                  <a:pt x="552272" y="16281"/>
                </a:moveTo>
                <a:lnTo>
                  <a:pt x="547319" y="0"/>
                </a:lnTo>
                <a:lnTo>
                  <a:pt x="518134" y="11379"/>
                </a:lnTo>
                <a:lnTo>
                  <a:pt x="492493" y="29235"/>
                </a:lnTo>
                <a:lnTo>
                  <a:pt x="451866" y="84340"/>
                </a:lnTo>
                <a:lnTo>
                  <a:pt x="437197" y="119938"/>
                </a:lnTo>
                <a:lnTo>
                  <a:pt x="426720" y="158661"/>
                </a:lnTo>
                <a:lnTo>
                  <a:pt x="420433" y="200507"/>
                </a:lnTo>
                <a:lnTo>
                  <a:pt x="418338" y="245478"/>
                </a:lnTo>
                <a:lnTo>
                  <a:pt x="420433" y="290449"/>
                </a:lnTo>
                <a:lnTo>
                  <a:pt x="426720" y="332295"/>
                </a:lnTo>
                <a:lnTo>
                  <a:pt x="437197" y="371017"/>
                </a:lnTo>
                <a:lnTo>
                  <a:pt x="451866" y="406615"/>
                </a:lnTo>
                <a:lnTo>
                  <a:pt x="492493" y="461721"/>
                </a:lnTo>
                <a:lnTo>
                  <a:pt x="547319" y="490943"/>
                </a:lnTo>
                <a:lnTo>
                  <a:pt x="552272" y="474675"/>
                </a:lnTo>
                <a:lnTo>
                  <a:pt x="529717" y="462991"/>
                </a:lnTo>
                <a:lnTo>
                  <a:pt x="510082" y="445973"/>
                </a:lnTo>
                <a:lnTo>
                  <a:pt x="479552" y="395998"/>
                </a:lnTo>
                <a:lnTo>
                  <a:pt x="461022" y="328104"/>
                </a:lnTo>
                <a:lnTo>
                  <a:pt x="456387" y="288709"/>
                </a:lnTo>
                <a:lnTo>
                  <a:pt x="454850" y="245668"/>
                </a:lnTo>
                <a:lnTo>
                  <a:pt x="456387" y="202552"/>
                </a:lnTo>
                <a:lnTo>
                  <a:pt x="461022" y="163068"/>
                </a:lnTo>
                <a:lnTo>
                  <a:pt x="479552" y="95059"/>
                </a:lnTo>
                <a:lnTo>
                  <a:pt x="510082" y="45008"/>
                </a:lnTo>
                <a:lnTo>
                  <a:pt x="529717" y="27978"/>
                </a:lnTo>
                <a:lnTo>
                  <a:pt x="552272" y="16281"/>
                </a:lnTo>
                <a:close/>
              </a:path>
              <a:path w="2898140" h="491489">
                <a:moveTo>
                  <a:pt x="1940306" y="245478"/>
                </a:moveTo>
                <a:lnTo>
                  <a:pt x="1938197" y="200507"/>
                </a:lnTo>
                <a:lnTo>
                  <a:pt x="1931911" y="158661"/>
                </a:lnTo>
                <a:lnTo>
                  <a:pt x="1921433" y="119938"/>
                </a:lnTo>
                <a:lnTo>
                  <a:pt x="1906765" y="84340"/>
                </a:lnTo>
                <a:lnTo>
                  <a:pt x="1866125" y="29235"/>
                </a:lnTo>
                <a:lnTo>
                  <a:pt x="1811312" y="0"/>
                </a:lnTo>
                <a:lnTo>
                  <a:pt x="1806359" y="16281"/>
                </a:lnTo>
                <a:lnTo>
                  <a:pt x="1828901" y="27978"/>
                </a:lnTo>
                <a:lnTo>
                  <a:pt x="1848535" y="45008"/>
                </a:lnTo>
                <a:lnTo>
                  <a:pt x="1879079" y="95059"/>
                </a:lnTo>
                <a:lnTo>
                  <a:pt x="1897608" y="163068"/>
                </a:lnTo>
                <a:lnTo>
                  <a:pt x="1902244" y="202552"/>
                </a:lnTo>
                <a:lnTo>
                  <a:pt x="1903793" y="245668"/>
                </a:lnTo>
                <a:lnTo>
                  <a:pt x="1902244" y="288709"/>
                </a:lnTo>
                <a:lnTo>
                  <a:pt x="1897608" y="328104"/>
                </a:lnTo>
                <a:lnTo>
                  <a:pt x="1879079" y="395998"/>
                </a:lnTo>
                <a:lnTo>
                  <a:pt x="1848535" y="445973"/>
                </a:lnTo>
                <a:lnTo>
                  <a:pt x="1806359" y="474675"/>
                </a:lnTo>
                <a:lnTo>
                  <a:pt x="1811312" y="490943"/>
                </a:lnTo>
                <a:lnTo>
                  <a:pt x="1866125" y="461721"/>
                </a:lnTo>
                <a:lnTo>
                  <a:pt x="1906765" y="406615"/>
                </a:lnTo>
                <a:lnTo>
                  <a:pt x="1921433" y="371017"/>
                </a:lnTo>
                <a:lnTo>
                  <a:pt x="1931911" y="332295"/>
                </a:lnTo>
                <a:lnTo>
                  <a:pt x="1938197" y="290449"/>
                </a:lnTo>
                <a:lnTo>
                  <a:pt x="1940306" y="245478"/>
                </a:lnTo>
                <a:close/>
              </a:path>
              <a:path w="2898140" h="491489">
                <a:moveTo>
                  <a:pt x="2897886" y="245478"/>
                </a:moveTo>
                <a:lnTo>
                  <a:pt x="2895777" y="200507"/>
                </a:lnTo>
                <a:lnTo>
                  <a:pt x="2889491" y="158661"/>
                </a:lnTo>
                <a:lnTo>
                  <a:pt x="2879013" y="119938"/>
                </a:lnTo>
                <a:lnTo>
                  <a:pt x="2864345" y="84340"/>
                </a:lnTo>
                <a:lnTo>
                  <a:pt x="2823705" y="29235"/>
                </a:lnTo>
                <a:lnTo>
                  <a:pt x="2768892" y="0"/>
                </a:lnTo>
                <a:lnTo>
                  <a:pt x="2763939" y="16281"/>
                </a:lnTo>
                <a:lnTo>
                  <a:pt x="2786481" y="27978"/>
                </a:lnTo>
                <a:lnTo>
                  <a:pt x="2806115" y="45008"/>
                </a:lnTo>
                <a:lnTo>
                  <a:pt x="2836659" y="95059"/>
                </a:lnTo>
                <a:lnTo>
                  <a:pt x="2855188" y="163068"/>
                </a:lnTo>
                <a:lnTo>
                  <a:pt x="2859824" y="202552"/>
                </a:lnTo>
                <a:lnTo>
                  <a:pt x="2861373" y="245668"/>
                </a:lnTo>
                <a:lnTo>
                  <a:pt x="2859824" y="288709"/>
                </a:lnTo>
                <a:lnTo>
                  <a:pt x="2855188" y="328104"/>
                </a:lnTo>
                <a:lnTo>
                  <a:pt x="2836659" y="395998"/>
                </a:lnTo>
                <a:lnTo>
                  <a:pt x="2806115" y="445973"/>
                </a:lnTo>
                <a:lnTo>
                  <a:pt x="2763939" y="474675"/>
                </a:lnTo>
                <a:lnTo>
                  <a:pt x="2768892" y="490943"/>
                </a:lnTo>
                <a:lnTo>
                  <a:pt x="2823705" y="461721"/>
                </a:lnTo>
                <a:lnTo>
                  <a:pt x="2864345" y="406615"/>
                </a:lnTo>
                <a:lnTo>
                  <a:pt x="2879013" y="371017"/>
                </a:lnTo>
                <a:lnTo>
                  <a:pt x="2889491" y="332295"/>
                </a:lnTo>
                <a:lnTo>
                  <a:pt x="2895777" y="290449"/>
                </a:lnTo>
                <a:lnTo>
                  <a:pt x="2897886" y="245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062037" y="5196840"/>
            <a:ext cx="3841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0" dirty="0">
                <a:latin typeface="Cambria Math"/>
                <a:cs typeface="Cambria Math"/>
              </a:rPr>
              <a:t>(</a:t>
            </a:r>
            <a:r>
              <a:rPr sz="2300" spc="-385" dirty="0">
                <a:latin typeface="Cambria Math"/>
                <a:cs typeface="Cambria Math"/>
              </a:rPr>
              <a:t>3</a:t>
            </a:r>
            <a:r>
              <a:rPr sz="2300" dirty="0">
                <a:latin typeface="Cambria Math"/>
                <a:cs typeface="Cambria Math"/>
              </a:rPr>
              <a:t>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0978" y="4931664"/>
            <a:ext cx="3707129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>
              <a:lnSpc>
                <a:spcPts val="2560"/>
              </a:lnSpc>
              <a:spcBef>
                <a:spcPts val="100"/>
              </a:spcBef>
            </a:pPr>
            <a:r>
              <a:rPr sz="2300" spc="170" dirty="0">
                <a:latin typeface="Cambria Math"/>
                <a:cs typeface="Cambria Math"/>
              </a:rPr>
              <a:t>𝑛</a:t>
            </a:r>
            <a:endParaRPr sz="2300">
              <a:latin typeface="Cambria Math"/>
              <a:cs typeface="Cambria Math"/>
            </a:endParaRPr>
          </a:p>
          <a:p>
            <a:pPr marL="12700">
              <a:lnSpc>
                <a:spcPts val="3490"/>
              </a:lnSpc>
              <a:tabLst>
                <a:tab pos="1051560" algn="l"/>
                <a:tab pos="1487170" algn="l"/>
                <a:tab pos="1905000" algn="l"/>
                <a:tab pos="2521585" algn="l"/>
                <a:tab pos="3315970" algn="l"/>
              </a:tabLst>
            </a:pPr>
            <a:r>
              <a:rPr sz="3200" spc="2470" dirty="0">
                <a:latin typeface="Cambria Math"/>
                <a:cs typeface="Cambria Math"/>
              </a:rPr>
              <a:t>2	</a:t>
            </a:r>
            <a:r>
              <a:rPr sz="3200" spc="235" dirty="0">
                <a:latin typeface="Cambria Math"/>
                <a:cs typeface="Cambria Math"/>
              </a:rPr>
              <a:t>𝑓	</a:t>
            </a:r>
            <a:r>
              <a:rPr sz="3200" spc="-635" dirty="0">
                <a:latin typeface="Cambria Math"/>
                <a:cs typeface="Cambria Math"/>
              </a:rPr>
              <a:t>+	𝑥	;</a:t>
            </a:r>
            <a:r>
              <a:rPr sz="3200" spc="-180" dirty="0">
                <a:latin typeface="Cambria Math"/>
                <a:cs typeface="Cambria Math"/>
              </a:rPr>
              <a:t> </a:t>
            </a:r>
            <a:r>
              <a:rPr sz="3200" spc="1575" dirty="0">
                <a:latin typeface="Cambria Math"/>
                <a:cs typeface="Cambria Math"/>
              </a:rPr>
              <a:t>/</a:t>
            </a:r>
            <a:r>
              <a:rPr sz="3200" dirty="0">
                <a:latin typeface="Cambria Math"/>
                <a:cs typeface="Cambria Math"/>
              </a:rPr>
              <a:t>	,</a:t>
            </a:r>
            <a:r>
              <a:rPr sz="3200" spc="-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  <a:p>
            <a:pPr marL="551180">
              <a:lnSpc>
                <a:spcPts val="2610"/>
              </a:lnSpc>
            </a:pPr>
            <a:r>
              <a:rPr sz="2300" spc="30" dirty="0">
                <a:latin typeface="Cambria Math"/>
                <a:cs typeface="Cambria Math"/>
              </a:rPr>
              <a:t>341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31885" y="5196840"/>
            <a:ext cx="3841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0" dirty="0">
                <a:latin typeface="Cambria Math"/>
                <a:cs typeface="Cambria Math"/>
              </a:rPr>
              <a:t>(</a:t>
            </a:r>
            <a:r>
              <a:rPr sz="2300" spc="-385" dirty="0">
                <a:latin typeface="Cambria Math"/>
                <a:cs typeface="Cambria Math"/>
              </a:rPr>
              <a:t>3</a:t>
            </a:r>
            <a:r>
              <a:rPr sz="2300" dirty="0">
                <a:latin typeface="Cambria Math"/>
                <a:cs typeface="Cambria Math"/>
              </a:rPr>
              <a:t>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62369" y="5887876"/>
            <a:ext cx="1522095" cy="0"/>
          </a:xfrm>
          <a:custGeom>
            <a:avLst/>
            <a:gdLst/>
            <a:ahLst/>
            <a:cxnLst/>
            <a:rect l="l" t="t" r="r" b="b"/>
            <a:pathLst>
              <a:path w="1522095">
                <a:moveTo>
                  <a:pt x="0" y="0"/>
                </a:moveTo>
                <a:lnTo>
                  <a:pt x="1521680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19617" y="5887876"/>
            <a:ext cx="671195" cy="0"/>
          </a:xfrm>
          <a:custGeom>
            <a:avLst/>
            <a:gdLst/>
            <a:ahLst/>
            <a:cxnLst/>
            <a:rect l="l" t="t" r="r" b="b"/>
            <a:pathLst>
              <a:path w="671195">
                <a:moveTo>
                  <a:pt x="0" y="0"/>
                </a:moveTo>
                <a:lnTo>
                  <a:pt x="670867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747421" y="6070092"/>
            <a:ext cx="222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6070" algn="l"/>
              </a:tabLst>
            </a:pPr>
            <a:r>
              <a:rPr sz="2000" spc="-70" dirty="0">
                <a:latin typeface="Gill Sans MT"/>
                <a:cs typeface="Gill Sans MT"/>
              </a:rPr>
              <a:t>P</a:t>
            </a:r>
            <a:r>
              <a:rPr sz="2000" spc="-65" dirty="0">
                <a:latin typeface="Gill Sans MT"/>
                <a:cs typeface="Gill Sans MT"/>
              </a:rPr>
              <a:t>r</a:t>
            </a:r>
            <a:r>
              <a:rPr sz="2000" spc="-25" dirty="0">
                <a:latin typeface="Gill Sans MT"/>
                <a:cs typeface="Gill Sans MT"/>
              </a:rPr>
              <a:t>ed</a:t>
            </a:r>
            <a:r>
              <a:rPr sz="2000" spc="-20" dirty="0">
                <a:latin typeface="Gill Sans MT"/>
                <a:cs typeface="Gill Sans MT"/>
              </a:rPr>
              <a:t>i</a:t>
            </a:r>
            <a:r>
              <a:rPr sz="2000" spc="-45" dirty="0">
                <a:latin typeface="Gill Sans MT"/>
                <a:cs typeface="Gill Sans MT"/>
              </a:rPr>
              <a:t>c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5" dirty="0">
                <a:latin typeface="Gill Sans MT"/>
                <a:cs typeface="Gill Sans MT"/>
              </a:rPr>
              <a:t>e</a:t>
            </a:r>
            <a:r>
              <a:rPr sz="2000" dirty="0">
                <a:latin typeface="Gill Sans MT"/>
                <a:cs typeface="Gill Sans MT"/>
              </a:rPr>
              <a:t>d	</a:t>
            </a:r>
            <a:r>
              <a:rPr sz="2000" spc="-45" dirty="0">
                <a:latin typeface="Gill Sans MT"/>
                <a:cs typeface="Gill Sans MT"/>
              </a:rPr>
              <a:t>Ac</a:t>
            </a:r>
            <a:r>
              <a:rPr sz="2000" spc="-30" dirty="0">
                <a:latin typeface="Gill Sans MT"/>
                <a:cs typeface="Gill Sans MT"/>
              </a:rPr>
              <a:t>t</a:t>
            </a:r>
            <a:r>
              <a:rPr sz="2000" spc="-25" dirty="0">
                <a:latin typeface="Gill Sans MT"/>
                <a:cs typeface="Gill Sans MT"/>
              </a:rPr>
              <a:t>u</a:t>
            </a:r>
            <a:r>
              <a:rPr sz="2000" spc="-5" dirty="0">
                <a:latin typeface="Gill Sans MT"/>
                <a:cs typeface="Gill Sans MT"/>
              </a:rPr>
              <a:t>a</a:t>
            </a:r>
            <a:r>
              <a:rPr sz="2000" spc="-65" dirty="0">
                <a:latin typeface="Gill Sans MT"/>
                <a:cs typeface="Gill Sans MT"/>
              </a:rPr>
              <a:t>l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5358" y="5355844"/>
            <a:ext cx="1227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Gill Sans MT"/>
                <a:cs typeface="Gill Sans MT"/>
              </a:rPr>
              <a:t>Also</a:t>
            </a:r>
            <a:r>
              <a:rPr sz="1600" spc="-40" dirty="0">
                <a:latin typeface="Gill Sans MT"/>
                <a:cs typeface="Gill Sans MT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known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40" dirty="0">
                <a:latin typeface="Gill Sans MT"/>
                <a:cs typeface="Gill Sans MT"/>
              </a:rPr>
              <a:t>as: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5358" y="5596635"/>
            <a:ext cx="1780539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30" dirty="0">
                <a:latin typeface="Gill Sans MT"/>
                <a:cs typeface="Gill Sans MT"/>
              </a:rPr>
              <a:t>Objective</a:t>
            </a:r>
            <a:r>
              <a:rPr sz="1600" spc="-45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function</a:t>
            </a:r>
            <a:endParaRPr sz="16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40" dirty="0">
                <a:latin typeface="Gill Sans MT"/>
                <a:cs typeface="Gill Sans MT"/>
              </a:rPr>
              <a:t>C</a:t>
            </a:r>
            <a:r>
              <a:rPr sz="1600" spc="-35" dirty="0">
                <a:latin typeface="Gill Sans MT"/>
                <a:cs typeface="Gill Sans MT"/>
              </a:rPr>
              <a:t>o</a:t>
            </a:r>
            <a:r>
              <a:rPr sz="1600" spc="-55" dirty="0">
                <a:latin typeface="Gill Sans MT"/>
                <a:cs typeface="Gill Sans MT"/>
              </a:rPr>
              <a:t>s</a:t>
            </a:r>
            <a:r>
              <a:rPr sz="1600" spc="-50" dirty="0">
                <a:latin typeface="Gill Sans MT"/>
                <a:cs typeface="Gill Sans MT"/>
              </a:rPr>
              <a:t>t</a:t>
            </a:r>
            <a:r>
              <a:rPr sz="1600" spc="10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fun</a:t>
            </a:r>
            <a:r>
              <a:rPr sz="1600" spc="-45" dirty="0">
                <a:latin typeface="Gill Sans MT"/>
                <a:cs typeface="Gill Sans MT"/>
              </a:rPr>
              <a:t>c</a:t>
            </a:r>
            <a:r>
              <a:rPr sz="1600" spc="-65" dirty="0">
                <a:latin typeface="Gill Sans MT"/>
                <a:cs typeface="Gill Sans MT"/>
              </a:rPr>
              <a:t>t</a:t>
            </a:r>
            <a:r>
              <a:rPr sz="1600" spc="-45" dirty="0">
                <a:latin typeface="Gill Sans MT"/>
                <a:cs typeface="Gill Sans MT"/>
              </a:rPr>
              <a:t>i</a:t>
            </a:r>
            <a:r>
              <a:rPr sz="1600" spc="-30" dirty="0">
                <a:latin typeface="Gill Sans MT"/>
                <a:cs typeface="Gill Sans MT"/>
              </a:rPr>
              <a:t>o</a:t>
            </a:r>
            <a:r>
              <a:rPr sz="1600" spc="-20" dirty="0">
                <a:latin typeface="Gill Sans MT"/>
                <a:cs typeface="Gill Sans MT"/>
              </a:rPr>
              <a:t>n</a:t>
            </a:r>
            <a:endParaRPr sz="16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30" dirty="0">
                <a:latin typeface="Gill Sans MT"/>
                <a:cs typeface="Gill Sans MT"/>
              </a:rPr>
              <a:t>Empirical</a:t>
            </a:r>
            <a:r>
              <a:rPr sz="1600" spc="-75" dirty="0">
                <a:latin typeface="Gill Sans MT"/>
                <a:cs typeface="Gill Sans MT"/>
              </a:rPr>
              <a:t> </a:t>
            </a:r>
            <a:r>
              <a:rPr sz="1600" spc="-65" dirty="0">
                <a:latin typeface="Gill Sans MT"/>
                <a:cs typeface="Gill Sans MT"/>
              </a:rPr>
              <a:t>Risk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901" y="5159247"/>
            <a:ext cx="1173302" cy="336003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5304" y="269748"/>
            <a:ext cx="604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Binary</a:t>
            </a:r>
            <a:r>
              <a:rPr spc="-20" dirty="0"/>
              <a:t> </a:t>
            </a:r>
            <a:r>
              <a:rPr spc="-30" dirty="0"/>
              <a:t>Cross</a:t>
            </a:r>
            <a:r>
              <a:rPr spc="-25" dirty="0"/>
              <a:t> </a:t>
            </a:r>
            <a:r>
              <a:rPr spc="-40" dirty="0"/>
              <a:t>Entropy</a:t>
            </a:r>
            <a:r>
              <a:rPr spc="-15" dirty="0"/>
              <a:t> </a:t>
            </a:r>
            <a:r>
              <a:rPr spc="-5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087395"/>
            <a:ext cx="2413000" cy="1204595"/>
            <a:chOff x="3257194" y="308739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08739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74"/>
                  </a:moveTo>
                  <a:lnTo>
                    <a:pt x="1772196" y="452031"/>
                  </a:lnTo>
                  <a:lnTo>
                    <a:pt x="1680044" y="373481"/>
                  </a:lnTo>
                  <a:lnTo>
                    <a:pt x="1670900" y="410476"/>
                  </a:lnTo>
                  <a:lnTo>
                    <a:pt x="9144" y="0"/>
                  </a:lnTo>
                  <a:lnTo>
                    <a:pt x="0" y="36982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797"/>
                  </a:lnTo>
                  <a:lnTo>
                    <a:pt x="9042" y="902830"/>
                  </a:lnTo>
                  <a:lnTo>
                    <a:pt x="1670646" y="501726"/>
                  </a:lnTo>
                  <a:lnTo>
                    <a:pt x="1679600" y="538759"/>
                  </a:lnTo>
                  <a:lnTo>
                    <a:pt x="1772742" y="460209"/>
                  </a:lnTo>
                  <a:lnTo>
                    <a:pt x="1777301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65166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39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793235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7858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292760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08305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22605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22372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36651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090519"/>
            <a:ext cx="4837430" cy="1341120"/>
            <a:chOff x="3886022" y="309051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09051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43"/>
                  </a:lnTo>
                  <a:lnTo>
                    <a:pt x="1702981" y="1229702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69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22201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80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363467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84" dirty="0">
                <a:latin typeface="Cambria Math"/>
                <a:cs typeface="Cambria Math"/>
              </a:rPr>
              <a:t>𝑦&amp;</a:t>
            </a:r>
            <a:r>
              <a:rPr sz="2250" spc="-72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356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497836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647606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25"/>
                </a:moveTo>
                <a:lnTo>
                  <a:pt x="1659420" y="0"/>
                </a:lnTo>
                <a:lnTo>
                  <a:pt x="1668386" y="37045"/>
                </a:lnTo>
                <a:lnTo>
                  <a:pt x="6756" y="439762"/>
                </a:lnTo>
                <a:lnTo>
                  <a:pt x="15722" y="476796"/>
                </a:lnTo>
                <a:lnTo>
                  <a:pt x="1675853" y="74434"/>
                </a:lnTo>
                <a:lnTo>
                  <a:pt x="1678241" y="77698"/>
                </a:lnTo>
                <a:lnTo>
                  <a:pt x="1679181" y="81610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55"/>
                </a:lnTo>
                <a:lnTo>
                  <a:pt x="1725396" y="142201"/>
                </a:lnTo>
                <a:lnTo>
                  <a:pt x="1762912" y="69443"/>
                </a:lnTo>
                <a:lnTo>
                  <a:pt x="1783969" y="28625"/>
                </a:lnTo>
                <a:close/>
              </a:path>
              <a:path w="4197350" h="1772920">
                <a:moveTo>
                  <a:pt x="4196778" y="894448"/>
                </a:moveTo>
                <a:lnTo>
                  <a:pt x="4177893" y="869759"/>
                </a:lnTo>
                <a:lnTo>
                  <a:pt x="4119143" y="792937"/>
                </a:lnTo>
                <a:lnTo>
                  <a:pt x="4102417" y="827176"/>
                </a:lnTo>
                <a:lnTo>
                  <a:pt x="2432405" y="11506"/>
                </a:lnTo>
                <a:lnTo>
                  <a:pt x="2415679" y="45745"/>
                </a:lnTo>
                <a:lnTo>
                  <a:pt x="4082427" y="859815"/>
                </a:lnTo>
                <a:lnTo>
                  <a:pt x="4082427" y="868108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78" y="920800"/>
                </a:lnTo>
                <a:lnTo>
                  <a:pt x="4082491" y="928789"/>
                </a:lnTo>
                <a:lnTo>
                  <a:pt x="2415717" y="1738350"/>
                </a:lnTo>
                <a:lnTo>
                  <a:pt x="2432367" y="1772615"/>
                </a:lnTo>
                <a:lnTo>
                  <a:pt x="4102277" y="961529"/>
                </a:lnTo>
                <a:lnTo>
                  <a:pt x="4118927" y="995794"/>
                </a:lnTo>
                <a:lnTo>
                  <a:pt x="4177957" y="918933"/>
                </a:lnTo>
                <a:lnTo>
                  <a:pt x="4196778" y="894448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03571" y="2776220"/>
            <a:ext cx="68262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4,	5</a:t>
            </a:r>
            <a:endParaRPr sz="2400">
              <a:latin typeface="Gill Sans MT"/>
              <a:cs typeface="Gill Sans MT"/>
            </a:endParaRPr>
          </a:p>
          <a:p>
            <a:pPr marL="108585">
              <a:lnSpc>
                <a:spcPts val="2845"/>
              </a:lnSpc>
              <a:spcBef>
                <a:spcPts val="25"/>
              </a:spcBef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2,	1</a:t>
            </a:r>
            <a:endParaRPr sz="2400">
              <a:latin typeface="Gill Sans MT"/>
              <a:cs typeface="Gill Sans MT"/>
            </a:endParaRPr>
          </a:p>
          <a:p>
            <a:pPr marL="108585">
              <a:lnSpc>
                <a:spcPts val="2845"/>
              </a:lnSpc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5,	8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tabLst>
                <a:tab pos="54483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⋮	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8843" y="1739900"/>
            <a:ext cx="9854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5" dirty="0">
                <a:latin typeface="Gill Sans MT"/>
                <a:cs typeface="Gill Sans MT"/>
              </a:rPr>
              <a:t>Cross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entropy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loss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can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5" dirty="0">
                <a:latin typeface="Gill Sans MT"/>
                <a:cs typeface="Gill Sans MT"/>
              </a:rPr>
              <a:t>be</a:t>
            </a:r>
            <a:r>
              <a:rPr sz="2400" i="1" spc="-5" dirty="0">
                <a:latin typeface="Gill Sans MT"/>
                <a:cs typeface="Gill Sans MT"/>
              </a:rPr>
              <a:t> used </a:t>
            </a:r>
            <a:r>
              <a:rPr sz="2400" i="1" spc="-15" dirty="0">
                <a:latin typeface="Gill Sans MT"/>
                <a:cs typeface="Gill Sans MT"/>
              </a:rPr>
              <a:t>with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models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that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output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20" dirty="0">
                <a:latin typeface="Gill Sans MT"/>
                <a:cs typeface="Gill Sans MT"/>
              </a:rPr>
              <a:t>a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probability</a:t>
            </a:r>
            <a:r>
              <a:rPr sz="2400" i="1" dirty="0">
                <a:latin typeface="Gill Sans MT"/>
                <a:cs typeface="Gill Sans MT"/>
              </a:rPr>
              <a:t> between 0 </a:t>
            </a:r>
            <a:r>
              <a:rPr sz="2400" i="1" spc="-5" dirty="0">
                <a:latin typeface="Gill Sans MT"/>
                <a:cs typeface="Gill Sans MT"/>
              </a:rPr>
              <a:t>and </a:t>
            </a:r>
            <a:r>
              <a:rPr sz="2400" i="1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86772" y="275615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0" y="1564630"/>
                </a:moveTo>
                <a:lnTo>
                  <a:pt x="53878" y="1564630"/>
                </a:lnTo>
                <a:lnTo>
                  <a:pt x="97877" y="1564630"/>
                </a:lnTo>
                <a:lnTo>
                  <a:pt x="127541" y="1564630"/>
                </a:lnTo>
                <a:lnTo>
                  <a:pt x="138419" y="1564630"/>
                </a:lnTo>
                <a:lnTo>
                  <a:pt x="138419" y="1"/>
                </a:lnTo>
                <a:lnTo>
                  <a:pt x="127541" y="1"/>
                </a:lnTo>
                <a:lnTo>
                  <a:pt x="97877" y="0"/>
                </a:lnTo>
                <a:lnTo>
                  <a:pt x="5387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19453" y="3300476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Cambria Math"/>
                <a:cs typeface="Cambria Math"/>
              </a:rPr>
              <a:t>𝑋</a:t>
            </a:r>
            <a:r>
              <a:rPr sz="1800" spc="3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32430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50337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66682" y="2235200"/>
            <a:ext cx="476884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spc="-310" dirty="0">
                <a:latin typeface="Cambria Math"/>
                <a:cs typeface="Cambria Math"/>
              </a:rPr>
              <a:t>+</a:t>
            </a:r>
            <a:r>
              <a:rPr sz="1800" dirty="0">
                <a:latin typeface="Cambria Math"/>
                <a:cs typeface="Cambria Math"/>
              </a:rPr>
              <a:t>(</a:t>
            </a:r>
            <a:r>
              <a:rPr sz="1800" spc="55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59055">
              <a:lnSpc>
                <a:spcPct val="100000"/>
              </a:lnSpc>
              <a:spcBef>
                <a:spcPts val="1490"/>
              </a:spcBef>
            </a:pPr>
            <a:r>
              <a:rPr sz="2400" spc="-35" dirty="0">
                <a:latin typeface="Gill Sans MT"/>
                <a:cs typeface="Gill Sans MT"/>
              </a:rPr>
              <a:t>0.1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</a:pPr>
            <a:r>
              <a:rPr sz="2400" spc="-35" dirty="0">
                <a:latin typeface="Gill Sans MT"/>
                <a:cs typeface="Gill Sans MT"/>
              </a:rPr>
              <a:t>0.8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</a:pPr>
            <a:r>
              <a:rPr sz="2400" spc="-35" dirty="0">
                <a:latin typeface="Gill Sans MT"/>
                <a:cs typeface="Gill Sans MT"/>
              </a:rPr>
              <a:t>0.6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85552" y="2235200"/>
            <a:ext cx="177800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15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0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41275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101326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19233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4408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767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75814" y="5197767"/>
            <a:ext cx="415925" cy="235585"/>
          </a:xfrm>
          <a:custGeom>
            <a:avLst/>
            <a:gdLst/>
            <a:ahLst/>
            <a:cxnLst/>
            <a:rect l="l" t="t" r="r" b="b"/>
            <a:pathLst>
              <a:path w="415925" h="235585">
                <a:moveTo>
                  <a:pt x="340385" y="0"/>
                </a:moveTo>
                <a:lnTo>
                  <a:pt x="337032" y="9550"/>
                </a:lnTo>
                <a:lnTo>
                  <a:pt x="350653" y="15465"/>
                </a:lnTo>
                <a:lnTo>
                  <a:pt x="362367" y="23648"/>
                </a:lnTo>
                <a:lnTo>
                  <a:pt x="386147" y="61571"/>
                </a:lnTo>
                <a:lnTo>
                  <a:pt x="393954" y="116458"/>
                </a:lnTo>
                <a:lnTo>
                  <a:pt x="393082" y="137211"/>
                </a:lnTo>
                <a:lnTo>
                  <a:pt x="380009" y="188023"/>
                </a:lnTo>
                <a:lnTo>
                  <a:pt x="350807" y="219788"/>
                </a:lnTo>
                <a:lnTo>
                  <a:pt x="337400" y="225729"/>
                </a:lnTo>
                <a:lnTo>
                  <a:pt x="340385" y="235280"/>
                </a:lnTo>
                <a:lnTo>
                  <a:pt x="385330" y="208564"/>
                </a:lnTo>
                <a:lnTo>
                  <a:pt x="410578" y="159264"/>
                </a:lnTo>
                <a:lnTo>
                  <a:pt x="415417" y="117703"/>
                </a:lnTo>
                <a:lnTo>
                  <a:pt x="414202" y="96136"/>
                </a:lnTo>
                <a:lnTo>
                  <a:pt x="404497" y="57903"/>
                </a:lnTo>
                <a:lnTo>
                  <a:pt x="372398" y="15089"/>
                </a:lnTo>
                <a:lnTo>
                  <a:pt x="357442" y="6162"/>
                </a:lnTo>
                <a:lnTo>
                  <a:pt x="340385" y="0"/>
                </a:lnTo>
                <a:close/>
              </a:path>
              <a:path w="415925" h="235585">
                <a:moveTo>
                  <a:pt x="75031" y="0"/>
                </a:moveTo>
                <a:lnTo>
                  <a:pt x="30161" y="26780"/>
                </a:lnTo>
                <a:lnTo>
                  <a:pt x="4849" y="76203"/>
                </a:lnTo>
                <a:lnTo>
                  <a:pt x="0" y="117703"/>
                </a:lnTo>
                <a:lnTo>
                  <a:pt x="1209" y="139318"/>
                </a:lnTo>
                <a:lnTo>
                  <a:pt x="10881" y="177543"/>
                </a:lnTo>
                <a:lnTo>
                  <a:pt x="42938" y="220219"/>
                </a:lnTo>
                <a:lnTo>
                  <a:pt x="75031" y="235280"/>
                </a:lnTo>
                <a:lnTo>
                  <a:pt x="78003" y="225729"/>
                </a:lnTo>
                <a:lnTo>
                  <a:pt x="64596" y="219788"/>
                </a:lnTo>
                <a:lnTo>
                  <a:pt x="53028" y="211524"/>
                </a:lnTo>
                <a:lnTo>
                  <a:pt x="29299" y="172992"/>
                </a:lnTo>
                <a:lnTo>
                  <a:pt x="21450" y="116458"/>
                </a:lnTo>
                <a:lnTo>
                  <a:pt x="22322" y="96390"/>
                </a:lnTo>
                <a:lnTo>
                  <a:pt x="35407" y="46824"/>
                </a:lnTo>
                <a:lnTo>
                  <a:pt x="64811" y="15465"/>
                </a:lnTo>
                <a:lnTo>
                  <a:pt x="78384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46094" y="5311775"/>
            <a:ext cx="152400" cy="12700"/>
          </a:xfrm>
          <a:custGeom>
            <a:avLst/>
            <a:gdLst/>
            <a:ahLst/>
            <a:cxnLst/>
            <a:rect l="l" t="t" r="r" b="b"/>
            <a:pathLst>
              <a:path w="152400" h="12700">
                <a:moveTo>
                  <a:pt x="152400" y="0"/>
                </a:moveTo>
                <a:lnTo>
                  <a:pt x="0" y="0"/>
                </a:lnTo>
                <a:lnTo>
                  <a:pt x="0" y="12700"/>
                </a:lnTo>
                <a:lnTo>
                  <a:pt x="152400" y="127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336950" y="4930140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61904" y="4926583"/>
            <a:ext cx="1492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95" dirty="0">
                <a:latin typeface="Cambria Math"/>
                <a:cs typeface="Cambria Math"/>
              </a:rPr>
              <a:t>𝑛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056073" y="5105882"/>
            <a:ext cx="1323975" cy="419100"/>
            <a:chOff x="5056073" y="5105882"/>
            <a:chExt cx="1323975" cy="419100"/>
          </a:xfrm>
        </p:grpSpPr>
        <p:sp>
          <p:nvSpPr>
            <p:cNvPr id="37" name="object 37"/>
            <p:cNvSpPr/>
            <p:nvPr/>
          </p:nvSpPr>
          <p:spPr>
            <a:xfrm>
              <a:off x="5056073" y="5105882"/>
              <a:ext cx="1323975" cy="419100"/>
            </a:xfrm>
            <a:custGeom>
              <a:avLst/>
              <a:gdLst/>
              <a:ahLst/>
              <a:cxnLst/>
              <a:rect l="l" t="t" r="r" b="b"/>
              <a:pathLst>
                <a:path w="1323975" h="419100">
                  <a:moveTo>
                    <a:pt x="94500" y="9918"/>
                  </a:moveTo>
                  <a:lnTo>
                    <a:pt x="53213" y="29895"/>
                  </a:lnTo>
                  <a:lnTo>
                    <a:pt x="24485" y="77393"/>
                  </a:lnTo>
                  <a:lnTo>
                    <a:pt x="6121" y="138544"/>
                  </a:lnTo>
                  <a:lnTo>
                    <a:pt x="0" y="209346"/>
                  </a:lnTo>
                  <a:lnTo>
                    <a:pt x="1524" y="245783"/>
                  </a:lnTo>
                  <a:lnTo>
                    <a:pt x="13766" y="311772"/>
                  </a:lnTo>
                  <a:lnTo>
                    <a:pt x="37782" y="367474"/>
                  </a:lnTo>
                  <a:lnTo>
                    <a:pt x="70751" y="406285"/>
                  </a:lnTo>
                  <a:lnTo>
                    <a:pt x="90411" y="418947"/>
                  </a:lnTo>
                  <a:lnTo>
                    <a:pt x="94500" y="409028"/>
                  </a:lnTo>
                  <a:lnTo>
                    <a:pt x="78727" y="396303"/>
                  </a:lnTo>
                  <a:lnTo>
                    <a:pt x="64795" y="379704"/>
                  </a:lnTo>
                  <a:lnTo>
                    <a:pt x="42405" y="334860"/>
                  </a:lnTo>
                  <a:lnTo>
                    <a:pt x="28359" y="277266"/>
                  </a:lnTo>
                  <a:lnTo>
                    <a:pt x="23685" y="209600"/>
                  </a:lnTo>
                  <a:lnTo>
                    <a:pt x="24866" y="173964"/>
                  </a:lnTo>
                  <a:lnTo>
                    <a:pt x="34315" y="110921"/>
                  </a:lnTo>
                  <a:lnTo>
                    <a:pt x="52920" y="59423"/>
                  </a:lnTo>
                  <a:lnTo>
                    <a:pt x="78879" y="22618"/>
                  </a:lnTo>
                  <a:lnTo>
                    <a:pt x="94500" y="9918"/>
                  </a:lnTo>
                  <a:close/>
                </a:path>
                <a:path w="1323975" h="419100">
                  <a:moveTo>
                    <a:pt x="355866" y="66281"/>
                  </a:moveTo>
                  <a:lnTo>
                    <a:pt x="352755" y="56121"/>
                  </a:lnTo>
                  <a:lnTo>
                    <a:pt x="334505" y="63233"/>
                  </a:lnTo>
                  <a:lnTo>
                    <a:pt x="318490" y="74383"/>
                  </a:lnTo>
                  <a:lnTo>
                    <a:pt x="293103" y="108826"/>
                  </a:lnTo>
                  <a:lnTo>
                    <a:pt x="277380" y="155282"/>
                  </a:lnTo>
                  <a:lnTo>
                    <a:pt x="272148" y="209651"/>
                  </a:lnTo>
                  <a:lnTo>
                    <a:pt x="273456" y="237642"/>
                  </a:lnTo>
                  <a:lnTo>
                    <a:pt x="283933" y="287997"/>
                  </a:lnTo>
                  <a:lnTo>
                    <a:pt x="304685" y="329488"/>
                  </a:lnTo>
                  <a:lnTo>
                    <a:pt x="334505" y="355854"/>
                  </a:lnTo>
                  <a:lnTo>
                    <a:pt x="352755" y="362953"/>
                  </a:lnTo>
                  <a:lnTo>
                    <a:pt x="355866" y="352780"/>
                  </a:lnTo>
                  <a:lnTo>
                    <a:pt x="341757" y="345478"/>
                  </a:lnTo>
                  <a:lnTo>
                    <a:pt x="329488" y="334848"/>
                  </a:lnTo>
                  <a:lnTo>
                    <a:pt x="303644" y="283527"/>
                  </a:lnTo>
                  <a:lnTo>
                    <a:pt x="295922" y="236550"/>
                  </a:lnTo>
                  <a:lnTo>
                    <a:pt x="294970" y="209537"/>
                  </a:lnTo>
                  <a:lnTo>
                    <a:pt x="295922" y="182714"/>
                  </a:lnTo>
                  <a:lnTo>
                    <a:pt x="303644" y="135648"/>
                  </a:lnTo>
                  <a:lnTo>
                    <a:pt x="319024" y="98221"/>
                  </a:lnTo>
                  <a:lnTo>
                    <a:pt x="341757" y="73596"/>
                  </a:lnTo>
                  <a:lnTo>
                    <a:pt x="355866" y="66281"/>
                  </a:lnTo>
                  <a:close/>
                </a:path>
                <a:path w="1323975" h="419100">
                  <a:moveTo>
                    <a:pt x="1198714" y="209537"/>
                  </a:moveTo>
                  <a:lnTo>
                    <a:pt x="1193469" y="155282"/>
                  </a:lnTo>
                  <a:lnTo>
                    <a:pt x="1177759" y="108826"/>
                  </a:lnTo>
                  <a:lnTo>
                    <a:pt x="1152359" y="74383"/>
                  </a:lnTo>
                  <a:lnTo>
                    <a:pt x="1118108" y="56121"/>
                  </a:lnTo>
                  <a:lnTo>
                    <a:pt x="1115009" y="66281"/>
                  </a:lnTo>
                  <a:lnTo>
                    <a:pt x="1129093" y="73596"/>
                  </a:lnTo>
                  <a:lnTo>
                    <a:pt x="1141374" y="84239"/>
                  </a:lnTo>
                  <a:lnTo>
                    <a:pt x="1167206" y="135648"/>
                  </a:lnTo>
                  <a:lnTo>
                    <a:pt x="1174927" y="182714"/>
                  </a:lnTo>
                  <a:lnTo>
                    <a:pt x="1175905" y="209651"/>
                  </a:lnTo>
                  <a:lnTo>
                    <a:pt x="1174927" y="236550"/>
                  </a:lnTo>
                  <a:lnTo>
                    <a:pt x="1167206" y="283527"/>
                  </a:lnTo>
                  <a:lnTo>
                    <a:pt x="1151826" y="320890"/>
                  </a:lnTo>
                  <a:lnTo>
                    <a:pt x="1115009" y="352780"/>
                  </a:lnTo>
                  <a:lnTo>
                    <a:pt x="1118108" y="362953"/>
                  </a:lnTo>
                  <a:lnTo>
                    <a:pt x="1152359" y="344690"/>
                  </a:lnTo>
                  <a:lnTo>
                    <a:pt x="1177759" y="310235"/>
                  </a:lnTo>
                  <a:lnTo>
                    <a:pt x="1193469" y="263791"/>
                  </a:lnTo>
                  <a:lnTo>
                    <a:pt x="1197394" y="237642"/>
                  </a:lnTo>
                  <a:lnTo>
                    <a:pt x="1198714" y="209537"/>
                  </a:lnTo>
                  <a:close/>
                </a:path>
                <a:path w="1323975" h="419100">
                  <a:moveTo>
                    <a:pt x="1323746" y="209346"/>
                  </a:moveTo>
                  <a:lnTo>
                    <a:pt x="1317612" y="138531"/>
                  </a:lnTo>
                  <a:lnTo>
                    <a:pt x="1299248" y="77393"/>
                  </a:lnTo>
                  <a:lnTo>
                    <a:pt x="1270482" y="29895"/>
                  </a:lnTo>
                  <a:lnTo>
                    <a:pt x="1233208" y="0"/>
                  </a:lnTo>
                  <a:lnTo>
                    <a:pt x="1229233" y="9918"/>
                  </a:lnTo>
                  <a:lnTo>
                    <a:pt x="1244841" y="22618"/>
                  </a:lnTo>
                  <a:lnTo>
                    <a:pt x="1258709" y="39116"/>
                  </a:lnTo>
                  <a:lnTo>
                    <a:pt x="1281137" y="83527"/>
                  </a:lnTo>
                  <a:lnTo>
                    <a:pt x="1295323" y="141058"/>
                  </a:lnTo>
                  <a:lnTo>
                    <a:pt x="1300060" y="209600"/>
                  </a:lnTo>
                  <a:lnTo>
                    <a:pt x="1298879" y="244690"/>
                  </a:lnTo>
                  <a:lnTo>
                    <a:pt x="1289481" y="307327"/>
                  </a:lnTo>
                  <a:lnTo>
                    <a:pt x="1270965" y="359219"/>
                  </a:lnTo>
                  <a:lnTo>
                    <a:pt x="1244942" y="396303"/>
                  </a:lnTo>
                  <a:lnTo>
                    <a:pt x="1229233" y="409028"/>
                  </a:lnTo>
                  <a:lnTo>
                    <a:pt x="1233208" y="418947"/>
                  </a:lnTo>
                  <a:lnTo>
                    <a:pt x="1270482" y="389128"/>
                  </a:lnTo>
                  <a:lnTo>
                    <a:pt x="1299248" y="341312"/>
                  </a:lnTo>
                  <a:lnTo>
                    <a:pt x="1317612" y="279920"/>
                  </a:lnTo>
                  <a:lnTo>
                    <a:pt x="1322209" y="245783"/>
                  </a:lnTo>
                  <a:lnTo>
                    <a:pt x="1323746" y="209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586" y="5152529"/>
              <a:ext cx="193979" cy="17645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373841" y="5091176"/>
            <a:ext cx="13519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905" algn="l"/>
              </a:tabLst>
            </a:pPr>
            <a:r>
              <a:rPr sz="1500" spc="-25" dirty="0">
                <a:latin typeface="Cambria Math"/>
                <a:cs typeface="Cambria Math"/>
              </a:rPr>
              <a:t>(</a:t>
            </a:r>
            <a:r>
              <a:rPr sz="1500" spc="-270" dirty="0">
                <a:latin typeface="Cambria Math"/>
                <a:cs typeface="Cambria Math"/>
              </a:rPr>
              <a:t>3</a:t>
            </a:r>
            <a:r>
              <a:rPr sz="1500" dirty="0">
                <a:latin typeface="Cambria Math"/>
                <a:cs typeface="Cambria Math"/>
              </a:rPr>
              <a:t>)	</a:t>
            </a:r>
            <a:r>
              <a:rPr sz="1500" spc="-305" dirty="0">
                <a:latin typeface="Cambria Math"/>
                <a:cs typeface="Cambria Math"/>
              </a:rPr>
              <a:t>3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184083" y="5105882"/>
            <a:ext cx="1768475" cy="419100"/>
            <a:chOff x="8184083" y="5105882"/>
            <a:chExt cx="1768475" cy="419100"/>
          </a:xfrm>
        </p:grpSpPr>
        <p:sp>
          <p:nvSpPr>
            <p:cNvPr id="41" name="object 41"/>
            <p:cNvSpPr/>
            <p:nvPr/>
          </p:nvSpPr>
          <p:spPr>
            <a:xfrm>
              <a:off x="8184083" y="5105882"/>
              <a:ext cx="1768475" cy="419100"/>
            </a:xfrm>
            <a:custGeom>
              <a:avLst/>
              <a:gdLst/>
              <a:ahLst/>
              <a:cxnLst/>
              <a:rect l="l" t="t" r="r" b="b"/>
              <a:pathLst>
                <a:path w="1768475" h="419100">
                  <a:moveTo>
                    <a:pt x="94500" y="9918"/>
                  </a:moveTo>
                  <a:lnTo>
                    <a:pt x="53213" y="29895"/>
                  </a:lnTo>
                  <a:lnTo>
                    <a:pt x="24485" y="77393"/>
                  </a:lnTo>
                  <a:lnTo>
                    <a:pt x="6121" y="138544"/>
                  </a:lnTo>
                  <a:lnTo>
                    <a:pt x="0" y="209346"/>
                  </a:lnTo>
                  <a:lnTo>
                    <a:pt x="1524" y="245783"/>
                  </a:lnTo>
                  <a:lnTo>
                    <a:pt x="13766" y="311772"/>
                  </a:lnTo>
                  <a:lnTo>
                    <a:pt x="37782" y="367474"/>
                  </a:lnTo>
                  <a:lnTo>
                    <a:pt x="70751" y="406285"/>
                  </a:lnTo>
                  <a:lnTo>
                    <a:pt x="90411" y="418947"/>
                  </a:lnTo>
                  <a:lnTo>
                    <a:pt x="94500" y="409028"/>
                  </a:lnTo>
                  <a:lnTo>
                    <a:pt x="78727" y="396303"/>
                  </a:lnTo>
                  <a:lnTo>
                    <a:pt x="64795" y="379704"/>
                  </a:lnTo>
                  <a:lnTo>
                    <a:pt x="42405" y="334860"/>
                  </a:lnTo>
                  <a:lnTo>
                    <a:pt x="28359" y="277266"/>
                  </a:lnTo>
                  <a:lnTo>
                    <a:pt x="23685" y="209600"/>
                  </a:lnTo>
                  <a:lnTo>
                    <a:pt x="24866" y="173964"/>
                  </a:lnTo>
                  <a:lnTo>
                    <a:pt x="34315" y="110921"/>
                  </a:lnTo>
                  <a:lnTo>
                    <a:pt x="52920" y="59423"/>
                  </a:lnTo>
                  <a:lnTo>
                    <a:pt x="78879" y="22618"/>
                  </a:lnTo>
                  <a:lnTo>
                    <a:pt x="94500" y="9918"/>
                  </a:lnTo>
                  <a:close/>
                </a:path>
                <a:path w="1768475" h="419100">
                  <a:moveTo>
                    <a:pt x="800544" y="66281"/>
                  </a:moveTo>
                  <a:lnTo>
                    <a:pt x="797445" y="56121"/>
                  </a:lnTo>
                  <a:lnTo>
                    <a:pt x="779195" y="63233"/>
                  </a:lnTo>
                  <a:lnTo>
                    <a:pt x="763181" y="74383"/>
                  </a:lnTo>
                  <a:lnTo>
                    <a:pt x="737793" y="108826"/>
                  </a:lnTo>
                  <a:lnTo>
                    <a:pt x="722071" y="155282"/>
                  </a:lnTo>
                  <a:lnTo>
                    <a:pt x="716838" y="209651"/>
                  </a:lnTo>
                  <a:lnTo>
                    <a:pt x="718146" y="237642"/>
                  </a:lnTo>
                  <a:lnTo>
                    <a:pt x="728624" y="287997"/>
                  </a:lnTo>
                  <a:lnTo>
                    <a:pt x="749376" y="329488"/>
                  </a:lnTo>
                  <a:lnTo>
                    <a:pt x="779195" y="355854"/>
                  </a:lnTo>
                  <a:lnTo>
                    <a:pt x="797445" y="362953"/>
                  </a:lnTo>
                  <a:lnTo>
                    <a:pt x="800544" y="352780"/>
                  </a:lnTo>
                  <a:lnTo>
                    <a:pt x="786447" y="345478"/>
                  </a:lnTo>
                  <a:lnTo>
                    <a:pt x="774179" y="334848"/>
                  </a:lnTo>
                  <a:lnTo>
                    <a:pt x="748334" y="283527"/>
                  </a:lnTo>
                  <a:lnTo>
                    <a:pt x="740613" y="236550"/>
                  </a:lnTo>
                  <a:lnTo>
                    <a:pt x="739660" y="209537"/>
                  </a:lnTo>
                  <a:lnTo>
                    <a:pt x="740613" y="182714"/>
                  </a:lnTo>
                  <a:lnTo>
                    <a:pt x="748334" y="135648"/>
                  </a:lnTo>
                  <a:lnTo>
                    <a:pt x="763714" y="98221"/>
                  </a:lnTo>
                  <a:lnTo>
                    <a:pt x="786447" y="73596"/>
                  </a:lnTo>
                  <a:lnTo>
                    <a:pt x="800544" y="66281"/>
                  </a:lnTo>
                  <a:close/>
                </a:path>
                <a:path w="1768475" h="419100">
                  <a:moveTo>
                    <a:pt x="1643405" y="209537"/>
                  </a:moveTo>
                  <a:lnTo>
                    <a:pt x="1638160" y="155282"/>
                  </a:lnTo>
                  <a:lnTo>
                    <a:pt x="1622450" y="108826"/>
                  </a:lnTo>
                  <a:lnTo>
                    <a:pt x="1597050" y="74383"/>
                  </a:lnTo>
                  <a:lnTo>
                    <a:pt x="1562798" y="56121"/>
                  </a:lnTo>
                  <a:lnTo>
                    <a:pt x="1559699" y="66281"/>
                  </a:lnTo>
                  <a:lnTo>
                    <a:pt x="1573784" y="73596"/>
                  </a:lnTo>
                  <a:lnTo>
                    <a:pt x="1586064" y="84239"/>
                  </a:lnTo>
                  <a:lnTo>
                    <a:pt x="1611896" y="135648"/>
                  </a:lnTo>
                  <a:lnTo>
                    <a:pt x="1619618" y="182714"/>
                  </a:lnTo>
                  <a:lnTo>
                    <a:pt x="1620596" y="209651"/>
                  </a:lnTo>
                  <a:lnTo>
                    <a:pt x="1619618" y="236550"/>
                  </a:lnTo>
                  <a:lnTo>
                    <a:pt x="1611896" y="283527"/>
                  </a:lnTo>
                  <a:lnTo>
                    <a:pt x="1596517" y="320890"/>
                  </a:lnTo>
                  <a:lnTo>
                    <a:pt x="1559699" y="352780"/>
                  </a:lnTo>
                  <a:lnTo>
                    <a:pt x="1562798" y="362953"/>
                  </a:lnTo>
                  <a:lnTo>
                    <a:pt x="1597050" y="344690"/>
                  </a:lnTo>
                  <a:lnTo>
                    <a:pt x="1622450" y="310235"/>
                  </a:lnTo>
                  <a:lnTo>
                    <a:pt x="1638160" y="263791"/>
                  </a:lnTo>
                  <a:lnTo>
                    <a:pt x="1642084" y="237642"/>
                  </a:lnTo>
                  <a:lnTo>
                    <a:pt x="1643405" y="209537"/>
                  </a:lnTo>
                  <a:close/>
                </a:path>
                <a:path w="1768475" h="419100">
                  <a:moveTo>
                    <a:pt x="1768436" y="209346"/>
                  </a:moveTo>
                  <a:lnTo>
                    <a:pt x="1762302" y="138531"/>
                  </a:lnTo>
                  <a:lnTo>
                    <a:pt x="1743938" y="77393"/>
                  </a:lnTo>
                  <a:lnTo>
                    <a:pt x="1715173" y="29895"/>
                  </a:lnTo>
                  <a:lnTo>
                    <a:pt x="1677898" y="0"/>
                  </a:lnTo>
                  <a:lnTo>
                    <a:pt x="1673923" y="9918"/>
                  </a:lnTo>
                  <a:lnTo>
                    <a:pt x="1689531" y="22618"/>
                  </a:lnTo>
                  <a:lnTo>
                    <a:pt x="1703387" y="39116"/>
                  </a:lnTo>
                  <a:lnTo>
                    <a:pt x="1725828" y="83527"/>
                  </a:lnTo>
                  <a:lnTo>
                    <a:pt x="1740014" y="141058"/>
                  </a:lnTo>
                  <a:lnTo>
                    <a:pt x="1744751" y="209600"/>
                  </a:lnTo>
                  <a:lnTo>
                    <a:pt x="1743570" y="244690"/>
                  </a:lnTo>
                  <a:lnTo>
                    <a:pt x="1734172" y="307327"/>
                  </a:lnTo>
                  <a:lnTo>
                    <a:pt x="1715655" y="359219"/>
                  </a:lnTo>
                  <a:lnTo>
                    <a:pt x="1689633" y="396303"/>
                  </a:lnTo>
                  <a:lnTo>
                    <a:pt x="1673923" y="409028"/>
                  </a:lnTo>
                  <a:lnTo>
                    <a:pt x="1677898" y="418947"/>
                  </a:lnTo>
                  <a:lnTo>
                    <a:pt x="1715173" y="389128"/>
                  </a:lnTo>
                  <a:lnTo>
                    <a:pt x="1743938" y="341312"/>
                  </a:lnTo>
                  <a:lnTo>
                    <a:pt x="1762302" y="279920"/>
                  </a:lnTo>
                  <a:lnTo>
                    <a:pt x="1766900" y="245783"/>
                  </a:lnTo>
                  <a:lnTo>
                    <a:pt x="1768436" y="209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8287" y="5152529"/>
              <a:ext cx="193979" cy="17645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396324" y="5091176"/>
            <a:ext cx="73907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4030" algn="r">
              <a:lnSpc>
                <a:spcPts val="1019"/>
              </a:lnSpc>
              <a:spcBef>
                <a:spcPts val="100"/>
              </a:spcBef>
              <a:tabLst>
                <a:tab pos="1808480" algn="l"/>
              </a:tabLst>
            </a:pPr>
            <a:r>
              <a:rPr sz="1500" spc="-100" dirty="0">
                <a:latin typeface="Cambria Math"/>
                <a:cs typeface="Cambria Math"/>
              </a:rPr>
              <a:t>(3)	</a:t>
            </a:r>
            <a:r>
              <a:rPr sz="1500" spc="-305" dirty="0">
                <a:latin typeface="Cambria Math"/>
                <a:cs typeface="Cambria Math"/>
              </a:rPr>
              <a:t>3</a:t>
            </a:r>
            <a:endParaRPr sz="1500">
              <a:latin typeface="Cambria Math"/>
              <a:cs typeface="Cambria Math"/>
            </a:endParaRPr>
          </a:p>
          <a:p>
            <a:pPr marL="50800">
              <a:lnSpc>
                <a:spcPts val="1620"/>
              </a:lnSpc>
              <a:tabLst>
                <a:tab pos="687705" algn="l"/>
                <a:tab pos="2266315" algn="l"/>
                <a:tab pos="2762250" algn="l"/>
                <a:tab pos="3408045" algn="l"/>
                <a:tab pos="4061460" algn="l"/>
                <a:tab pos="5247640" algn="l"/>
                <a:tab pos="5890260" algn="l"/>
                <a:tab pos="6980555" algn="l"/>
              </a:tabLst>
            </a:pPr>
            <a:r>
              <a:rPr sz="2000" spc="204" dirty="0">
                <a:latin typeface="Cambria Math"/>
                <a:cs typeface="Cambria Math"/>
              </a:rPr>
              <a:t>𝐽 </a:t>
            </a:r>
            <a:r>
              <a:rPr sz="2000" spc="-60" dirty="0">
                <a:latin typeface="Cambria Math"/>
                <a:cs typeface="Cambria Math"/>
              </a:rPr>
              <a:t> </a:t>
            </a:r>
            <a:r>
              <a:rPr sz="2000" spc="985" dirty="0">
                <a:latin typeface="Cambria Math"/>
                <a:cs typeface="Cambria Math"/>
              </a:rPr>
              <a:t>/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3000" baseline="-36111" dirty="0">
                <a:latin typeface="Cambria Math"/>
                <a:cs typeface="Cambria Math"/>
              </a:rPr>
              <a:t>𝑛</a:t>
            </a:r>
            <a:r>
              <a:rPr sz="3000" spc="-112" baseline="-36111" dirty="0">
                <a:latin typeface="Cambria Math"/>
                <a:cs typeface="Cambria Math"/>
              </a:rPr>
              <a:t> </a:t>
            </a:r>
            <a:r>
              <a:rPr sz="2000" spc="1540" dirty="0">
                <a:latin typeface="Cambria Math"/>
                <a:cs typeface="Cambria Math"/>
              </a:rPr>
              <a:t>2</a:t>
            </a:r>
            <a:r>
              <a:rPr sz="2250" spc="-405" baseline="-61111" dirty="0">
                <a:latin typeface="Cambria Math"/>
                <a:cs typeface="Cambria Math"/>
              </a:rPr>
              <a:t>3</a:t>
            </a:r>
            <a:r>
              <a:rPr sz="2250" spc="345" baseline="-61111" dirty="0">
                <a:latin typeface="Cambria Math"/>
                <a:cs typeface="Cambria Math"/>
              </a:rPr>
              <a:t>4</a:t>
            </a:r>
            <a:r>
              <a:rPr sz="2250" spc="52" baseline="-61111" dirty="0">
                <a:latin typeface="Cambria Math"/>
                <a:cs typeface="Cambria Math"/>
              </a:rPr>
              <a:t>1</a:t>
            </a:r>
            <a:r>
              <a:rPr sz="2250" spc="-22" baseline="-6111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</a:t>
            </a:r>
            <a:r>
              <a:rPr sz="2000" spc="-10" dirty="0">
                <a:latin typeface="Cambria Math"/>
                <a:cs typeface="Cambria Math"/>
              </a:rPr>
              <a:t>l</a:t>
            </a:r>
            <a:r>
              <a:rPr sz="2000" dirty="0">
                <a:latin typeface="Cambria Math"/>
                <a:cs typeface="Cambria Math"/>
              </a:rPr>
              <a:t>og	</a:t>
            </a:r>
            <a:r>
              <a:rPr sz="2000" spc="-395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	;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985" dirty="0">
                <a:latin typeface="Cambria Math"/>
                <a:cs typeface="Cambria Math"/>
              </a:rPr>
              <a:t>/</a:t>
            </a:r>
            <a:r>
              <a:rPr sz="2000" dirty="0">
                <a:latin typeface="Cambria Math"/>
                <a:cs typeface="Cambria Math"/>
              </a:rPr>
              <a:t>	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(</a:t>
            </a:r>
            <a:r>
              <a:rPr sz="2000" dirty="0">
                <a:latin typeface="Cambria Math"/>
                <a:cs typeface="Cambria Math"/>
              </a:rPr>
              <a:t>1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)</a:t>
            </a:r>
            <a:r>
              <a:rPr sz="2000" spc="-114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l</a:t>
            </a:r>
            <a:r>
              <a:rPr sz="2000" dirty="0">
                <a:latin typeface="Cambria Math"/>
                <a:cs typeface="Cambria Math"/>
              </a:rPr>
              <a:t>og	1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395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	;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985" dirty="0">
                <a:latin typeface="Cambria Math"/>
                <a:cs typeface="Cambria Math"/>
              </a:rPr>
              <a:t>/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0600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86872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82472" y="564610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372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08002" y="6259977"/>
            <a:ext cx="9704705" cy="426084"/>
          </a:xfrm>
          <a:custGeom>
            <a:avLst/>
            <a:gdLst/>
            <a:ahLst/>
            <a:cxnLst/>
            <a:rect l="l" t="t" r="r" b="b"/>
            <a:pathLst>
              <a:path w="9704705" h="426084">
                <a:moveTo>
                  <a:pt x="9633784" y="0"/>
                </a:moveTo>
                <a:lnTo>
                  <a:pt x="70925" y="0"/>
                </a:lnTo>
                <a:lnTo>
                  <a:pt x="43318" y="5574"/>
                </a:lnTo>
                <a:lnTo>
                  <a:pt x="20774" y="20774"/>
                </a:lnTo>
                <a:lnTo>
                  <a:pt x="5573" y="43320"/>
                </a:lnTo>
                <a:lnTo>
                  <a:pt x="0" y="70929"/>
                </a:lnTo>
                <a:lnTo>
                  <a:pt x="0" y="354627"/>
                </a:lnTo>
                <a:lnTo>
                  <a:pt x="5573" y="382236"/>
                </a:lnTo>
                <a:lnTo>
                  <a:pt x="20774" y="404781"/>
                </a:lnTo>
                <a:lnTo>
                  <a:pt x="43318" y="419982"/>
                </a:lnTo>
                <a:lnTo>
                  <a:pt x="70925" y="425556"/>
                </a:lnTo>
                <a:lnTo>
                  <a:pt x="9633784" y="425556"/>
                </a:lnTo>
                <a:lnTo>
                  <a:pt x="9661388" y="419982"/>
                </a:lnTo>
                <a:lnTo>
                  <a:pt x="9683930" y="404781"/>
                </a:lnTo>
                <a:lnTo>
                  <a:pt x="9699128" y="382236"/>
                </a:lnTo>
                <a:lnTo>
                  <a:pt x="9704701" y="354627"/>
                </a:lnTo>
                <a:lnTo>
                  <a:pt x="9704701" y="70929"/>
                </a:lnTo>
                <a:lnTo>
                  <a:pt x="9699128" y="43320"/>
                </a:lnTo>
                <a:lnTo>
                  <a:pt x="9683930" y="20774"/>
                </a:lnTo>
                <a:lnTo>
                  <a:pt x="9661388" y="5574"/>
                </a:lnTo>
                <a:lnTo>
                  <a:pt x="963378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677682" y="5689092"/>
            <a:ext cx="9066530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3965">
              <a:lnSpc>
                <a:spcPct val="100000"/>
              </a:lnSpc>
              <a:spcBef>
                <a:spcPts val="100"/>
              </a:spcBef>
              <a:tabLst>
                <a:tab pos="3629660" algn="l"/>
                <a:tab pos="5416550" algn="l"/>
                <a:tab pos="7098665" algn="l"/>
              </a:tabLst>
            </a:pPr>
            <a:r>
              <a:rPr sz="2000" spc="-35" dirty="0">
                <a:latin typeface="Gill Sans MT"/>
                <a:cs typeface="Gill Sans MT"/>
              </a:rPr>
              <a:t>Actual	Predicted	Actual	Predicted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tf.reduce_mean(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tf.nn.softmax_cross_entropy_with_logits(model.y,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model.pred)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832" y="6318503"/>
            <a:ext cx="292607" cy="3108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902" y="269748"/>
            <a:ext cx="5770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Mean</a:t>
            </a:r>
            <a:r>
              <a:rPr spc="-25" dirty="0"/>
              <a:t> </a:t>
            </a:r>
            <a:r>
              <a:rPr spc="-15" dirty="0"/>
              <a:t>Squared</a:t>
            </a:r>
            <a:r>
              <a:rPr spc="-25" dirty="0"/>
              <a:t> </a:t>
            </a:r>
            <a:r>
              <a:rPr spc="-35" dirty="0"/>
              <a:t>Error</a:t>
            </a:r>
            <a:r>
              <a:rPr spc="-30" dirty="0"/>
              <a:t> </a:t>
            </a:r>
            <a:r>
              <a:rPr spc="-5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087395"/>
            <a:ext cx="2413000" cy="1204595"/>
            <a:chOff x="3257194" y="308739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08739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74"/>
                  </a:moveTo>
                  <a:lnTo>
                    <a:pt x="1772196" y="452031"/>
                  </a:lnTo>
                  <a:lnTo>
                    <a:pt x="1680044" y="373481"/>
                  </a:lnTo>
                  <a:lnTo>
                    <a:pt x="1670900" y="410476"/>
                  </a:lnTo>
                  <a:lnTo>
                    <a:pt x="9144" y="0"/>
                  </a:lnTo>
                  <a:lnTo>
                    <a:pt x="0" y="36982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797"/>
                  </a:lnTo>
                  <a:lnTo>
                    <a:pt x="9042" y="902830"/>
                  </a:lnTo>
                  <a:lnTo>
                    <a:pt x="1670646" y="501726"/>
                  </a:lnTo>
                  <a:lnTo>
                    <a:pt x="1679600" y="538759"/>
                  </a:lnTo>
                  <a:lnTo>
                    <a:pt x="1772742" y="460209"/>
                  </a:lnTo>
                  <a:lnTo>
                    <a:pt x="1777301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65166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39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793235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7858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292760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08305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22605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22372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36651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mbria Math"/>
                <a:cs typeface="Cambria Math"/>
              </a:rPr>
              <a:t>𝑧</a:t>
            </a:r>
            <a:r>
              <a:rPr sz="2250" spc="-1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090519"/>
            <a:ext cx="4837430" cy="1341120"/>
            <a:chOff x="3886022" y="309051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09051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43"/>
                  </a:lnTo>
                  <a:lnTo>
                    <a:pt x="1702981" y="1229702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69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22201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80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3076" y="3363467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84" dirty="0">
                <a:latin typeface="Cambria Math"/>
                <a:cs typeface="Cambria Math"/>
              </a:rPr>
              <a:t>𝑦&amp;</a:t>
            </a:r>
            <a:r>
              <a:rPr sz="2250" spc="-72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356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497836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647606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25"/>
                </a:moveTo>
                <a:lnTo>
                  <a:pt x="1659420" y="0"/>
                </a:lnTo>
                <a:lnTo>
                  <a:pt x="1668386" y="37045"/>
                </a:lnTo>
                <a:lnTo>
                  <a:pt x="6756" y="439762"/>
                </a:lnTo>
                <a:lnTo>
                  <a:pt x="15722" y="476796"/>
                </a:lnTo>
                <a:lnTo>
                  <a:pt x="1675853" y="74434"/>
                </a:lnTo>
                <a:lnTo>
                  <a:pt x="1678241" y="77698"/>
                </a:lnTo>
                <a:lnTo>
                  <a:pt x="1679181" y="81610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55"/>
                </a:lnTo>
                <a:lnTo>
                  <a:pt x="1725396" y="142201"/>
                </a:lnTo>
                <a:lnTo>
                  <a:pt x="1762912" y="69443"/>
                </a:lnTo>
                <a:lnTo>
                  <a:pt x="1783969" y="28625"/>
                </a:lnTo>
                <a:close/>
              </a:path>
              <a:path w="4197350" h="1772920">
                <a:moveTo>
                  <a:pt x="4196778" y="894448"/>
                </a:moveTo>
                <a:lnTo>
                  <a:pt x="4177893" y="869759"/>
                </a:lnTo>
                <a:lnTo>
                  <a:pt x="4119143" y="792937"/>
                </a:lnTo>
                <a:lnTo>
                  <a:pt x="4102417" y="827176"/>
                </a:lnTo>
                <a:lnTo>
                  <a:pt x="2432405" y="11506"/>
                </a:lnTo>
                <a:lnTo>
                  <a:pt x="2415679" y="45745"/>
                </a:lnTo>
                <a:lnTo>
                  <a:pt x="4082427" y="859815"/>
                </a:lnTo>
                <a:lnTo>
                  <a:pt x="4082427" y="868108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78" y="920800"/>
                </a:lnTo>
                <a:lnTo>
                  <a:pt x="4082491" y="928789"/>
                </a:lnTo>
                <a:lnTo>
                  <a:pt x="2415717" y="1738350"/>
                </a:lnTo>
                <a:lnTo>
                  <a:pt x="2432367" y="1772615"/>
                </a:lnTo>
                <a:lnTo>
                  <a:pt x="4102277" y="961529"/>
                </a:lnTo>
                <a:lnTo>
                  <a:pt x="4118927" y="995794"/>
                </a:lnTo>
                <a:lnTo>
                  <a:pt x="4177957" y="918933"/>
                </a:lnTo>
                <a:lnTo>
                  <a:pt x="4196778" y="894448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03571" y="2776220"/>
            <a:ext cx="68262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4,	5</a:t>
            </a:r>
            <a:endParaRPr sz="2400">
              <a:latin typeface="Gill Sans MT"/>
              <a:cs typeface="Gill Sans MT"/>
            </a:endParaRPr>
          </a:p>
          <a:p>
            <a:pPr marL="108585">
              <a:lnSpc>
                <a:spcPts val="2845"/>
              </a:lnSpc>
              <a:spcBef>
                <a:spcPts val="25"/>
              </a:spcBef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2,	1</a:t>
            </a:r>
            <a:endParaRPr sz="2400">
              <a:latin typeface="Gill Sans MT"/>
              <a:cs typeface="Gill Sans MT"/>
            </a:endParaRPr>
          </a:p>
          <a:p>
            <a:pPr marL="108585">
              <a:lnSpc>
                <a:spcPts val="2845"/>
              </a:lnSpc>
              <a:tabLst>
                <a:tab pos="516255" algn="l"/>
              </a:tabLst>
            </a:pPr>
            <a:r>
              <a:rPr sz="2400" spc="-55" dirty="0">
                <a:latin typeface="Gill Sans MT"/>
                <a:cs typeface="Gill Sans MT"/>
              </a:rPr>
              <a:t>5,	8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tabLst>
                <a:tab pos="54483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⋮	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621" y="1739900"/>
            <a:ext cx="11120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Gill Sans MT"/>
                <a:cs typeface="Gill Sans MT"/>
              </a:rPr>
              <a:t>Mean </a:t>
            </a:r>
            <a:r>
              <a:rPr sz="2400" i="1" spc="-10" dirty="0">
                <a:latin typeface="Gill Sans MT"/>
                <a:cs typeface="Gill Sans MT"/>
              </a:rPr>
              <a:t>squared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error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loss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can</a:t>
            </a:r>
            <a:r>
              <a:rPr sz="2400" i="1" spc="5" dirty="0">
                <a:latin typeface="Gill Sans MT"/>
                <a:cs typeface="Gill Sans MT"/>
              </a:rPr>
              <a:t> be</a:t>
            </a:r>
            <a:r>
              <a:rPr sz="2400" i="1" spc="-5" dirty="0">
                <a:latin typeface="Gill Sans MT"/>
                <a:cs typeface="Gill Sans MT"/>
              </a:rPr>
              <a:t> used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with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regression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models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that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output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continuous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real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numbers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86772" y="275615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0" y="1564630"/>
                </a:moveTo>
                <a:lnTo>
                  <a:pt x="53878" y="1564630"/>
                </a:lnTo>
                <a:lnTo>
                  <a:pt x="97877" y="1564630"/>
                </a:lnTo>
                <a:lnTo>
                  <a:pt x="127541" y="1564630"/>
                </a:lnTo>
                <a:lnTo>
                  <a:pt x="138419" y="1564630"/>
                </a:lnTo>
                <a:lnTo>
                  <a:pt x="138419" y="1"/>
                </a:lnTo>
                <a:lnTo>
                  <a:pt x="127541" y="1"/>
                </a:lnTo>
                <a:lnTo>
                  <a:pt x="97877" y="0"/>
                </a:lnTo>
                <a:lnTo>
                  <a:pt x="5387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19453" y="3300476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Cambria Math"/>
                <a:cs typeface="Cambria Math"/>
              </a:rPr>
              <a:t>𝑋</a:t>
            </a:r>
            <a:r>
              <a:rPr sz="1800" spc="3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32430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50337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66682" y="2235200"/>
            <a:ext cx="476884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spc="-310" dirty="0">
                <a:latin typeface="Cambria Math"/>
                <a:cs typeface="Cambria Math"/>
              </a:rPr>
              <a:t>+</a:t>
            </a:r>
            <a:r>
              <a:rPr sz="1800" dirty="0">
                <a:latin typeface="Cambria Math"/>
                <a:cs typeface="Cambria Math"/>
              </a:rPr>
              <a:t>(</a:t>
            </a:r>
            <a:r>
              <a:rPr sz="1800" spc="55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86360">
              <a:lnSpc>
                <a:spcPct val="100000"/>
              </a:lnSpc>
              <a:spcBef>
                <a:spcPts val="1490"/>
              </a:spcBef>
            </a:pPr>
            <a:r>
              <a:rPr sz="2400" dirty="0">
                <a:latin typeface="Gill Sans MT"/>
                <a:cs typeface="Gill Sans MT"/>
              </a:rPr>
              <a:t>30</a:t>
            </a:r>
            <a:endParaRPr sz="2400">
              <a:latin typeface="Gill Sans MT"/>
              <a:cs typeface="Gill Sans MT"/>
            </a:endParaRPr>
          </a:p>
          <a:p>
            <a:pPr marL="8636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80</a:t>
            </a:r>
            <a:endParaRPr sz="2400">
              <a:latin typeface="Gill Sans MT"/>
              <a:cs typeface="Gill Sans MT"/>
            </a:endParaRPr>
          </a:p>
          <a:p>
            <a:pPr marL="8636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85</a:t>
            </a:r>
            <a:endParaRPr sz="2400">
              <a:latin typeface="Gill Sans MT"/>
              <a:cs typeface="Gill Sans MT"/>
            </a:endParaRPr>
          </a:p>
          <a:p>
            <a:pPr marL="635"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01326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19233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209669" y="2235200"/>
            <a:ext cx="330200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215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dirty="0">
                <a:latin typeface="Gill Sans MT"/>
                <a:cs typeface="Gill Sans MT"/>
              </a:rPr>
              <a:t>90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20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Gill Sans MT"/>
                <a:cs typeface="Gill Sans MT"/>
              </a:rPr>
              <a:t>95</a:t>
            </a:r>
            <a:endParaRPr sz="2400">
              <a:latin typeface="Gill Sans MT"/>
              <a:cs typeface="Gill Sans MT"/>
            </a:endParaRPr>
          </a:p>
          <a:p>
            <a:pPr marL="117475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64408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767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75163" y="5197767"/>
            <a:ext cx="415925" cy="235585"/>
          </a:xfrm>
          <a:custGeom>
            <a:avLst/>
            <a:gdLst/>
            <a:ahLst/>
            <a:cxnLst/>
            <a:rect l="l" t="t" r="r" b="b"/>
            <a:pathLst>
              <a:path w="415925" h="235585">
                <a:moveTo>
                  <a:pt x="340385" y="0"/>
                </a:moveTo>
                <a:lnTo>
                  <a:pt x="337032" y="9550"/>
                </a:lnTo>
                <a:lnTo>
                  <a:pt x="350653" y="15465"/>
                </a:lnTo>
                <a:lnTo>
                  <a:pt x="362367" y="23648"/>
                </a:lnTo>
                <a:lnTo>
                  <a:pt x="386149" y="61571"/>
                </a:lnTo>
                <a:lnTo>
                  <a:pt x="393966" y="116458"/>
                </a:lnTo>
                <a:lnTo>
                  <a:pt x="393093" y="137211"/>
                </a:lnTo>
                <a:lnTo>
                  <a:pt x="380009" y="188023"/>
                </a:lnTo>
                <a:lnTo>
                  <a:pt x="350807" y="219788"/>
                </a:lnTo>
                <a:lnTo>
                  <a:pt x="337400" y="225729"/>
                </a:lnTo>
                <a:lnTo>
                  <a:pt x="340385" y="235280"/>
                </a:lnTo>
                <a:lnTo>
                  <a:pt x="385330" y="208564"/>
                </a:lnTo>
                <a:lnTo>
                  <a:pt x="410578" y="159264"/>
                </a:lnTo>
                <a:lnTo>
                  <a:pt x="415416" y="117703"/>
                </a:lnTo>
                <a:lnTo>
                  <a:pt x="414202" y="96136"/>
                </a:lnTo>
                <a:lnTo>
                  <a:pt x="404497" y="57903"/>
                </a:lnTo>
                <a:lnTo>
                  <a:pt x="372398" y="15089"/>
                </a:lnTo>
                <a:lnTo>
                  <a:pt x="357442" y="6162"/>
                </a:lnTo>
                <a:lnTo>
                  <a:pt x="340385" y="0"/>
                </a:lnTo>
                <a:close/>
              </a:path>
              <a:path w="415925" h="235585">
                <a:moveTo>
                  <a:pt x="75031" y="0"/>
                </a:moveTo>
                <a:lnTo>
                  <a:pt x="30161" y="26780"/>
                </a:lnTo>
                <a:lnTo>
                  <a:pt x="4849" y="76203"/>
                </a:lnTo>
                <a:lnTo>
                  <a:pt x="0" y="117703"/>
                </a:lnTo>
                <a:lnTo>
                  <a:pt x="1209" y="139318"/>
                </a:lnTo>
                <a:lnTo>
                  <a:pt x="10881" y="177543"/>
                </a:lnTo>
                <a:lnTo>
                  <a:pt x="42938" y="220219"/>
                </a:lnTo>
                <a:lnTo>
                  <a:pt x="75031" y="235280"/>
                </a:lnTo>
                <a:lnTo>
                  <a:pt x="78003" y="225729"/>
                </a:lnTo>
                <a:lnTo>
                  <a:pt x="64596" y="219788"/>
                </a:lnTo>
                <a:lnTo>
                  <a:pt x="53028" y="211524"/>
                </a:lnTo>
                <a:lnTo>
                  <a:pt x="29299" y="172992"/>
                </a:lnTo>
                <a:lnTo>
                  <a:pt x="21450" y="116458"/>
                </a:lnTo>
                <a:lnTo>
                  <a:pt x="22322" y="96390"/>
                </a:lnTo>
                <a:lnTo>
                  <a:pt x="35407" y="46824"/>
                </a:lnTo>
                <a:lnTo>
                  <a:pt x="64811" y="15465"/>
                </a:lnTo>
                <a:lnTo>
                  <a:pt x="78384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50078" y="5311775"/>
            <a:ext cx="152400" cy="12700"/>
          </a:xfrm>
          <a:custGeom>
            <a:avLst/>
            <a:gdLst/>
            <a:ahLst/>
            <a:cxnLst/>
            <a:rect l="l" t="t" r="r" b="b"/>
            <a:pathLst>
              <a:path w="152400" h="12700">
                <a:moveTo>
                  <a:pt x="152400" y="0"/>
                </a:moveTo>
                <a:lnTo>
                  <a:pt x="0" y="0"/>
                </a:lnTo>
                <a:lnTo>
                  <a:pt x="0" y="12700"/>
                </a:lnTo>
                <a:lnTo>
                  <a:pt x="152400" y="127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036299" y="4930140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3" y="4926583"/>
            <a:ext cx="1492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95" dirty="0">
                <a:latin typeface="Cambria Math"/>
                <a:cs typeface="Cambria Math"/>
              </a:rPr>
              <a:t>𝑛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52464" y="5105882"/>
            <a:ext cx="2018664" cy="419100"/>
          </a:xfrm>
          <a:custGeom>
            <a:avLst/>
            <a:gdLst/>
            <a:ahLst/>
            <a:cxnLst/>
            <a:rect l="l" t="t" r="r" b="b"/>
            <a:pathLst>
              <a:path w="2018665" h="419100">
                <a:moveTo>
                  <a:pt x="1927771" y="0"/>
                </a:moveTo>
                <a:lnTo>
                  <a:pt x="1923808" y="9918"/>
                </a:lnTo>
                <a:lnTo>
                  <a:pt x="1939419" y="22613"/>
                </a:lnTo>
                <a:lnTo>
                  <a:pt x="1953274" y="39112"/>
                </a:lnTo>
                <a:lnTo>
                  <a:pt x="1975700" y="83527"/>
                </a:lnTo>
                <a:lnTo>
                  <a:pt x="1989891" y="141058"/>
                </a:lnTo>
                <a:lnTo>
                  <a:pt x="1994623" y="209600"/>
                </a:lnTo>
                <a:lnTo>
                  <a:pt x="1993447" y="244683"/>
                </a:lnTo>
                <a:lnTo>
                  <a:pt x="1984047" y="307314"/>
                </a:lnTo>
                <a:lnTo>
                  <a:pt x="1965531" y="359213"/>
                </a:lnTo>
                <a:lnTo>
                  <a:pt x="1939519" y="396298"/>
                </a:lnTo>
                <a:lnTo>
                  <a:pt x="1923808" y="409028"/>
                </a:lnTo>
                <a:lnTo>
                  <a:pt x="1927771" y="418947"/>
                </a:lnTo>
                <a:lnTo>
                  <a:pt x="1965053" y="389121"/>
                </a:lnTo>
                <a:lnTo>
                  <a:pt x="1993811" y="341312"/>
                </a:lnTo>
                <a:lnTo>
                  <a:pt x="2012184" y="279920"/>
                </a:lnTo>
                <a:lnTo>
                  <a:pt x="2018309" y="209346"/>
                </a:lnTo>
                <a:lnTo>
                  <a:pt x="2016778" y="172730"/>
                </a:lnTo>
                <a:lnTo>
                  <a:pt x="2004529" y="106751"/>
                </a:lnTo>
                <a:lnTo>
                  <a:pt x="1980497" y="51440"/>
                </a:lnTo>
                <a:lnTo>
                  <a:pt x="1947478" y="12744"/>
                </a:lnTo>
                <a:lnTo>
                  <a:pt x="1927771" y="0"/>
                </a:lnTo>
                <a:close/>
              </a:path>
              <a:path w="2018665" h="419100">
                <a:moveTo>
                  <a:pt x="90411" y="0"/>
                </a:moveTo>
                <a:lnTo>
                  <a:pt x="53214" y="29891"/>
                </a:lnTo>
                <a:lnTo>
                  <a:pt x="24485" y="77393"/>
                </a:lnTo>
                <a:lnTo>
                  <a:pt x="6122" y="138531"/>
                </a:lnTo>
                <a:lnTo>
                  <a:pt x="0" y="209346"/>
                </a:lnTo>
                <a:lnTo>
                  <a:pt x="1530" y="245782"/>
                </a:lnTo>
                <a:lnTo>
                  <a:pt x="13774" y="311763"/>
                </a:lnTo>
                <a:lnTo>
                  <a:pt x="37792" y="367466"/>
                </a:lnTo>
                <a:lnTo>
                  <a:pt x="70753" y="406281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36" y="396298"/>
                </a:lnTo>
                <a:lnTo>
                  <a:pt x="64801" y="379693"/>
                </a:lnTo>
                <a:lnTo>
                  <a:pt x="42418" y="334860"/>
                </a:lnTo>
                <a:lnTo>
                  <a:pt x="28365" y="277255"/>
                </a:lnTo>
                <a:lnTo>
                  <a:pt x="23685" y="209600"/>
                </a:lnTo>
                <a:lnTo>
                  <a:pt x="24866" y="173953"/>
                </a:lnTo>
                <a:lnTo>
                  <a:pt x="34320" y="110917"/>
                </a:lnTo>
                <a:lnTo>
                  <a:pt x="52933" y="59417"/>
                </a:lnTo>
                <a:lnTo>
                  <a:pt x="78884" y="22613"/>
                </a:lnTo>
                <a:lnTo>
                  <a:pt x="94500" y="9918"/>
                </a:lnTo>
                <a:lnTo>
                  <a:pt x="90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095673" y="5122164"/>
            <a:ext cx="2139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87705" algn="l"/>
                <a:tab pos="1958975" algn="l"/>
              </a:tabLst>
            </a:pPr>
            <a:r>
              <a:rPr sz="2000" spc="75" dirty="0">
                <a:latin typeface="Cambria Math"/>
                <a:cs typeface="Cambria Math"/>
              </a:rPr>
              <a:t>𝐽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2000" spc="985" dirty="0">
                <a:latin typeface="Cambria Math"/>
                <a:cs typeface="Cambria Math"/>
              </a:rPr>
              <a:t>/	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3000" baseline="-36111" dirty="0">
                <a:latin typeface="Cambria Math"/>
                <a:cs typeface="Cambria Math"/>
              </a:rPr>
              <a:t>𝑛</a:t>
            </a:r>
            <a:r>
              <a:rPr sz="3000" spc="-112" baseline="-36111" dirty="0">
                <a:latin typeface="Cambria Math"/>
                <a:cs typeface="Cambria Math"/>
              </a:rPr>
              <a:t> </a:t>
            </a:r>
            <a:r>
              <a:rPr sz="2000" spc="385" dirty="0">
                <a:latin typeface="Cambria Math"/>
                <a:cs typeface="Cambria Math"/>
              </a:rPr>
              <a:t>2</a:t>
            </a:r>
            <a:r>
              <a:rPr sz="2250" spc="577" baseline="-61111" dirty="0">
                <a:latin typeface="Cambria Math"/>
                <a:cs typeface="Cambria Math"/>
              </a:rPr>
              <a:t>341	</a:t>
            </a:r>
            <a:r>
              <a:rPr sz="2000" dirty="0">
                <a:latin typeface="Cambria Math"/>
                <a:cs typeface="Cambria Math"/>
              </a:rPr>
              <a:t>𝑦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7152" y="5152529"/>
            <a:ext cx="193979" cy="17645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274676" y="5091176"/>
            <a:ext cx="92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5" dirty="0">
                <a:latin typeface="Cambria Math"/>
                <a:cs typeface="Cambria Math"/>
              </a:rPr>
              <a:t>3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919181" y="5152529"/>
            <a:ext cx="927100" cy="316865"/>
            <a:chOff x="6919181" y="5152529"/>
            <a:chExt cx="927100" cy="316865"/>
          </a:xfrm>
        </p:grpSpPr>
        <p:sp>
          <p:nvSpPr>
            <p:cNvPr id="41" name="object 41"/>
            <p:cNvSpPr/>
            <p:nvPr/>
          </p:nvSpPr>
          <p:spPr>
            <a:xfrm>
              <a:off x="6919181" y="5162003"/>
              <a:ext cx="927100" cy="307340"/>
            </a:xfrm>
            <a:custGeom>
              <a:avLst/>
              <a:gdLst/>
              <a:ahLst/>
              <a:cxnLst/>
              <a:rect l="l" t="t" r="r" b="b"/>
              <a:pathLst>
                <a:path w="927100" h="307339">
                  <a:moveTo>
                    <a:pt x="845954" y="0"/>
                  </a:moveTo>
                  <a:lnTo>
                    <a:pt x="842855" y="10160"/>
                  </a:lnTo>
                  <a:lnTo>
                    <a:pt x="856947" y="17473"/>
                  </a:lnTo>
                  <a:lnTo>
                    <a:pt x="869220" y="28116"/>
                  </a:lnTo>
                  <a:lnTo>
                    <a:pt x="895061" y="79517"/>
                  </a:lnTo>
                  <a:lnTo>
                    <a:pt x="902785" y="126581"/>
                  </a:lnTo>
                  <a:lnTo>
                    <a:pt x="903752" y="153530"/>
                  </a:lnTo>
                  <a:lnTo>
                    <a:pt x="902785" y="180426"/>
                  </a:lnTo>
                  <a:lnTo>
                    <a:pt x="895061" y="227403"/>
                  </a:lnTo>
                  <a:lnTo>
                    <a:pt x="879674" y="264767"/>
                  </a:lnTo>
                  <a:lnTo>
                    <a:pt x="842855" y="296659"/>
                  </a:lnTo>
                  <a:lnTo>
                    <a:pt x="845954" y="306832"/>
                  </a:lnTo>
                  <a:lnTo>
                    <a:pt x="880214" y="288564"/>
                  </a:lnTo>
                  <a:lnTo>
                    <a:pt x="905606" y="254114"/>
                  </a:lnTo>
                  <a:lnTo>
                    <a:pt x="921328" y="207670"/>
                  </a:lnTo>
                  <a:lnTo>
                    <a:pt x="926573" y="153416"/>
                  </a:lnTo>
                  <a:lnTo>
                    <a:pt x="925262" y="125305"/>
                  </a:lnTo>
                  <a:lnTo>
                    <a:pt x="914776" y="74950"/>
                  </a:lnTo>
                  <a:lnTo>
                    <a:pt x="894019" y="33459"/>
                  </a:lnTo>
                  <a:lnTo>
                    <a:pt x="864192" y="7108"/>
                  </a:lnTo>
                  <a:lnTo>
                    <a:pt x="845954" y="0"/>
                  </a:lnTo>
                  <a:close/>
                </a:path>
                <a:path w="927100" h="307339">
                  <a:moveTo>
                    <a:pt x="80601" y="0"/>
                  </a:moveTo>
                  <a:lnTo>
                    <a:pt x="46341" y="18261"/>
                  </a:lnTo>
                  <a:lnTo>
                    <a:pt x="20949" y="52705"/>
                  </a:lnTo>
                  <a:lnTo>
                    <a:pt x="5233" y="99150"/>
                  </a:lnTo>
                  <a:lnTo>
                    <a:pt x="0" y="153530"/>
                  </a:lnTo>
                  <a:lnTo>
                    <a:pt x="1304" y="181519"/>
                  </a:lnTo>
                  <a:lnTo>
                    <a:pt x="11781" y="231868"/>
                  </a:lnTo>
                  <a:lnTo>
                    <a:pt x="32536" y="273361"/>
                  </a:lnTo>
                  <a:lnTo>
                    <a:pt x="62363" y="299721"/>
                  </a:lnTo>
                  <a:lnTo>
                    <a:pt x="80601" y="306832"/>
                  </a:lnTo>
                  <a:lnTo>
                    <a:pt x="83713" y="296659"/>
                  </a:lnTo>
                  <a:lnTo>
                    <a:pt x="69613" y="289356"/>
                  </a:lnTo>
                  <a:lnTo>
                    <a:pt x="57336" y="278725"/>
                  </a:lnTo>
                  <a:lnTo>
                    <a:pt x="31496" y="227403"/>
                  </a:lnTo>
                  <a:lnTo>
                    <a:pt x="23780" y="180426"/>
                  </a:lnTo>
                  <a:lnTo>
                    <a:pt x="22820" y="153416"/>
                  </a:lnTo>
                  <a:lnTo>
                    <a:pt x="23780" y="126581"/>
                  </a:lnTo>
                  <a:lnTo>
                    <a:pt x="31496" y="79517"/>
                  </a:lnTo>
                  <a:lnTo>
                    <a:pt x="46881" y="42090"/>
                  </a:lnTo>
                  <a:lnTo>
                    <a:pt x="83713" y="10160"/>
                  </a:lnTo>
                  <a:lnTo>
                    <a:pt x="806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6541" y="5152529"/>
              <a:ext cx="193979" cy="17645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224064" y="5091176"/>
            <a:ext cx="92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5" dirty="0">
                <a:latin typeface="Cambria Math"/>
                <a:cs typeface="Cambria Math"/>
              </a:rPr>
              <a:t>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90068" y="5122164"/>
            <a:ext cx="1277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</a:tabLst>
            </a:pP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395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	;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985" dirty="0">
                <a:latin typeface="Cambria Math"/>
                <a:cs typeface="Cambria Math"/>
              </a:rPr>
              <a:t>/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79905" y="4960111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38061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7524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74608" y="6246960"/>
            <a:ext cx="7771765" cy="426084"/>
          </a:xfrm>
          <a:custGeom>
            <a:avLst/>
            <a:gdLst/>
            <a:ahLst/>
            <a:cxnLst/>
            <a:rect l="l" t="t" r="r" b="b"/>
            <a:pathLst>
              <a:path w="7771765" h="426084">
                <a:moveTo>
                  <a:pt x="7700568" y="0"/>
                </a:moveTo>
                <a:lnTo>
                  <a:pt x="70929" y="0"/>
                </a:lnTo>
                <a:lnTo>
                  <a:pt x="43323" y="5573"/>
                </a:lnTo>
                <a:lnTo>
                  <a:pt x="20777" y="20773"/>
                </a:lnTo>
                <a:lnTo>
                  <a:pt x="5574" y="43317"/>
                </a:lnTo>
                <a:lnTo>
                  <a:pt x="0" y="70924"/>
                </a:lnTo>
                <a:lnTo>
                  <a:pt x="0" y="354632"/>
                </a:lnTo>
                <a:lnTo>
                  <a:pt x="5574" y="382239"/>
                </a:lnTo>
                <a:lnTo>
                  <a:pt x="20777" y="404783"/>
                </a:lnTo>
                <a:lnTo>
                  <a:pt x="43323" y="419983"/>
                </a:lnTo>
                <a:lnTo>
                  <a:pt x="70929" y="425556"/>
                </a:lnTo>
                <a:lnTo>
                  <a:pt x="7700568" y="425556"/>
                </a:lnTo>
                <a:lnTo>
                  <a:pt x="7728173" y="419983"/>
                </a:lnTo>
                <a:lnTo>
                  <a:pt x="7750714" y="404783"/>
                </a:lnTo>
                <a:lnTo>
                  <a:pt x="7765912" y="382239"/>
                </a:lnTo>
                <a:lnTo>
                  <a:pt x="7771485" y="354632"/>
                </a:lnTo>
                <a:lnTo>
                  <a:pt x="7771485" y="70924"/>
                </a:lnTo>
                <a:lnTo>
                  <a:pt x="7765912" y="43317"/>
                </a:lnTo>
                <a:lnTo>
                  <a:pt x="7750714" y="20773"/>
                </a:lnTo>
                <a:lnTo>
                  <a:pt x="7728173" y="5573"/>
                </a:lnTo>
                <a:lnTo>
                  <a:pt x="770056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644292" y="5689092"/>
            <a:ext cx="71520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8020">
              <a:lnSpc>
                <a:spcPct val="100000"/>
              </a:lnSpc>
              <a:spcBef>
                <a:spcPts val="100"/>
              </a:spcBef>
              <a:tabLst>
                <a:tab pos="4095115" algn="l"/>
              </a:tabLst>
            </a:pPr>
            <a:r>
              <a:rPr sz="2000" spc="-35" dirty="0">
                <a:latin typeface="Gill Sans MT"/>
                <a:cs typeface="Gill Sans MT"/>
              </a:rPr>
              <a:t>Actual	Predicted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tf.reduce_mean(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tf.square(tf.subtract(model.y,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model.pred)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048" y="6303264"/>
            <a:ext cx="292607" cy="31089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986995" y="4846853"/>
            <a:ext cx="1793875" cy="196215"/>
          </a:xfrm>
          <a:custGeom>
            <a:avLst/>
            <a:gdLst/>
            <a:ahLst/>
            <a:cxnLst/>
            <a:rect l="l" t="t" r="r" b="b"/>
            <a:pathLst>
              <a:path w="1793875" h="196214">
                <a:moveTo>
                  <a:pt x="1793641" y="0"/>
                </a:moveTo>
                <a:lnTo>
                  <a:pt x="1790118" y="38067"/>
                </a:lnTo>
                <a:lnTo>
                  <a:pt x="1780510" y="69152"/>
                </a:lnTo>
                <a:lnTo>
                  <a:pt x="1766261" y="90111"/>
                </a:lnTo>
                <a:lnTo>
                  <a:pt x="1748811" y="97797"/>
                </a:lnTo>
                <a:lnTo>
                  <a:pt x="941649" y="97797"/>
                </a:lnTo>
                <a:lnTo>
                  <a:pt x="924200" y="105482"/>
                </a:lnTo>
                <a:lnTo>
                  <a:pt x="909950" y="126441"/>
                </a:lnTo>
                <a:lnTo>
                  <a:pt x="900343" y="157526"/>
                </a:lnTo>
                <a:lnTo>
                  <a:pt x="896820" y="195594"/>
                </a:lnTo>
                <a:lnTo>
                  <a:pt x="893297" y="157526"/>
                </a:lnTo>
                <a:lnTo>
                  <a:pt x="883690" y="126441"/>
                </a:lnTo>
                <a:lnTo>
                  <a:pt x="869440" y="105482"/>
                </a:lnTo>
                <a:lnTo>
                  <a:pt x="851991" y="97797"/>
                </a:lnTo>
                <a:lnTo>
                  <a:pt x="44830" y="97797"/>
                </a:lnTo>
                <a:lnTo>
                  <a:pt x="27379" y="90111"/>
                </a:lnTo>
                <a:lnTo>
                  <a:pt x="13130" y="69152"/>
                </a:lnTo>
                <a:lnTo>
                  <a:pt x="3522" y="38067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284474" y="5089652"/>
            <a:ext cx="11684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510">
              <a:lnSpc>
                <a:spcPct val="101099"/>
              </a:lnSpc>
              <a:spcBef>
                <a:spcPts val="75"/>
              </a:spcBef>
            </a:pPr>
            <a:r>
              <a:rPr sz="1800" spc="-45" dirty="0">
                <a:latin typeface="Gill Sans MT"/>
                <a:cs typeface="Gill Sans MT"/>
              </a:rPr>
              <a:t>Final </a:t>
            </a:r>
            <a:r>
              <a:rPr sz="1800" spc="-30" dirty="0">
                <a:latin typeface="Gill Sans MT"/>
                <a:cs typeface="Gill Sans MT"/>
              </a:rPr>
              <a:t>Grades </a:t>
            </a:r>
            <a:r>
              <a:rPr sz="1800" spc="-490" dirty="0">
                <a:latin typeface="Gill Sans MT"/>
                <a:cs typeface="Gill Sans MT"/>
              </a:rPr>
              <a:t> </a:t>
            </a:r>
            <a:r>
              <a:rPr sz="1800" spc="10" dirty="0">
                <a:latin typeface="Gill Sans MT"/>
                <a:cs typeface="Gill Sans MT"/>
              </a:rPr>
              <a:t>(</a:t>
            </a:r>
            <a:r>
              <a:rPr sz="1800" spc="15" dirty="0">
                <a:latin typeface="Gill Sans MT"/>
                <a:cs typeface="Gill Sans MT"/>
              </a:rPr>
              <a:t>p</a:t>
            </a:r>
            <a:r>
              <a:rPr sz="1800" spc="-55" dirty="0">
                <a:latin typeface="Gill Sans MT"/>
                <a:cs typeface="Gill Sans MT"/>
              </a:rPr>
              <a:t>er</a:t>
            </a:r>
            <a:r>
              <a:rPr sz="1800" spc="-60" dirty="0">
                <a:latin typeface="Gill Sans MT"/>
                <a:cs typeface="Gill Sans MT"/>
              </a:rPr>
              <a:t>c</a:t>
            </a:r>
            <a:r>
              <a:rPr sz="1800" spc="-10" dirty="0">
                <a:latin typeface="Gill Sans MT"/>
                <a:cs typeface="Gill Sans MT"/>
              </a:rPr>
              <a:t>e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10" dirty="0">
                <a:latin typeface="Gill Sans MT"/>
                <a:cs typeface="Gill Sans MT"/>
              </a:rPr>
              <a:t>ag</a:t>
            </a:r>
            <a:r>
              <a:rPr sz="1800" spc="5" dirty="0">
                <a:latin typeface="Gill Sans MT"/>
                <a:cs typeface="Gill Sans MT"/>
              </a:rPr>
              <a:t>e)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700" y="3025141"/>
            <a:ext cx="59632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FFFFFF"/>
                </a:solidFill>
              </a:rPr>
              <a:t>Training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Neural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Networks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7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5060" y="1739900"/>
            <a:ext cx="742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75" dirty="0">
                <a:latin typeface="Gill Sans MT"/>
                <a:cs typeface="Gill Sans MT"/>
              </a:rPr>
              <a:t>We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want</a:t>
            </a:r>
            <a:r>
              <a:rPr sz="2400" i="1" dirty="0">
                <a:latin typeface="Gill Sans MT"/>
                <a:cs typeface="Gill Sans MT"/>
              </a:rPr>
              <a:t> to </a:t>
            </a:r>
            <a:r>
              <a:rPr sz="2400" i="1" spc="-30" dirty="0">
                <a:latin typeface="Gill Sans MT"/>
                <a:cs typeface="Gill Sans MT"/>
              </a:rPr>
              <a:t>find</a:t>
            </a:r>
            <a:r>
              <a:rPr sz="2400" i="1" spc="-5" dirty="0">
                <a:latin typeface="Gill Sans MT"/>
                <a:cs typeface="Gill Sans MT"/>
              </a:rPr>
              <a:t> the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weights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that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achieve the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lowest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loss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1071" y="2888996"/>
            <a:ext cx="13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5737" y="3140836"/>
            <a:ext cx="177800" cy="25400"/>
          </a:xfrm>
          <a:custGeom>
            <a:avLst/>
            <a:gdLst/>
            <a:ahLst/>
            <a:cxnLst/>
            <a:rect l="l" t="t" r="r" b="b"/>
            <a:pathLst>
              <a:path w="177800" h="25400">
                <a:moveTo>
                  <a:pt x="177800" y="0"/>
                </a:moveTo>
                <a:lnTo>
                  <a:pt x="0" y="0"/>
                </a:lnTo>
                <a:lnTo>
                  <a:pt x="0" y="25400"/>
                </a:lnTo>
                <a:lnTo>
                  <a:pt x="177800" y="25400"/>
                </a:lnTo>
                <a:lnTo>
                  <a:pt x="17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56403" y="26939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5634" y="2925571"/>
            <a:ext cx="251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2400" spc="145" dirty="0">
                <a:latin typeface="Cambria Math"/>
                <a:cs typeface="Cambria Math"/>
              </a:rPr>
              <a:t>W	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a</a:t>
            </a:r>
            <a:r>
              <a:rPr sz="2400" spc="-20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gm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n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3600" baseline="-37037" dirty="0">
                <a:latin typeface="Cambria Math"/>
                <a:cs typeface="Cambria Math"/>
              </a:rPr>
              <a:t>𝑛</a:t>
            </a:r>
            <a:r>
              <a:rPr sz="3600" spc="-135" baseline="-37037" dirty="0">
                <a:latin typeface="Cambria Math"/>
                <a:cs typeface="Cambria Math"/>
              </a:rPr>
              <a:t> </a:t>
            </a:r>
            <a:r>
              <a:rPr sz="2400" spc="2460" dirty="0">
                <a:latin typeface="Cambria Math"/>
                <a:cs typeface="Cambria Math"/>
              </a:rPr>
              <a:t>,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307" y="2690876"/>
            <a:ext cx="17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89751" y="2971266"/>
            <a:ext cx="2143760" cy="368300"/>
          </a:xfrm>
          <a:custGeom>
            <a:avLst/>
            <a:gdLst/>
            <a:ahLst/>
            <a:cxnLst/>
            <a:rect l="l" t="t" r="r" b="b"/>
            <a:pathLst>
              <a:path w="2143759" h="368300">
                <a:moveTo>
                  <a:pt x="100457" y="12204"/>
                </a:moveTo>
                <a:lnTo>
                  <a:pt x="96735" y="0"/>
                </a:lnTo>
                <a:lnTo>
                  <a:pt x="74841" y="8534"/>
                </a:lnTo>
                <a:lnTo>
                  <a:pt x="55626" y="21920"/>
                </a:lnTo>
                <a:lnTo>
                  <a:pt x="25158" y="63258"/>
                </a:lnTo>
                <a:lnTo>
                  <a:pt x="6286" y="118999"/>
                </a:lnTo>
                <a:lnTo>
                  <a:pt x="0" y="184099"/>
                </a:lnTo>
                <a:lnTo>
                  <a:pt x="1562" y="217843"/>
                </a:lnTo>
                <a:lnTo>
                  <a:pt x="14147" y="278257"/>
                </a:lnTo>
                <a:lnTo>
                  <a:pt x="39052" y="328053"/>
                </a:lnTo>
                <a:lnTo>
                  <a:pt x="74841" y="359676"/>
                </a:lnTo>
                <a:lnTo>
                  <a:pt x="96735" y="368198"/>
                </a:lnTo>
                <a:lnTo>
                  <a:pt x="100457" y="356006"/>
                </a:lnTo>
                <a:lnTo>
                  <a:pt x="83540" y="347243"/>
                </a:lnTo>
                <a:lnTo>
                  <a:pt x="68808" y="334479"/>
                </a:lnTo>
                <a:lnTo>
                  <a:pt x="45923" y="296989"/>
                </a:lnTo>
                <a:lnTo>
                  <a:pt x="32016" y="246075"/>
                </a:lnTo>
                <a:lnTo>
                  <a:pt x="27393" y="184099"/>
                </a:lnTo>
                <a:lnTo>
                  <a:pt x="28549" y="151917"/>
                </a:lnTo>
                <a:lnTo>
                  <a:pt x="37807" y="95440"/>
                </a:lnTo>
                <a:lnTo>
                  <a:pt x="56273" y="50533"/>
                </a:lnTo>
                <a:lnTo>
                  <a:pt x="83540" y="20980"/>
                </a:lnTo>
                <a:lnTo>
                  <a:pt x="100457" y="12204"/>
                </a:lnTo>
                <a:close/>
              </a:path>
              <a:path w="2143759" h="368300">
                <a:moveTo>
                  <a:pt x="414591" y="12204"/>
                </a:moveTo>
                <a:lnTo>
                  <a:pt x="410870" y="0"/>
                </a:lnTo>
                <a:lnTo>
                  <a:pt x="388975" y="8534"/>
                </a:lnTo>
                <a:lnTo>
                  <a:pt x="369760" y="21920"/>
                </a:lnTo>
                <a:lnTo>
                  <a:pt x="339293" y="63258"/>
                </a:lnTo>
                <a:lnTo>
                  <a:pt x="320421" y="118999"/>
                </a:lnTo>
                <a:lnTo>
                  <a:pt x="314134" y="184099"/>
                </a:lnTo>
                <a:lnTo>
                  <a:pt x="315696" y="217843"/>
                </a:lnTo>
                <a:lnTo>
                  <a:pt x="328282" y="278257"/>
                </a:lnTo>
                <a:lnTo>
                  <a:pt x="353187" y="328053"/>
                </a:lnTo>
                <a:lnTo>
                  <a:pt x="388975" y="359676"/>
                </a:lnTo>
                <a:lnTo>
                  <a:pt x="410870" y="368198"/>
                </a:lnTo>
                <a:lnTo>
                  <a:pt x="414591" y="356006"/>
                </a:lnTo>
                <a:lnTo>
                  <a:pt x="397675" y="347243"/>
                </a:lnTo>
                <a:lnTo>
                  <a:pt x="382943" y="334479"/>
                </a:lnTo>
                <a:lnTo>
                  <a:pt x="360057" y="296989"/>
                </a:lnTo>
                <a:lnTo>
                  <a:pt x="346151" y="246075"/>
                </a:lnTo>
                <a:lnTo>
                  <a:pt x="341528" y="184099"/>
                </a:lnTo>
                <a:lnTo>
                  <a:pt x="342684" y="151917"/>
                </a:lnTo>
                <a:lnTo>
                  <a:pt x="351942" y="95440"/>
                </a:lnTo>
                <a:lnTo>
                  <a:pt x="370408" y="50533"/>
                </a:lnTo>
                <a:lnTo>
                  <a:pt x="397675" y="20980"/>
                </a:lnTo>
                <a:lnTo>
                  <a:pt x="414591" y="12204"/>
                </a:lnTo>
                <a:close/>
              </a:path>
              <a:path w="2143759" h="368300">
                <a:moveTo>
                  <a:pt x="1426946" y="184099"/>
                </a:moveTo>
                <a:lnTo>
                  <a:pt x="1420647" y="118999"/>
                </a:lnTo>
                <a:lnTo>
                  <a:pt x="1401787" y="63258"/>
                </a:lnTo>
                <a:lnTo>
                  <a:pt x="1371307" y="21920"/>
                </a:lnTo>
                <a:lnTo>
                  <a:pt x="1330210" y="0"/>
                </a:lnTo>
                <a:lnTo>
                  <a:pt x="1326489" y="12204"/>
                </a:lnTo>
                <a:lnTo>
                  <a:pt x="1343393" y="20980"/>
                </a:lnTo>
                <a:lnTo>
                  <a:pt x="1358125" y="33756"/>
                </a:lnTo>
                <a:lnTo>
                  <a:pt x="1381036" y="71297"/>
                </a:lnTo>
                <a:lnTo>
                  <a:pt x="1394929" y="122313"/>
                </a:lnTo>
                <a:lnTo>
                  <a:pt x="1399565" y="184251"/>
                </a:lnTo>
                <a:lnTo>
                  <a:pt x="1398397" y="216522"/>
                </a:lnTo>
                <a:lnTo>
                  <a:pt x="1389138" y="272897"/>
                </a:lnTo>
                <a:lnTo>
                  <a:pt x="1370672" y="317741"/>
                </a:lnTo>
                <a:lnTo>
                  <a:pt x="1343393" y="347243"/>
                </a:lnTo>
                <a:lnTo>
                  <a:pt x="1326489" y="356006"/>
                </a:lnTo>
                <a:lnTo>
                  <a:pt x="1330210" y="368198"/>
                </a:lnTo>
                <a:lnTo>
                  <a:pt x="1371307" y="346290"/>
                </a:lnTo>
                <a:lnTo>
                  <a:pt x="1401787" y="304952"/>
                </a:lnTo>
                <a:lnTo>
                  <a:pt x="1420647" y="249224"/>
                </a:lnTo>
                <a:lnTo>
                  <a:pt x="1425371" y="217843"/>
                </a:lnTo>
                <a:lnTo>
                  <a:pt x="1426946" y="184099"/>
                </a:lnTo>
                <a:close/>
              </a:path>
              <a:path w="2143759" h="368300">
                <a:moveTo>
                  <a:pt x="2143480" y="184099"/>
                </a:moveTo>
                <a:lnTo>
                  <a:pt x="2137181" y="118999"/>
                </a:lnTo>
                <a:lnTo>
                  <a:pt x="2118322" y="63258"/>
                </a:lnTo>
                <a:lnTo>
                  <a:pt x="2087841" y="21920"/>
                </a:lnTo>
                <a:lnTo>
                  <a:pt x="2046744" y="0"/>
                </a:lnTo>
                <a:lnTo>
                  <a:pt x="2043023" y="12204"/>
                </a:lnTo>
                <a:lnTo>
                  <a:pt x="2059927" y="20980"/>
                </a:lnTo>
                <a:lnTo>
                  <a:pt x="2074659" y="33756"/>
                </a:lnTo>
                <a:lnTo>
                  <a:pt x="2097570" y="71297"/>
                </a:lnTo>
                <a:lnTo>
                  <a:pt x="2111464" y="122313"/>
                </a:lnTo>
                <a:lnTo>
                  <a:pt x="2116099" y="184251"/>
                </a:lnTo>
                <a:lnTo>
                  <a:pt x="2114931" y="216522"/>
                </a:lnTo>
                <a:lnTo>
                  <a:pt x="2105672" y="272897"/>
                </a:lnTo>
                <a:lnTo>
                  <a:pt x="2087206" y="317741"/>
                </a:lnTo>
                <a:lnTo>
                  <a:pt x="2059927" y="347243"/>
                </a:lnTo>
                <a:lnTo>
                  <a:pt x="2043023" y="356006"/>
                </a:lnTo>
                <a:lnTo>
                  <a:pt x="2046744" y="368198"/>
                </a:lnTo>
                <a:lnTo>
                  <a:pt x="2087841" y="346290"/>
                </a:lnTo>
                <a:lnTo>
                  <a:pt x="2118322" y="304952"/>
                </a:lnTo>
                <a:lnTo>
                  <a:pt x="2137181" y="249224"/>
                </a:lnTo>
                <a:lnTo>
                  <a:pt x="2141905" y="217843"/>
                </a:lnTo>
                <a:lnTo>
                  <a:pt x="2143480" y="18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9868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</a:t>
            </a:r>
            <a:r>
              <a:rPr sz="1800" spc="170" dirty="0">
                <a:latin typeface="Cambria Math"/>
                <a:cs typeface="Cambria Math"/>
              </a:rPr>
              <a:t>i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61227" y="2925571"/>
            <a:ext cx="197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652145" algn="l"/>
                <a:tab pos="1113155" algn="l"/>
                <a:tab pos="1682114" algn="l"/>
              </a:tabLst>
            </a:pPr>
            <a:r>
              <a:rPr sz="2400" spc="175" dirty="0">
                <a:latin typeface="Cambria Math"/>
                <a:cs typeface="Cambria Math"/>
              </a:rPr>
              <a:t>𝑓	</a:t>
            </a:r>
            <a:r>
              <a:rPr sz="2400" spc="-10" dirty="0">
                <a:latin typeface="Cambria Math"/>
                <a:cs typeface="Cambria Math"/>
              </a:rPr>
              <a:t>2	𝑥	;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dirty="0">
                <a:latin typeface="Cambria Math"/>
                <a:cs typeface="Cambria Math"/>
              </a:rPr>
              <a:t>	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8203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</a:t>
            </a:r>
            <a:r>
              <a:rPr sz="1800" spc="170" dirty="0">
                <a:latin typeface="Cambria Math"/>
                <a:cs typeface="Cambria Math"/>
              </a:rPr>
              <a:t>i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11623" y="3251708"/>
            <a:ext cx="273875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1800" spc="110" dirty="0">
                <a:latin typeface="Cambria Math"/>
                <a:cs typeface="Cambria Math"/>
              </a:rPr>
              <a:t>W	</a:t>
            </a:r>
            <a:r>
              <a:rPr sz="1800" spc="409" dirty="0">
                <a:latin typeface="Cambria Math"/>
                <a:cs typeface="Cambria Math"/>
              </a:rPr>
              <a:t>i./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mbria Math"/>
              <a:cs typeface="Cambria Math"/>
            </a:endParaRPr>
          </a:p>
          <a:p>
            <a:pPr marL="212090">
              <a:lnSpc>
                <a:spcPts val="2725"/>
              </a:lnSpc>
            </a:pP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700" spc="217" baseline="27777" dirty="0">
                <a:latin typeface="Cambria Math"/>
                <a:cs typeface="Cambria Math"/>
              </a:rPr>
              <a:t>∗ </a:t>
            </a:r>
            <a:r>
              <a:rPr sz="2700" spc="-75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a</a:t>
            </a:r>
            <a:r>
              <a:rPr sz="2400" spc="-20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gm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n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257810" algn="ctr">
              <a:lnSpc>
                <a:spcPts val="2005"/>
              </a:lnSpc>
            </a:pP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7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5060" y="1739900"/>
            <a:ext cx="742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75" dirty="0">
                <a:latin typeface="Gill Sans MT"/>
                <a:cs typeface="Gill Sans MT"/>
              </a:rPr>
              <a:t>We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want</a:t>
            </a:r>
            <a:r>
              <a:rPr sz="2400" i="1" dirty="0">
                <a:latin typeface="Gill Sans MT"/>
                <a:cs typeface="Gill Sans MT"/>
              </a:rPr>
              <a:t> to </a:t>
            </a:r>
            <a:r>
              <a:rPr sz="2400" i="1" spc="-30" dirty="0">
                <a:latin typeface="Gill Sans MT"/>
                <a:cs typeface="Gill Sans MT"/>
              </a:rPr>
              <a:t>find</a:t>
            </a:r>
            <a:r>
              <a:rPr sz="2400" i="1" spc="-5" dirty="0">
                <a:latin typeface="Gill Sans MT"/>
                <a:cs typeface="Gill Sans MT"/>
              </a:rPr>
              <a:t> the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weights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that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achieve the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lowest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loss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1071" y="2888996"/>
            <a:ext cx="13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5737" y="3140836"/>
            <a:ext cx="177800" cy="25400"/>
          </a:xfrm>
          <a:custGeom>
            <a:avLst/>
            <a:gdLst/>
            <a:ahLst/>
            <a:cxnLst/>
            <a:rect l="l" t="t" r="r" b="b"/>
            <a:pathLst>
              <a:path w="177800" h="25400">
                <a:moveTo>
                  <a:pt x="177800" y="0"/>
                </a:moveTo>
                <a:lnTo>
                  <a:pt x="0" y="0"/>
                </a:lnTo>
                <a:lnTo>
                  <a:pt x="0" y="25400"/>
                </a:lnTo>
                <a:lnTo>
                  <a:pt x="177800" y="25400"/>
                </a:lnTo>
                <a:lnTo>
                  <a:pt x="17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56403" y="26939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5634" y="2925571"/>
            <a:ext cx="251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2400" spc="145" dirty="0">
                <a:latin typeface="Cambria Math"/>
                <a:cs typeface="Cambria Math"/>
              </a:rPr>
              <a:t>W	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a</a:t>
            </a:r>
            <a:r>
              <a:rPr sz="2400" spc="-20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gm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n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3600" baseline="-37037" dirty="0">
                <a:latin typeface="Cambria Math"/>
                <a:cs typeface="Cambria Math"/>
              </a:rPr>
              <a:t>𝑛</a:t>
            </a:r>
            <a:r>
              <a:rPr sz="3600" spc="-135" baseline="-37037" dirty="0">
                <a:latin typeface="Cambria Math"/>
                <a:cs typeface="Cambria Math"/>
              </a:rPr>
              <a:t> </a:t>
            </a:r>
            <a:r>
              <a:rPr sz="2400" spc="2460" dirty="0">
                <a:latin typeface="Cambria Math"/>
                <a:cs typeface="Cambria Math"/>
              </a:rPr>
              <a:t>,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307" y="2690876"/>
            <a:ext cx="17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89751" y="2971266"/>
            <a:ext cx="2143760" cy="368300"/>
          </a:xfrm>
          <a:custGeom>
            <a:avLst/>
            <a:gdLst/>
            <a:ahLst/>
            <a:cxnLst/>
            <a:rect l="l" t="t" r="r" b="b"/>
            <a:pathLst>
              <a:path w="2143759" h="368300">
                <a:moveTo>
                  <a:pt x="100457" y="12204"/>
                </a:moveTo>
                <a:lnTo>
                  <a:pt x="96735" y="0"/>
                </a:lnTo>
                <a:lnTo>
                  <a:pt x="74841" y="8534"/>
                </a:lnTo>
                <a:lnTo>
                  <a:pt x="55626" y="21920"/>
                </a:lnTo>
                <a:lnTo>
                  <a:pt x="25158" y="63258"/>
                </a:lnTo>
                <a:lnTo>
                  <a:pt x="6286" y="118999"/>
                </a:lnTo>
                <a:lnTo>
                  <a:pt x="0" y="184099"/>
                </a:lnTo>
                <a:lnTo>
                  <a:pt x="1562" y="217843"/>
                </a:lnTo>
                <a:lnTo>
                  <a:pt x="14147" y="278257"/>
                </a:lnTo>
                <a:lnTo>
                  <a:pt x="39052" y="328053"/>
                </a:lnTo>
                <a:lnTo>
                  <a:pt x="74841" y="359676"/>
                </a:lnTo>
                <a:lnTo>
                  <a:pt x="96735" y="368198"/>
                </a:lnTo>
                <a:lnTo>
                  <a:pt x="100457" y="356006"/>
                </a:lnTo>
                <a:lnTo>
                  <a:pt x="83540" y="347243"/>
                </a:lnTo>
                <a:lnTo>
                  <a:pt x="68808" y="334479"/>
                </a:lnTo>
                <a:lnTo>
                  <a:pt x="45923" y="296989"/>
                </a:lnTo>
                <a:lnTo>
                  <a:pt x="32016" y="246075"/>
                </a:lnTo>
                <a:lnTo>
                  <a:pt x="27393" y="184099"/>
                </a:lnTo>
                <a:lnTo>
                  <a:pt x="28549" y="151917"/>
                </a:lnTo>
                <a:lnTo>
                  <a:pt x="37807" y="95440"/>
                </a:lnTo>
                <a:lnTo>
                  <a:pt x="56273" y="50533"/>
                </a:lnTo>
                <a:lnTo>
                  <a:pt x="83540" y="20980"/>
                </a:lnTo>
                <a:lnTo>
                  <a:pt x="100457" y="12204"/>
                </a:lnTo>
                <a:close/>
              </a:path>
              <a:path w="2143759" h="368300">
                <a:moveTo>
                  <a:pt x="414591" y="12204"/>
                </a:moveTo>
                <a:lnTo>
                  <a:pt x="410870" y="0"/>
                </a:lnTo>
                <a:lnTo>
                  <a:pt x="388975" y="8534"/>
                </a:lnTo>
                <a:lnTo>
                  <a:pt x="369760" y="21920"/>
                </a:lnTo>
                <a:lnTo>
                  <a:pt x="339293" y="63258"/>
                </a:lnTo>
                <a:lnTo>
                  <a:pt x="320421" y="118999"/>
                </a:lnTo>
                <a:lnTo>
                  <a:pt x="314134" y="184099"/>
                </a:lnTo>
                <a:lnTo>
                  <a:pt x="315696" y="217843"/>
                </a:lnTo>
                <a:lnTo>
                  <a:pt x="328282" y="278257"/>
                </a:lnTo>
                <a:lnTo>
                  <a:pt x="353187" y="328053"/>
                </a:lnTo>
                <a:lnTo>
                  <a:pt x="388975" y="359676"/>
                </a:lnTo>
                <a:lnTo>
                  <a:pt x="410870" y="368198"/>
                </a:lnTo>
                <a:lnTo>
                  <a:pt x="414591" y="356006"/>
                </a:lnTo>
                <a:lnTo>
                  <a:pt x="397675" y="347243"/>
                </a:lnTo>
                <a:lnTo>
                  <a:pt x="382943" y="334479"/>
                </a:lnTo>
                <a:lnTo>
                  <a:pt x="360057" y="296989"/>
                </a:lnTo>
                <a:lnTo>
                  <a:pt x="346151" y="246075"/>
                </a:lnTo>
                <a:lnTo>
                  <a:pt x="341528" y="184099"/>
                </a:lnTo>
                <a:lnTo>
                  <a:pt x="342684" y="151917"/>
                </a:lnTo>
                <a:lnTo>
                  <a:pt x="351942" y="95440"/>
                </a:lnTo>
                <a:lnTo>
                  <a:pt x="370408" y="50533"/>
                </a:lnTo>
                <a:lnTo>
                  <a:pt x="397675" y="20980"/>
                </a:lnTo>
                <a:lnTo>
                  <a:pt x="414591" y="12204"/>
                </a:lnTo>
                <a:close/>
              </a:path>
              <a:path w="2143759" h="368300">
                <a:moveTo>
                  <a:pt x="1426946" y="184099"/>
                </a:moveTo>
                <a:lnTo>
                  <a:pt x="1420647" y="118999"/>
                </a:lnTo>
                <a:lnTo>
                  <a:pt x="1401787" y="63258"/>
                </a:lnTo>
                <a:lnTo>
                  <a:pt x="1371307" y="21920"/>
                </a:lnTo>
                <a:lnTo>
                  <a:pt x="1330210" y="0"/>
                </a:lnTo>
                <a:lnTo>
                  <a:pt x="1326489" y="12204"/>
                </a:lnTo>
                <a:lnTo>
                  <a:pt x="1343393" y="20980"/>
                </a:lnTo>
                <a:lnTo>
                  <a:pt x="1358125" y="33756"/>
                </a:lnTo>
                <a:lnTo>
                  <a:pt x="1381036" y="71297"/>
                </a:lnTo>
                <a:lnTo>
                  <a:pt x="1394929" y="122313"/>
                </a:lnTo>
                <a:lnTo>
                  <a:pt x="1399565" y="184251"/>
                </a:lnTo>
                <a:lnTo>
                  <a:pt x="1398397" y="216522"/>
                </a:lnTo>
                <a:lnTo>
                  <a:pt x="1389138" y="272897"/>
                </a:lnTo>
                <a:lnTo>
                  <a:pt x="1370672" y="317741"/>
                </a:lnTo>
                <a:lnTo>
                  <a:pt x="1343393" y="347243"/>
                </a:lnTo>
                <a:lnTo>
                  <a:pt x="1326489" y="356006"/>
                </a:lnTo>
                <a:lnTo>
                  <a:pt x="1330210" y="368198"/>
                </a:lnTo>
                <a:lnTo>
                  <a:pt x="1371307" y="346290"/>
                </a:lnTo>
                <a:lnTo>
                  <a:pt x="1401787" y="304952"/>
                </a:lnTo>
                <a:lnTo>
                  <a:pt x="1420647" y="249224"/>
                </a:lnTo>
                <a:lnTo>
                  <a:pt x="1425371" y="217843"/>
                </a:lnTo>
                <a:lnTo>
                  <a:pt x="1426946" y="184099"/>
                </a:lnTo>
                <a:close/>
              </a:path>
              <a:path w="2143759" h="368300">
                <a:moveTo>
                  <a:pt x="2143480" y="184099"/>
                </a:moveTo>
                <a:lnTo>
                  <a:pt x="2137181" y="118999"/>
                </a:lnTo>
                <a:lnTo>
                  <a:pt x="2118322" y="63258"/>
                </a:lnTo>
                <a:lnTo>
                  <a:pt x="2087841" y="21920"/>
                </a:lnTo>
                <a:lnTo>
                  <a:pt x="2046744" y="0"/>
                </a:lnTo>
                <a:lnTo>
                  <a:pt x="2043023" y="12204"/>
                </a:lnTo>
                <a:lnTo>
                  <a:pt x="2059927" y="20980"/>
                </a:lnTo>
                <a:lnTo>
                  <a:pt x="2074659" y="33756"/>
                </a:lnTo>
                <a:lnTo>
                  <a:pt x="2097570" y="71297"/>
                </a:lnTo>
                <a:lnTo>
                  <a:pt x="2111464" y="122313"/>
                </a:lnTo>
                <a:lnTo>
                  <a:pt x="2116099" y="184251"/>
                </a:lnTo>
                <a:lnTo>
                  <a:pt x="2114931" y="216522"/>
                </a:lnTo>
                <a:lnTo>
                  <a:pt x="2105672" y="272897"/>
                </a:lnTo>
                <a:lnTo>
                  <a:pt x="2087206" y="317741"/>
                </a:lnTo>
                <a:lnTo>
                  <a:pt x="2059927" y="347243"/>
                </a:lnTo>
                <a:lnTo>
                  <a:pt x="2043023" y="356006"/>
                </a:lnTo>
                <a:lnTo>
                  <a:pt x="2046744" y="368198"/>
                </a:lnTo>
                <a:lnTo>
                  <a:pt x="2087841" y="346290"/>
                </a:lnTo>
                <a:lnTo>
                  <a:pt x="2118322" y="304952"/>
                </a:lnTo>
                <a:lnTo>
                  <a:pt x="2137181" y="249224"/>
                </a:lnTo>
                <a:lnTo>
                  <a:pt x="2141905" y="217843"/>
                </a:lnTo>
                <a:lnTo>
                  <a:pt x="2143480" y="18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9868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</a:t>
            </a:r>
            <a:r>
              <a:rPr sz="1800" spc="170" dirty="0">
                <a:latin typeface="Cambria Math"/>
                <a:cs typeface="Cambria Math"/>
              </a:rPr>
              <a:t>i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1227" y="2925571"/>
            <a:ext cx="197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652145" algn="l"/>
                <a:tab pos="1113155" algn="l"/>
                <a:tab pos="1682114" algn="l"/>
              </a:tabLst>
            </a:pPr>
            <a:r>
              <a:rPr sz="2400" spc="175" dirty="0">
                <a:latin typeface="Cambria Math"/>
                <a:cs typeface="Cambria Math"/>
              </a:rPr>
              <a:t>𝑓	</a:t>
            </a:r>
            <a:r>
              <a:rPr sz="2400" spc="-10" dirty="0">
                <a:latin typeface="Cambria Math"/>
                <a:cs typeface="Cambria Math"/>
              </a:rPr>
              <a:t>2	𝑥	;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dirty="0">
                <a:latin typeface="Cambria Math"/>
                <a:cs typeface="Cambria Math"/>
              </a:rPr>
              <a:t>	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8203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</a:t>
            </a:r>
            <a:r>
              <a:rPr sz="1800" spc="170" dirty="0">
                <a:latin typeface="Cambria Math"/>
                <a:cs typeface="Cambria Math"/>
              </a:rPr>
              <a:t>i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98424" y="5259832"/>
            <a:ext cx="1676400" cy="305435"/>
          </a:xfrm>
          <a:custGeom>
            <a:avLst/>
            <a:gdLst/>
            <a:ahLst/>
            <a:cxnLst/>
            <a:rect l="l" t="t" r="r" b="b"/>
            <a:pathLst>
              <a:path w="1676400" h="305435">
                <a:moveTo>
                  <a:pt x="1600047" y="0"/>
                </a:moveTo>
                <a:lnTo>
                  <a:pt x="1596821" y="0"/>
                </a:lnTo>
                <a:lnTo>
                  <a:pt x="1596821" y="9423"/>
                </a:lnTo>
                <a:lnTo>
                  <a:pt x="1598676" y="9423"/>
                </a:lnTo>
                <a:lnTo>
                  <a:pt x="1607179" y="10183"/>
                </a:lnTo>
                <a:lnTo>
                  <a:pt x="1634471" y="38442"/>
                </a:lnTo>
                <a:lnTo>
                  <a:pt x="1637004" y="64490"/>
                </a:lnTo>
                <a:lnTo>
                  <a:pt x="1636849" y="70460"/>
                </a:lnTo>
                <a:lnTo>
                  <a:pt x="1636383" y="77090"/>
                </a:lnTo>
                <a:lnTo>
                  <a:pt x="1635606" y="84380"/>
                </a:lnTo>
                <a:lnTo>
                  <a:pt x="1634515" y="92329"/>
                </a:lnTo>
                <a:lnTo>
                  <a:pt x="1632864" y="103365"/>
                </a:lnTo>
                <a:lnTo>
                  <a:pt x="1632086" y="110832"/>
                </a:lnTo>
                <a:lnTo>
                  <a:pt x="1647291" y="148615"/>
                </a:lnTo>
                <a:lnTo>
                  <a:pt x="1653006" y="151434"/>
                </a:lnTo>
                <a:lnTo>
                  <a:pt x="1653006" y="153657"/>
                </a:lnTo>
                <a:lnTo>
                  <a:pt x="1647291" y="156387"/>
                </a:lnTo>
                <a:lnTo>
                  <a:pt x="1642376" y="160655"/>
                </a:lnTo>
                <a:lnTo>
                  <a:pt x="1634108" y="172224"/>
                </a:lnTo>
                <a:lnTo>
                  <a:pt x="1632038" y="179628"/>
                </a:lnTo>
                <a:lnTo>
                  <a:pt x="1632103" y="193954"/>
                </a:lnTo>
                <a:lnTo>
                  <a:pt x="1632864" y="201180"/>
                </a:lnTo>
                <a:lnTo>
                  <a:pt x="1634515" y="212140"/>
                </a:lnTo>
                <a:lnTo>
                  <a:pt x="1635606" y="220022"/>
                </a:lnTo>
                <a:lnTo>
                  <a:pt x="1636383" y="227228"/>
                </a:lnTo>
                <a:lnTo>
                  <a:pt x="1636849" y="233757"/>
                </a:lnTo>
                <a:lnTo>
                  <a:pt x="1637004" y="239610"/>
                </a:lnTo>
                <a:lnTo>
                  <a:pt x="1636368" y="254472"/>
                </a:lnTo>
                <a:lnTo>
                  <a:pt x="1614706" y="292912"/>
                </a:lnTo>
                <a:lnTo>
                  <a:pt x="1598676" y="295922"/>
                </a:lnTo>
                <a:lnTo>
                  <a:pt x="1596821" y="295922"/>
                </a:lnTo>
                <a:lnTo>
                  <a:pt x="1596821" y="305346"/>
                </a:lnTo>
                <a:lnTo>
                  <a:pt x="1600047" y="305346"/>
                </a:lnTo>
                <a:lnTo>
                  <a:pt x="1613696" y="304052"/>
                </a:lnTo>
                <a:lnTo>
                  <a:pt x="1649958" y="278956"/>
                </a:lnTo>
                <a:lnTo>
                  <a:pt x="1658086" y="234899"/>
                </a:lnTo>
                <a:lnTo>
                  <a:pt x="1657903" y="228105"/>
                </a:lnTo>
                <a:lnTo>
                  <a:pt x="1657354" y="220868"/>
                </a:lnTo>
                <a:lnTo>
                  <a:pt x="1656441" y="213189"/>
                </a:lnTo>
                <a:lnTo>
                  <a:pt x="1655165" y="205066"/>
                </a:lnTo>
                <a:lnTo>
                  <a:pt x="1653222" y="193954"/>
                </a:lnTo>
                <a:lnTo>
                  <a:pt x="1652257" y="186486"/>
                </a:lnTo>
                <a:lnTo>
                  <a:pt x="1652257" y="175412"/>
                </a:lnTo>
                <a:lnTo>
                  <a:pt x="1654213" y="169494"/>
                </a:lnTo>
                <a:lnTo>
                  <a:pt x="1662074" y="160401"/>
                </a:lnTo>
                <a:lnTo>
                  <a:pt x="1668005" y="157962"/>
                </a:lnTo>
                <a:lnTo>
                  <a:pt x="1675942" y="157632"/>
                </a:lnTo>
                <a:lnTo>
                  <a:pt x="1675942" y="147459"/>
                </a:lnTo>
                <a:lnTo>
                  <a:pt x="1668005" y="147129"/>
                </a:lnTo>
                <a:lnTo>
                  <a:pt x="1662074" y="144665"/>
                </a:lnTo>
                <a:lnTo>
                  <a:pt x="1654213" y="135496"/>
                </a:lnTo>
                <a:lnTo>
                  <a:pt x="1652257" y="129514"/>
                </a:lnTo>
                <a:lnTo>
                  <a:pt x="1652257" y="118351"/>
                </a:lnTo>
                <a:lnTo>
                  <a:pt x="1653222" y="110832"/>
                </a:lnTo>
                <a:lnTo>
                  <a:pt x="1655165" y="99593"/>
                </a:lnTo>
                <a:lnTo>
                  <a:pt x="1656441" y="91380"/>
                </a:lnTo>
                <a:lnTo>
                  <a:pt x="1657354" y="83619"/>
                </a:lnTo>
                <a:lnTo>
                  <a:pt x="1657903" y="76311"/>
                </a:lnTo>
                <a:lnTo>
                  <a:pt x="1658086" y="69456"/>
                </a:lnTo>
                <a:lnTo>
                  <a:pt x="1657183" y="52739"/>
                </a:lnTo>
                <a:lnTo>
                  <a:pt x="1643633" y="17106"/>
                </a:lnTo>
                <a:lnTo>
                  <a:pt x="1613696" y="1299"/>
                </a:lnTo>
                <a:lnTo>
                  <a:pt x="1600047" y="0"/>
                </a:lnTo>
                <a:close/>
              </a:path>
              <a:path w="1676400" h="305435">
                <a:moveTo>
                  <a:pt x="79133" y="0"/>
                </a:moveTo>
                <a:lnTo>
                  <a:pt x="75907" y="0"/>
                </a:lnTo>
                <a:lnTo>
                  <a:pt x="62253" y="1299"/>
                </a:lnTo>
                <a:lnTo>
                  <a:pt x="25991" y="26565"/>
                </a:lnTo>
                <a:lnTo>
                  <a:pt x="17868" y="69456"/>
                </a:lnTo>
                <a:lnTo>
                  <a:pt x="18050" y="76311"/>
                </a:lnTo>
                <a:lnTo>
                  <a:pt x="18594" y="83619"/>
                </a:lnTo>
                <a:lnTo>
                  <a:pt x="19503" y="91380"/>
                </a:lnTo>
                <a:lnTo>
                  <a:pt x="20777" y="99593"/>
                </a:lnTo>
                <a:lnTo>
                  <a:pt x="22720" y="110832"/>
                </a:lnTo>
                <a:lnTo>
                  <a:pt x="23698" y="118351"/>
                </a:lnTo>
                <a:lnTo>
                  <a:pt x="23698" y="129514"/>
                </a:lnTo>
                <a:lnTo>
                  <a:pt x="21729" y="135496"/>
                </a:lnTo>
                <a:lnTo>
                  <a:pt x="13881" y="144665"/>
                </a:lnTo>
                <a:lnTo>
                  <a:pt x="7937" y="147129"/>
                </a:lnTo>
                <a:lnTo>
                  <a:pt x="0" y="147459"/>
                </a:lnTo>
                <a:lnTo>
                  <a:pt x="0" y="157632"/>
                </a:lnTo>
                <a:lnTo>
                  <a:pt x="7937" y="157962"/>
                </a:lnTo>
                <a:lnTo>
                  <a:pt x="13881" y="160401"/>
                </a:lnTo>
                <a:lnTo>
                  <a:pt x="21729" y="169494"/>
                </a:lnTo>
                <a:lnTo>
                  <a:pt x="23698" y="175412"/>
                </a:lnTo>
                <a:lnTo>
                  <a:pt x="23698" y="186486"/>
                </a:lnTo>
                <a:lnTo>
                  <a:pt x="22720" y="193954"/>
                </a:lnTo>
                <a:lnTo>
                  <a:pt x="20777" y="205066"/>
                </a:lnTo>
                <a:lnTo>
                  <a:pt x="19503" y="213189"/>
                </a:lnTo>
                <a:lnTo>
                  <a:pt x="18594" y="220868"/>
                </a:lnTo>
                <a:lnTo>
                  <a:pt x="18050" y="228105"/>
                </a:lnTo>
                <a:lnTo>
                  <a:pt x="17868" y="234899"/>
                </a:lnTo>
                <a:lnTo>
                  <a:pt x="18771" y="252196"/>
                </a:lnTo>
                <a:lnTo>
                  <a:pt x="32308" y="288417"/>
                </a:lnTo>
                <a:lnTo>
                  <a:pt x="75907" y="305346"/>
                </a:lnTo>
                <a:lnTo>
                  <a:pt x="79133" y="305346"/>
                </a:lnTo>
                <a:lnTo>
                  <a:pt x="79133" y="295922"/>
                </a:lnTo>
                <a:lnTo>
                  <a:pt x="77266" y="295922"/>
                </a:lnTo>
                <a:lnTo>
                  <a:pt x="68763" y="295170"/>
                </a:lnTo>
                <a:lnTo>
                  <a:pt x="41494" y="266804"/>
                </a:lnTo>
                <a:lnTo>
                  <a:pt x="38950" y="239610"/>
                </a:lnTo>
                <a:lnTo>
                  <a:pt x="39105" y="233757"/>
                </a:lnTo>
                <a:lnTo>
                  <a:pt x="39570" y="227228"/>
                </a:lnTo>
                <a:lnTo>
                  <a:pt x="40343" y="220022"/>
                </a:lnTo>
                <a:lnTo>
                  <a:pt x="41427" y="212140"/>
                </a:lnTo>
                <a:lnTo>
                  <a:pt x="43078" y="201180"/>
                </a:lnTo>
                <a:lnTo>
                  <a:pt x="43839" y="193954"/>
                </a:lnTo>
                <a:lnTo>
                  <a:pt x="28651" y="156387"/>
                </a:lnTo>
                <a:lnTo>
                  <a:pt x="22948" y="153657"/>
                </a:lnTo>
                <a:lnTo>
                  <a:pt x="22948" y="151434"/>
                </a:lnTo>
                <a:lnTo>
                  <a:pt x="28651" y="148615"/>
                </a:lnTo>
                <a:lnTo>
                  <a:pt x="33578" y="144297"/>
                </a:lnTo>
                <a:lnTo>
                  <a:pt x="41846" y="132638"/>
                </a:lnTo>
                <a:lnTo>
                  <a:pt x="43903" y="125183"/>
                </a:lnTo>
                <a:lnTo>
                  <a:pt x="43856" y="110832"/>
                </a:lnTo>
                <a:lnTo>
                  <a:pt x="43078" y="103365"/>
                </a:lnTo>
                <a:lnTo>
                  <a:pt x="41427" y="92329"/>
                </a:lnTo>
                <a:lnTo>
                  <a:pt x="40343" y="84380"/>
                </a:lnTo>
                <a:lnTo>
                  <a:pt x="39570" y="77090"/>
                </a:lnTo>
                <a:lnTo>
                  <a:pt x="39105" y="70460"/>
                </a:lnTo>
                <a:lnTo>
                  <a:pt x="38950" y="64490"/>
                </a:lnTo>
                <a:lnTo>
                  <a:pt x="39586" y="50271"/>
                </a:lnTo>
                <a:lnTo>
                  <a:pt x="61237" y="12461"/>
                </a:lnTo>
                <a:lnTo>
                  <a:pt x="77266" y="9423"/>
                </a:lnTo>
                <a:lnTo>
                  <a:pt x="79133" y="9423"/>
                </a:lnTo>
                <a:lnTo>
                  <a:pt x="79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98923" y="3251708"/>
            <a:ext cx="3384550" cy="229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98575" algn="l"/>
              </a:tabLst>
            </a:pPr>
            <a:r>
              <a:rPr sz="1800" spc="110" dirty="0">
                <a:latin typeface="Cambria Math"/>
                <a:cs typeface="Cambria Math"/>
              </a:rPr>
              <a:t>W	</a:t>
            </a:r>
            <a:r>
              <a:rPr sz="1800" spc="409" dirty="0">
                <a:latin typeface="Cambria Math"/>
                <a:cs typeface="Cambria Math"/>
              </a:rPr>
              <a:t>i./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mbria Math"/>
              <a:cs typeface="Cambria Math"/>
            </a:endParaRPr>
          </a:p>
          <a:p>
            <a:pPr marL="224790">
              <a:lnSpc>
                <a:spcPts val="2725"/>
              </a:lnSpc>
            </a:pP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700" spc="217" baseline="27777" dirty="0">
                <a:latin typeface="Cambria Math"/>
                <a:cs typeface="Cambria Math"/>
              </a:rPr>
              <a:t>∗ </a:t>
            </a:r>
            <a:r>
              <a:rPr sz="2700" spc="-75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a</a:t>
            </a:r>
            <a:r>
              <a:rPr sz="2400" spc="-20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gm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n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R="354330" algn="ctr">
              <a:lnSpc>
                <a:spcPts val="2005"/>
              </a:lnSpc>
            </a:pP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100">
              <a:latin typeface="Cambria Math"/>
              <a:cs typeface="Cambria Math"/>
            </a:endParaRPr>
          </a:p>
          <a:p>
            <a:pPr marL="1730375">
              <a:lnSpc>
                <a:spcPct val="100000"/>
              </a:lnSpc>
              <a:spcBef>
                <a:spcPts val="1565"/>
              </a:spcBef>
            </a:pPr>
            <a:r>
              <a:rPr sz="2000" spc="-15" dirty="0">
                <a:latin typeface="Gill Sans MT"/>
                <a:cs typeface="Gill Sans MT"/>
              </a:rPr>
              <a:t>Remember:</a:t>
            </a:r>
            <a:endParaRPr sz="2000">
              <a:latin typeface="Gill Sans MT"/>
              <a:cs typeface="Gill Sans MT"/>
            </a:endParaRPr>
          </a:p>
          <a:p>
            <a:pPr marL="1206500">
              <a:lnSpc>
                <a:spcPct val="100000"/>
              </a:lnSpc>
              <a:spcBef>
                <a:spcPts val="215"/>
              </a:spcBef>
              <a:tabLst>
                <a:tab pos="1885950" algn="l"/>
              </a:tabLst>
            </a:pPr>
            <a:r>
              <a:rPr sz="2000" spc="120" dirty="0">
                <a:latin typeface="Cambria Math"/>
                <a:cs typeface="Cambria Math"/>
              </a:rPr>
              <a:t>W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	</a:t>
            </a:r>
            <a:r>
              <a:rPr sz="2000" spc="114" dirty="0">
                <a:latin typeface="Cambria Math"/>
                <a:cs typeface="Cambria Math"/>
              </a:rPr>
              <a:t>W</a:t>
            </a:r>
            <a:r>
              <a:rPr sz="2250" spc="-37" baseline="27777" dirty="0">
                <a:latin typeface="Cambria Math"/>
                <a:cs typeface="Cambria Math"/>
              </a:rPr>
              <a:t>(</a:t>
            </a:r>
            <a:r>
              <a:rPr sz="2250" spc="675" baseline="27777" dirty="0">
                <a:latin typeface="Cambria Math"/>
                <a:cs typeface="Cambria Math"/>
              </a:rPr>
              <a:t>:</a:t>
            </a:r>
            <a:r>
              <a:rPr sz="2250" spc="89" baseline="27777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,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spc="114" dirty="0">
                <a:latin typeface="Cambria Math"/>
                <a:cs typeface="Cambria Math"/>
              </a:rPr>
              <a:t>W</a:t>
            </a:r>
            <a:r>
              <a:rPr sz="2250" spc="-37" baseline="27777" dirty="0">
                <a:latin typeface="Cambria Math"/>
                <a:cs typeface="Cambria Math"/>
              </a:rPr>
              <a:t>(</a:t>
            </a:r>
            <a:r>
              <a:rPr sz="2250" spc="165" baseline="27777" dirty="0">
                <a:latin typeface="Cambria Math"/>
                <a:cs typeface="Cambria Math"/>
              </a:rPr>
              <a:t>/</a:t>
            </a:r>
            <a:r>
              <a:rPr sz="2250" spc="89" baseline="27777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,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⋯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10920" y="4254131"/>
            <a:ext cx="76200" cy="614045"/>
          </a:xfrm>
          <a:custGeom>
            <a:avLst/>
            <a:gdLst/>
            <a:ahLst/>
            <a:cxnLst/>
            <a:rect l="l" t="t" r="r" b="b"/>
            <a:pathLst>
              <a:path w="76200" h="614045">
                <a:moveTo>
                  <a:pt x="25393" y="76136"/>
                </a:moveTo>
                <a:lnTo>
                  <a:pt x="22428" y="613638"/>
                </a:lnTo>
                <a:lnTo>
                  <a:pt x="47828" y="613778"/>
                </a:lnTo>
                <a:lnTo>
                  <a:pt x="50793" y="76276"/>
                </a:lnTo>
                <a:lnTo>
                  <a:pt x="25393" y="76136"/>
                </a:lnTo>
                <a:close/>
              </a:path>
              <a:path w="76200" h="614045">
                <a:moveTo>
                  <a:pt x="69799" y="63436"/>
                </a:moveTo>
                <a:lnTo>
                  <a:pt x="25463" y="63436"/>
                </a:lnTo>
                <a:lnTo>
                  <a:pt x="50863" y="63576"/>
                </a:lnTo>
                <a:lnTo>
                  <a:pt x="50793" y="76276"/>
                </a:lnTo>
                <a:lnTo>
                  <a:pt x="76200" y="76415"/>
                </a:lnTo>
                <a:lnTo>
                  <a:pt x="69799" y="63436"/>
                </a:lnTo>
                <a:close/>
              </a:path>
              <a:path w="76200" h="614045">
                <a:moveTo>
                  <a:pt x="25463" y="63436"/>
                </a:moveTo>
                <a:lnTo>
                  <a:pt x="25393" y="76136"/>
                </a:lnTo>
                <a:lnTo>
                  <a:pt x="50793" y="76276"/>
                </a:lnTo>
                <a:lnTo>
                  <a:pt x="50863" y="63576"/>
                </a:lnTo>
                <a:lnTo>
                  <a:pt x="25463" y="63436"/>
                </a:lnTo>
                <a:close/>
              </a:path>
              <a:path w="76200" h="614045">
                <a:moveTo>
                  <a:pt x="38519" y="0"/>
                </a:moveTo>
                <a:lnTo>
                  <a:pt x="0" y="75996"/>
                </a:lnTo>
                <a:lnTo>
                  <a:pt x="25393" y="76136"/>
                </a:lnTo>
                <a:lnTo>
                  <a:pt x="25463" y="63436"/>
                </a:lnTo>
                <a:lnTo>
                  <a:pt x="69799" y="63436"/>
                </a:lnTo>
                <a:lnTo>
                  <a:pt x="385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7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86020" y="1614932"/>
            <a:ext cx="2551430" cy="62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25"/>
              </a:lnSpc>
              <a:spcBef>
                <a:spcPts val="100"/>
              </a:spcBef>
            </a:pP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700" spc="217" baseline="27777" dirty="0">
                <a:latin typeface="Cambria Math"/>
                <a:cs typeface="Cambria Math"/>
              </a:rPr>
              <a:t>∗ </a:t>
            </a:r>
            <a:r>
              <a:rPr sz="2700" spc="-75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a</a:t>
            </a:r>
            <a:r>
              <a:rPr sz="2400" spc="-20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gm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n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95885" algn="ctr">
              <a:lnSpc>
                <a:spcPts val="2005"/>
              </a:lnSpc>
            </a:pP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-80" dirty="0">
                <a:latin typeface="Cambria Math"/>
                <a:cs typeface="Cambria Math"/>
              </a:rPr>
              <a:t>𝑤</a:t>
            </a:r>
            <a:r>
              <a:rPr sz="2700" spc="165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𝑤</a:t>
            </a:r>
            <a:r>
              <a:rPr sz="2700" spc="165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2547" y="597357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700" spc="-75" baseline="-15432" dirty="0">
                <a:latin typeface="Cambria Math"/>
                <a:cs typeface="Cambria Math"/>
              </a:rPr>
              <a:t>0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4396" y="6205220"/>
            <a:ext cx="25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9724" y="634237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3024" y="1840484"/>
            <a:ext cx="268478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Gill Sans MT"/>
                <a:cs typeface="Gill Sans MT"/>
              </a:rPr>
              <a:t>Remember:</a:t>
            </a:r>
            <a:endParaRPr sz="2400">
              <a:latin typeface="Gill Sans MT"/>
              <a:cs typeface="Gill Sans MT"/>
            </a:endParaRPr>
          </a:p>
          <a:p>
            <a:pPr marL="12700" marR="5080" algn="ctr">
              <a:lnSpc>
                <a:spcPts val="2810"/>
              </a:lnSpc>
              <a:spcBef>
                <a:spcPts val="175"/>
              </a:spcBef>
            </a:pPr>
            <a:r>
              <a:rPr sz="2400" i="1" spc="-45" dirty="0">
                <a:latin typeface="Gill Sans MT"/>
                <a:cs typeface="Gill Sans MT"/>
              </a:rPr>
              <a:t>Our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loss </a:t>
            </a:r>
            <a:r>
              <a:rPr sz="2400" i="1" spc="-15" dirty="0">
                <a:latin typeface="Gill Sans MT"/>
                <a:cs typeface="Gill Sans MT"/>
              </a:rPr>
              <a:t>is </a:t>
            </a:r>
            <a:r>
              <a:rPr sz="2400" i="1" spc="20" dirty="0">
                <a:latin typeface="Gill Sans MT"/>
                <a:cs typeface="Gill Sans MT"/>
              </a:rPr>
              <a:t>a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function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of </a:t>
            </a:r>
            <a:r>
              <a:rPr sz="2400" i="1" spc="-650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the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network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spc="-35" dirty="0">
                <a:latin typeface="Gill Sans MT"/>
                <a:cs typeface="Gill Sans MT"/>
              </a:rPr>
              <a:t>weights!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7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83138" y="1614932"/>
            <a:ext cx="402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ill Sans MT"/>
                <a:cs typeface="Gill Sans MT"/>
              </a:rPr>
              <a:t>Ran</a:t>
            </a:r>
            <a:r>
              <a:rPr sz="2400" spc="-25" dirty="0">
                <a:latin typeface="Gill Sans MT"/>
                <a:cs typeface="Gill Sans MT"/>
              </a:rPr>
              <a:t>d</a:t>
            </a:r>
            <a:r>
              <a:rPr sz="2400" spc="-50" dirty="0">
                <a:latin typeface="Gill Sans MT"/>
                <a:cs typeface="Gill Sans MT"/>
              </a:rPr>
              <a:t>om</a:t>
            </a:r>
            <a:r>
              <a:rPr sz="2400" spc="-40" dirty="0">
                <a:latin typeface="Gill Sans MT"/>
                <a:cs typeface="Gill Sans MT"/>
              </a:rPr>
              <a:t>l</a:t>
            </a:r>
            <a:r>
              <a:rPr sz="2400" spc="-55" dirty="0">
                <a:latin typeface="Gill Sans MT"/>
                <a:cs typeface="Gill Sans MT"/>
              </a:rPr>
              <a:t>y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spc="-80" dirty="0">
                <a:latin typeface="Gill Sans MT"/>
                <a:cs typeface="Gill Sans MT"/>
              </a:rPr>
              <a:t>ic</a:t>
            </a:r>
            <a:r>
              <a:rPr sz="2400" spc="-110" dirty="0">
                <a:latin typeface="Gill Sans MT"/>
                <a:cs typeface="Gill Sans MT"/>
              </a:rPr>
              <a:t>k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an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initia</a:t>
            </a:r>
            <a:r>
              <a:rPr sz="2400" spc="-45" dirty="0">
                <a:latin typeface="Gill Sans MT"/>
                <a:cs typeface="Gill Sans MT"/>
              </a:rPr>
              <a:t>l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-80" dirty="0">
                <a:latin typeface="Cambria Math"/>
                <a:cs typeface="Cambria Math"/>
              </a:rPr>
              <a:t>𝑤</a:t>
            </a:r>
            <a:r>
              <a:rPr sz="2700" spc="-7" baseline="-15432" dirty="0">
                <a:latin typeface="Cambria Math"/>
                <a:cs typeface="Cambria Math"/>
              </a:rPr>
              <a:t>#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𝑤</a:t>
            </a:r>
            <a:r>
              <a:rPr sz="2700" spc="165" baseline="-15432" dirty="0">
                <a:latin typeface="Cambria Math"/>
                <a:cs typeface="Cambria Math"/>
              </a:rPr>
              <a:t>1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-80" dirty="0">
                <a:latin typeface="Cambria Math"/>
                <a:cs typeface="Cambria Math"/>
              </a:rPr>
              <a:t>𝑤</a:t>
            </a:r>
            <a:r>
              <a:rPr sz="2700" spc="-7" baseline="-15432" dirty="0">
                <a:latin typeface="Cambria Math"/>
                <a:cs typeface="Cambria Math"/>
              </a:rPr>
              <a:t>#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𝑤</a:t>
            </a:r>
            <a:r>
              <a:rPr sz="2700" spc="165" baseline="-15432" dirty="0">
                <a:latin typeface="Cambria Math"/>
                <a:cs typeface="Cambria Math"/>
              </a:rPr>
              <a:t>1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2547" y="597357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700" spc="-7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4396" y="6205220"/>
            <a:ext cx="25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9724" y="634237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Cambria Math"/>
                <a:cs typeface="Cambria Math"/>
              </a:rPr>
              <a:t>#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17629" y="37642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80" y="64770"/>
                </a:moveTo>
                <a:lnTo>
                  <a:pt x="118110" y="64770"/>
                </a:lnTo>
                <a:lnTo>
                  <a:pt x="118110" y="0"/>
                </a:lnTo>
                <a:lnTo>
                  <a:pt x="64770" y="0"/>
                </a:lnTo>
                <a:lnTo>
                  <a:pt x="64770" y="64770"/>
                </a:lnTo>
                <a:lnTo>
                  <a:pt x="0" y="64770"/>
                </a:lnTo>
                <a:lnTo>
                  <a:pt x="0" y="118110"/>
                </a:lnTo>
                <a:lnTo>
                  <a:pt x="64770" y="118110"/>
                </a:lnTo>
                <a:lnTo>
                  <a:pt x="64770" y="182880"/>
                </a:lnTo>
                <a:lnTo>
                  <a:pt x="118110" y="182880"/>
                </a:lnTo>
                <a:lnTo>
                  <a:pt x="118110" y="118110"/>
                </a:lnTo>
                <a:lnTo>
                  <a:pt x="182880" y="118110"/>
                </a:lnTo>
                <a:lnTo>
                  <a:pt x="182880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7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892125" y="1919122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38243" y="1703323"/>
            <a:ext cx="3050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127" baseline="43209" dirty="0">
                <a:latin typeface="Cambria Math"/>
                <a:cs typeface="Cambria Math"/>
              </a:rPr>
              <a:t>6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1207" baseline="43209" dirty="0">
                <a:latin typeface="Cambria Math"/>
                <a:cs typeface="Cambria Math"/>
              </a:rPr>
              <a:t>$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3130" y="1931923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Cambria Math"/>
                <a:cs typeface="Cambria Math"/>
              </a:rPr>
              <a:t>6</a:t>
            </a:r>
            <a:r>
              <a:rPr sz="1800" spc="855" dirty="0">
                <a:latin typeface="Cambria Math"/>
                <a:cs typeface="Cambria Math"/>
              </a:rPr>
              <a:t>$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-80" dirty="0">
                <a:latin typeface="Cambria Math"/>
                <a:cs typeface="Cambria Math"/>
              </a:rPr>
              <a:t>𝑤</a:t>
            </a:r>
            <a:r>
              <a:rPr sz="2700" spc="540" baseline="-15432" dirty="0">
                <a:latin typeface="Cambria Math"/>
                <a:cs typeface="Cambria Math"/>
              </a:rPr>
              <a:t>(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𝑤</a:t>
            </a:r>
            <a:r>
              <a:rPr sz="2700" spc="509" baseline="-15432" dirty="0">
                <a:latin typeface="Cambria Math"/>
                <a:cs typeface="Cambria Math"/>
              </a:rPr>
              <a:t>*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02547" y="597357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latin typeface="Cambria Math"/>
                <a:cs typeface="Cambria Math"/>
              </a:rPr>
              <a:t>𝑤</a:t>
            </a:r>
            <a:r>
              <a:rPr sz="2700" spc="97" baseline="-15432" dirty="0">
                <a:latin typeface="Cambria Math"/>
                <a:cs typeface="Cambria Math"/>
              </a:rPr>
              <a:t>*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4396" y="6205220"/>
            <a:ext cx="25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9724" y="634237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9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65979" y="3155708"/>
            <a:ext cx="234950" cy="791845"/>
          </a:xfrm>
          <a:custGeom>
            <a:avLst/>
            <a:gdLst/>
            <a:ahLst/>
            <a:cxnLst/>
            <a:rect l="l" t="t" r="r" b="b"/>
            <a:pathLst>
              <a:path w="234950" h="791845">
                <a:moveTo>
                  <a:pt x="234530" y="673341"/>
                </a:moveTo>
                <a:lnTo>
                  <a:pt x="169760" y="673341"/>
                </a:lnTo>
                <a:lnTo>
                  <a:pt x="169760" y="608571"/>
                </a:lnTo>
                <a:lnTo>
                  <a:pt x="145110" y="608571"/>
                </a:lnTo>
                <a:lnTo>
                  <a:pt x="75412" y="123913"/>
                </a:lnTo>
                <a:lnTo>
                  <a:pt x="125704" y="116674"/>
                </a:lnTo>
                <a:lnTo>
                  <a:pt x="121983" y="111328"/>
                </a:lnTo>
                <a:lnTo>
                  <a:pt x="44780" y="0"/>
                </a:lnTo>
                <a:lnTo>
                  <a:pt x="0" y="134747"/>
                </a:lnTo>
                <a:lnTo>
                  <a:pt x="50279" y="127520"/>
                </a:lnTo>
                <a:lnTo>
                  <a:pt x="119456" y="608571"/>
                </a:lnTo>
                <a:lnTo>
                  <a:pt x="116420" y="608571"/>
                </a:lnTo>
                <a:lnTo>
                  <a:pt x="116420" y="673341"/>
                </a:lnTo>
                <a:lnTo>
                  <a:pt x="51650" y="673341"/>
                </a:lnTo>
                <a:lnTo>
                  <a:pt x="51650" y="726681"/>
                </a:lnTo>
                <a:lnTo>
                  <a:pt x="116420" y="726681"/>
                </a:lnTo>
                <a:lnTo>
                  <a:pt x="116420" y="791451"/>
                </a:lnTo>
                <a:lnTo>
                  <a:pt x="169760" y="791451"/>
                </a:lnTo>
                <a:lnTo>
                  <a:pt x="169760" y="726681"/>
                </a:lnTo>
                <a:lnTo>
                  <a:pt x="234530" y="726681"/>
                </a:lnTo>
                <a:lnTo>
                  <a:pt x="234530" y="673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3441" y="269748"/>
            <a:ext cx="4765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Why</a:t>
            </a:r>
            <a:r>
              <a:rPr spc="-30" dirty="0"/>
              <a:t> </a:t>
            </a:r>
            <a:r>
              <a:rPr dirty="0"/>
              <a:t>Deep</a:t>
            </a:r>
            <a:r>
              <a:rPr spc="-30" dirty="0"/>
              <a:t> </a:t>
            </a:r>
            <a:r>
              <a:rPr spc="-5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726" y="1401572"/>
            <a:ext cx="968946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1915" marR="5080" indent="-1339850">
              <a:lnSpc>
                <a:spcPct val="1425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Hand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engineered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features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are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time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consuming,</a:t>
            </a:r>
            <a:r>
              <a:rPr sz="2400" spc="-195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brittle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and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not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scalable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in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practice </a:t>
            </a:r>
            <a:r>
              <a:rPr sz="2400" spc="-65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Can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learn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the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b="1" spc="-90" dirty="0">
                <a:latin typeface="Gill Sans MT"/>
                <a:cs typeface="Gill Sans MT"/>
              </a:rPr>
              <a:t>underlying</a:t>
            </a:r>
            <a:r>
              <a:rPr sz="2400" b="1" spc="-10" dirty="0">
                <a:latin typeface="Gill Sans MT"/>
                <a:cs typeface="Gill Sans MT"/>
              </a:rPr>
              <a:t> </a:t>
            </a:r>
            <a:r>
              <a:rPr sz="2400" b="1" spc="-95" dirty="0">
                <a:latin typeface="Gill Sans MT"/>
                <a:cs typeface="Gill Sans MT"/>
              </a:rPr>
              <a:t>features</a:t>
            </a:r>
            <a:r>
              <a:rPr sz="2400" b="1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directly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from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data?</a:t>
            </a:r>
            <a:endParaRPr sz="2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3474720"/>
            <a:ext cx="10668000" cy="2249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1401" y="2907284"/>
            <a:ext cx="1972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Gill Sans MT"/>
                <a:cs typeface="Gill Sans MT"/>
              </a:rPr>
              <a:t>Low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70" dirty="0">
                <a:latin typeface="Gill Sans MT"/>
                <a:cs typeface="Gill Sans MT"/>
              </a:rPr>
              <a:t>Level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80" dirty="0">
                <a:latin typeface="Gill Sans MT"/>
                <a:cs typeface="Gill Sans MT"/>
              </a:rPr>
              <a:t>Features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135" y="5897371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Gill Sans MT"/>
                <a:cs typeface="Gill Sans MT"/>
              </a:rPr>
              <a:t>Lines </a:t>
            </a:r>
            <a:r>
              <a:rPr sz="1800" spc="-20" dirty="0">
                <a:latin typeface="Gill Sans MT"/>
                <a:cs typeface="Gill Sans MT"/>
              </a:rPr>
              <a:t>&amp;</a:t>
            </a:r>
            <a:r>
              <a:rPr sz="1800" spc="-3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Edges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5833" y="5897371"/>
            <a:ext cx="182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ill Sans MT"/>
                <a:cs typeface="Gill Sans MT"/>
              </a:rPr>
              <a:t>Eyes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&amp;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Nose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&amp;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Ears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0819" y="5897371"/>
            <a:ext cx="140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Facial</a:t>
            </a:r>
            <a:r>
              <a:rPr sz="1800" spc="-40" dirty="0">
                <a:latin typeface="Gill Sans MT"/>
                <a:cs typeface="Gill Sans MT"/>
              </a:rPr>
              <a:t> Structure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5912" y="2907284"/>
            <a:ext cx="1913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Gill Sans MT"/>
                <a:cs typeface="Gill Sans MT"/>
              </a:rPr>
              <a:t>Mid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70" dirty="0">
                <a:latin typeface="Gill Sans MT"/>
                <a:cs typeface="Gill Sans MT"/>
              </a:rPr>
              <a:t>Level</a:t>
            </a:r>
            <a:r>
              <a:rPr sz="1800" b="1" spc="-35" dirty="0">
                <a:latin typeface="Gill Sans MT"/>
                <a:cs typeface="Gill Sans MT"/>
              </a:rPr>
              <a:t> </a:t>
            </a:r>
            <a:r>
              <a:rPr sz="1800" b="1" spc="-80" dirty="0">
                <a:latin typeface="Gill Sans MT"/>
                <a:cs typeface="Gill Sans MT"/>
              </a:rPr>
              <a:t>Features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0480" y="2907284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latin typeface="Gill Sans MT"/>
                <a:cs typeface="Gill Sans MT"/>
              </a:rPr>
              <a:t>High</a:t>
            </a:r>
            <a:r>
              <a:rPr sz="1800" b="1" spc="-35" dirty="0">
                <a:latin typeface="Gill Sans MT"/>
                <a:cs typeface="Gill Sans MT"/>
              </a:rPr>
              <a:t> </a:t>
            </a:r>
            <a:r>
              <a:rPr sz="1800" b="1" spc="-70" dirty="0">
                <a:latin typeface="Gill Sans MT"/>
                <a:cs typeface="Gill Sans MT"/>
              </a:rPr>
              <a:t>Level</a:t>
            </a:r>
            <a:r>
              <a:rPr sz="1800" b="1" spc="-35" dirty="0">
                <a:latin typeface="Gill Sans MT"/>
                <a:cs typeface="Gill Sans MT"/>
              </a:rPr>
              <a:t> </a:t>
            </a:r>
            <a:r>
              <a:rPr sz="1800" b="1" spc="-80" dirty="0">
                <a:latin typeface="Gill Sans MT"/>
                <a:cs typeface="Gill Sans MT"/>
              </a:rPr>
              <a:t>Features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7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20237" y="1614932"/>
            <a:ext cx="575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Gill Sans MT"/>
                <a:cs typeface="Gill Sans MT"/>
              </a:rPr>
              <a:t>Take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small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step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in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opposite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direction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of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gradient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-80" dirty="0">
                <a:latin typeface="Cambria Math"/>
                <a:cs typeface="Cambria Math"/>
              </a:rPr>
              <a:t>𝑤</a:t>
            </a:r>
            <a:r>
              <a:rPr sz="2700" spc="300" baseline="-15432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𝑤</a:t>
            </a:r>
            <a:r>
              <a:rPr sz="2700" spc="-195" baseline="-15432" dirty="0">
                <a:latin typeface="Cambria Math"/>
                <a:cs typeface="Cambria Math"/>
              </a:rPr>
              <a:t>&amp;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7629" y="3764279"/>
            <a:ext cx="220979" cy="626110"/>
          </a:xfrm>
          <a:custGeom>
            <a:avLst/>
            <a:gdLst/>
            <a:ahLst/>
            <a:cxnLst/>
            <a:rect l="l" t="t" r="r" b="b"/>
            <a:pathLst>
              <a:path w="220979" h="626110">
                <a:moveTo>
                  <a:pt x="182880" y="64770"/>
                </a:moveTo>
                <a:lnTo>
                  <a:pt x="118110" y="64770"/>
                </a:lnTo>
                <a:lnTo>
                  <a:pt x="118110" y="0"/>
                </a:lnTo>
                <a:lnTo>
                  <a:pt x="64770" y="0"/>
                </a:lnTo>
                <a:lnTo>
                  <a:pt x="64770" y="64770"/>
                </a:lnTo>
                <a:lnTo>
                  <a:pt x="0" y="64770"/>
                </a:lnTo>
                <a:lnTo>
                  <a:pt x="0" y="118110"/>
                </a:lnTo>
                <a:lnTo>
                  <a:pt x="64770" y="118110"/>
                </a:lnTo>
                <a:lnTo>
                  <a:pt x="64770" y="182880"/>
                </a:lnTo>
                <a:lnTo>
                  <a:pt x="88023" y="182880"/>
                </a:lnTo>
                <a:lnTo>
                  <a:pt x="105397" y="353161"/>
                </a:lnTo>
                <a:lnTo>
                  <a:pt x="80137" y="355727"/>
                </a:lnTo>
                <a:lnTo>
                  <a:pt x="125780" y="427659"/>
                </a:lnTo>
                <a:lnTo>
                  <a:pt x="149199" y="365772"/>
                </a:lnTo>
                <a:lnTo>
                  <a:pt x="155943" y="347992"/>
                </a:lnTo>
                <a:lnTo>
                  <a:pt x="130670" y="350570"/>
                </a:lnTo>
                <a:lnTo>
                  <a:pt x="113550" y="182880"/>
                </a:lnTo>
                <a:lnTo>
                  <a:pt x="118110" y="182880"/>
                </a:lnTo>
                <a:lnTo>
                  <a:pt x="118110" y="118110"/>
                </a:lnTo>
                <a:lnTo>
                  <a:pt x="182880" y="118110"/>
                </a:lnTo>
                <a:lnTo>
                  <a:pt x="182880" y="64770"/>
                </a:lnTo>
                <a:close/>
              </a:path>
              <a:path w="220979" h="626110">
                <a:moveTo>
                  <a:pt x="220980" y="508000"/>
                </a:moveTo>
                <a:lnTo>
                  <a:pt x="156210" y="508000"/>
                </a:lnTo>
                <a:lnTo>
                  <a:pt x="156210" y="443230"/>
                </a:lnTo>
                <a:lnTo>
                  <a:pt x="102870" y="443230"/>
                </a:lnTo>
                <a:lnTo>
                  <a:pt x="102870" y="508000"/>
                </a:lnTo>
                <a:lnTo>
                  <a:pt x="38100" y="508000"/>
                </a:lnTo>
                <a:lnTo>
                  <a:pt x="38100" y="561340"/>
                </a:lnTo>
                <a:lnTo>
                  <a:pt x="102870" y="561340"/>
                </a:lnTo>
                <a:lnTo>
                  <a:pt x="102870" y="626110"/>
                </a:lnTo>
                <a:lnTo>
                  <a:pt x="156210" y="626110"/>
                </a:lnTo>
                <a:lnTo>
                  <a:pt x="156210" y="561340"/>
                </a:lnTo>
                <a:lnTo>
                  <a:pt x="220980" y="561340"/>
                </a:lnTo>
                <a:lnTo>
                  <a:pt x="220980" y="50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35" dirty="0">
                <a:latin typeface="Cambria Math"/>
                <a:cs typeface="Cambria Math"/>
              </a:rPr>
              <a:t>𝑤</a:t>
            </a:r>
            <a:r>
              <a:rPr sz="2700" spc="-300" baseline="-15432" dirty="0">
                <a:latin typeface="Cambria Math"/>
                <a:cs typeface="Cambria Math"/>
              </a:rPr>
              <a:t>&amp;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130" dirty="0">
                <a:latin typeface="Cambria Math"/>
                <a:cs typeface="Cambria Math"/>
              </a:rPr>
              <a:t>$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60" dirty="0"/>
              <a:t> </a:t>
            </a:r>
            <a:r>
              <a:rPr spc="-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6475" y="1614932"/>
            <a:ext cx="305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Repeat </a:t>
            </a:r>
            <a:r>
              <a:rPr sz="2400" spc="-60" dirty="0">
                <a:latin typeface="Gill Sans MT"/>
                <a:cs typeface="Gill Sans MT"/>
              </a:rPr>
              <a:t>until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convergence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-80" dirty="0">
                <a:latin typeface="Cambria Math"/>
                <a:cs typeface="Cambria Math"/>
              </a:rPr>
              <a:t>𝑤</a:t>
            </a:r>
            <a:r>
              <a:rPr sz="2700" spc="300" baseline="-15432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𝑤</a:t>
            </a:r>
            <a:r>
              <a:rPr sz="2700" spc="-195" baseline="-15432" dirty="0">
                <a:latin typeface="Cambria Math"/>
                <a:cs typeface="Cambria Math"/>
              </a:rPr>
              <a:t>&amp;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17629" y="3764279"/>
            <a:ext cx="697230" cy="2118360"/>
            <a:chOff x="5217629" y="3764279"/>
            <a:chExt cx="697230" cy="2118360"/>
          </a:xfrm>
        </p:grpSpPr>
        <p:sp>
          <p:nvSpPr>
            <p:cNvPr id="7" name="object 7"/>
            <p:cNvSpPr/>
            <p:nvPr/>
          </p:nvSpPr>
          <p:spPr>
            <a:xfrm>
              <a:off x="5217630" y="376427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9069" y="3946918"/>
              <a:ext cx="38100" cy="260350"/>
            </a:xfrm>
            <a:custGeom>
              <a:avLst/>
              <a:gdLst/>
              <a:ahLst/>
              <a:cxnLst/>
              <a:rect l="l" t="t" r="r" b="b"/>
              <a:pathLst>
                <a:path w="38100" h="260350">
                  <a:moveTo>
                    <a:pt x="0" y="0"/>
                  </a:moveTo>
                  <a:lnTo>
                    <a:pt x="38101" y="26008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730" y="4207509"/>
              <a:ext cx="414655" cy="360680"/>
            </a:xfrm>
            <a:custGeom>
              <a:avLst/>
              <a:gdLst/>
              <a:ahLst/>
              <a:cxnLst/>
              <a:rect l="l" t="t" r="r" b="b"/>
              <a:pathLst>
                <a:path w="414654" h="36067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  <a:path w="414654" h="360679">
                  <a:moveTo>
                    <a:pt x="414655" y="242570"/>
                  </a:moveTo>
                  <a:lnTo>
                    <a:pt x="349885" y="242570"/>
                  </a:lnTo>
                  <a:lnTo>
                    <a:pt x="349885" y="177800"/>
                  </a:lnTo>
                  <a:lnTo>
                    <a:pt x="296545" y="177800"/>
                  </a:lnTo>
                  <a:lnTo>
                    <a:pt x="296545" y="242570"/>
                  </a:lnTo>
                  <a:lnTo>
                    <a:pt x="231775" y="242570"/>
                  </a:lnTo>
                  <a:lnTo>
                    <a:pt x="231775" y="295910"/>
                  </a:lnTo>
                  <a:lnTo>
                    <a:pt x="296545" y="295910"/>
                  </a:lnTo>
                  <a:lnTo>
                    <a:pt x="296545" y="360680"/>
                  </a:lnTo>
                  <a:lnTo>
                    <a:pt x="349885" y="360680"/>
                  </a:lnTo>
                  <a:lnTo>
                    <a:pt x="349885" y="295910"/>
                  </a:lnTo>
                  <a:lnTo>
                    <a:pt x="414655" y="295910"/>
                  </a:lnTo>
                  <a:lnTo>
                    <a:pt x="414655" y="2425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66219" y="4323194"/>
              <a:ext cx="193675" cy="125095"/>
            </a:xfrm>
            <a:custGeom>
              <a:avLst/>
              <a:gdLst/>
              <a:ahLst/>
              <a:cxnLst/>
              <a:rect l="l" t="t" r="r" b="b"/>
              <a:pathLst>
                <a:path w="193675" h="125095">
                  <a:moveTo>
                    <a:pt x="0" y="0"/>
                  </a:moveTo>
                  <a:lnTo>
                    <a:pt x="193205" y="12497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1930" y="462660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54649" y="4500994"/>
              <a:ext cx="102235" cy="191770"/>
            </a:xfrm>
            <a:custGeom>
              <a:avLst/>
              <a:gdLst/>
              <a:ahLst/>
              <a:cxnLst/>
              <a:rect l="l" t="t" r="r" b="b"/>
              <a:pathLst>
                <a:path w="102235" h="191770">
                  <a:moveTo>
                    <a:pt x="102070" y="0"/>
                  </a:moveTo>
                  <a:lnTo>
                    <a:pt x="0" y="19165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8775" y="4737099"/>
              <a:ext cx="136525" cy="184150"/>
            </a:xfrm>
            <a:custGeom>
              <a:avLst/>
              <a:gdLst/>
              <a:ahLst/>
              <a:cxnLst/>
              <a:rect l="l" t="t" r="r" b="b"/>
              <a:pathLst>
                <a:path w="136525" h="184150">
                  <a:moveTo>
                    <a:pt x="136525" y="18415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2905" y="4855209"/>
              <a:ext cx="401955" cy="1027430"/>
            </a:xfrm>
            <a:custGeom>
              <a:avLst/>
              <a:gdLst/>
              <a:ahLst/>
              <a:cxnLst/>
              <a:rect l="l" t="t" r="r" b="b"/>
              <a:pathLst>
                <a:path w="401954" h="102742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  <a:path w="401954" h="1027429">
                  <a:moveTo>
                    <a:pt x="217805" y="657860"/>
                  </a:moveTo>
                  <a:lnTo>
                    <a:pt x="153035" y="657860"/>
                  </a:lnTo>
                  <a:lnTo>
                    <a:pt x="153035" y="593090"/>
                  </a:lnTo>
                  <a:lnTo>
                    <a:pt x="99695" y="593090"/>
                  </a:lnTo>
                  <a:lnTo>
                    <a:pt x="99695" y="657860"/>
                  </a:lnTo>
                  <a:lnTo>
                    <a:pt x="34925" y="657860"/>
                  </a:lnTo>
                  <a:lnTo>
                    <a:pt x="34925" y="711200"/>
                  </a:lnTo>
                  <a:lnTo>
                    <a:pt x="99695" y="711200"/>
                  </a:lnTo>
                  <a:lnTo>
                    <a:pt x="99695" y="775970"/>
                  </a:lnTo>
                  <a:lnTo>
                    <a:pt x="153035" y="775970"/>
                  </a:lnTo>
                  <a:lnTo>
                    <a:pt x="153035" y="711200"/>
                  </a:lnTo>
                  <a:lnTo>
                    <a:pt x="217805" y="711200"/>
                  </a:lnTo>
                  <a:lnTo>
                    <a:pt x="217805" y="657860"/>
                  </a:lnTo>
                  <a:close/>
                </a:path>
                <a:path w="401954" h="1027429">
                  <a:moveTo>
                    <a:pt x="313055" y="909320"/>
                  </a:moveTo>
                  <a:lnTo>
                    <a:pt x="248285" y="909320"/>
                  </a:lnTo>
                  <a:lnTo>
                    <a:pt x="248285" y="844550"/>
                  </a:lnTo>
                  <a:lnTo>
                    <a:pt x="194945" y="844550"/>
                  </a:lnTo>
                  <a:lnTo>
                    <a:pt x="194945" y="909320"/>
                  </a:lnTo>
                  <a:lnTo>
                    <a:pt x="130175" y="909320"/>
                  </a:lnTo>
                  <a:lnTo>
                    <a:pt x="130175" y="962660"/>
                  </a:lnTo>
                  <a:lnTo>
                    <a:pt x="194945" y="962660"/>
                  </a:lnTo>
                  <a:lnTo>
                    <a:pt x="194945" y="1027430"/>
                  </a:lnTo>
                  <a:lnTo>
                    <a:pt x="248285" y="1027430"/>
                  </a:lnTo>
                  <a:lnTo>
                    <a:pt x="248285" y="962660"/>
                  </a:lnTo>
                  <a:lnTo>
                    <a:pt x="313055" y="962660"/>
                  </a:lnTo>
                  <a:lnTo>
                    <a:pt x="313055" y="909320"/>
                  </a:lnTo>
                  <a:close/>
                </a:path>
                <a:path w="401954" h="1027429">
                  <a:moveTo>
                    <a:pt x="401955" y="306070"/>
                  </a:moveTo>
                  <a:lnTo>
                    <a:pt x="337185" y="306070"/>
                  </a:lnTo>
                  <a:lnTo>
                    <a:pt x="337185" y="241300"/>
                  </a:lnTo>
                  <a:lnTo>
                    <a:pt x="283845" y="241300"/>
                  </a:lnTo>
                  <a:lnTo>
                    <a:pt x="283845" y="306070"/>
                  </a:lnTo>
                  <a:lnTo>
                    <a:pt x="219075" y="306070"/>
                  </a:lnTo>
                  <a:lnTo>
                    <a:pt x="219075" y="359410"/>
                  </a:lnTo>
                  <a:lnTo>
                    <a:pt x="283845" y="359410"/>
                  </a:lnTo>
                  <a:lnTo>
                    <a:pt x="283845" y="424180"/>
                  </a:lnTo>
                  <a:lnTo>
                    <a:pt x="337185" y="424180"/>
                  </a:lnTo>
                  <a:lnTo>
                    <a:pt x="337185" y="359410"/>
                  </a:lnTo>
                  <a:lnTo>
                    <a:pt x="401955" y="359410"/>
                  </a:lnTo>
                  <a:lnTo>
                    <a:pt x="401955" y="306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0226" y="4949825"/>
              <a:ext cx="190500" cy="215900"/>
            </a:xfrm>
            <a:custGeom>
              <a:avLst/>
              <a:gdLst/>
              <a:ahLst/>
              <a:cxnLst/>
              <a:rect l="l" t="t" r="r" b="b"/>
              <a:pathLst>
                <a:path w="190500" h="215900">
                  <a:moveTo>
                    <a:pt x="190498" y="21589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7375" y="5203826"/>
              <a:ext cx="136525" cy="314325"/>
            </a:xfrm>
            <a:custGeom>
              <a:avLst/>
              <a:gdLst/>
              <a:ahLst/>
              <a:cxnLst/>
              <a:rect l="l" t="t" r="r" b="b"/>
              <a:pathLst>
                <a:path w="136525" h="314325">
                  <a:moveTo>
                    <a:pt x="0" y="314323"/>
                  </a:moveTo>
                  <a:lnTo>
                    <a:pt x="136527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48794" y="5561444"/>
              <a:ext cx="85725" cy="137795"/>
            </a:xfrm>
            <a:custGeom>
              <a:avLst/>
              <a:gdLst/>
              <a:ahLst/>
              <a:cxnLst/>
              <a:rect l="l" t="t" r="r" b="b"/>
              <a:pathLst>
                <a:path w="85725" h="137795">
                  <a:moveTo>
                    <a:pt x="0" y="0"/>
                  </a:moveTo>
                  <a:lnTo>
                    <a:pt x="85725" y="137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35" dirty="0">
                <a:latin typeface="Cambria Math"/>
                <a:cs typeface="Cambria Math"/>
              </a:rPr>
              <a:t>𝑤</a:t>
            </a:r>
            <a:r>
              <a:rPr sz="2700" spc="-300" baseline="-15432" dirty="0">
                <a:latin typeface="Cambria Math"/>
                <a:cs typeface="Cambria Math"/>
              </a:rPr>
              <a:t>&amp;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130" dirty="0">
                <a:latin typeface="Cambria Math"/>
                <a:cs typeface="Cambria Math"/>
              </a:rPr>
              <a:t>$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60" dirty="0"/>
              <a:t> </a:t>
            </a:r>
            <a:r>
              <a:rPr spc="-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640" y="3613454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2139" y="3398011"/>
            <a:ext cx="3050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2139" y="4025900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5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50800" marR="177800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 </a:t>
            </a:r>
            <a:r>
              <a:rPr spc="-60" dirty="0"/>
              <a:t>until</a:t>
            </a:r>
            <a:r>
              <a:rPr spc="-25" dirty="0"/>
              <a:t> </a:t>
            </a:r>
            <a:r>
              <a:rPr spc="-45" dirty="0"/>
              <a:t>convergence: </a:t>
            </a:r>
            <a:r>
              <a:rPr spc="-655" dirty="0"/>
              <a:t> </a:t>
            </a:r>
            <a:r>
              <a:rPr spc="-55" dirty="0"/>
              <a:t>3.</a:t>
            </a: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pc="-55" dirty="0"/>
              <a:t>5.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sp>
        <p:nvSpPr>
          <p:cNvPr id="11" name="object 11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tf.random_normal(shape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2212848"/>
            <a:ext cx="295655" cy="31089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tf.gradients(ys=loss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0" y="3456432"/>
            <a:ext cx="298703" cy="31089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weights_ne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weights.assign(weight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5392" y="4145279"/>
            <a:ext cx="292607" cy="310895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1640" y="3263900"/>
            <a:ext cx="723900" cy="740410"/>
            <a:chOff x="4231640" y="3263900"/>
            <a:chExt cx="723900" cy="740410"/>
          </a:xfrm>
        </p:grpSpPr>
        <p:sp>
          <p:nvSpPr>
            <p:cNvPr id="3" name="object 3"/>
            <p:cNvSpPr/>
            <p:nvPr/>
          </p:nvSpPr>
          <p:spPr>
            <a:xfrm>
              <a:off x="4235894" y="32639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2" y="9416"/>
                  </a:lnTo>
                  <a:lnTo>
                    <a:pt x="35094" y="35094"/>
                  </a:lnTo>
                  <a:lnTo>
                    <a:pt x="9416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6" y="666719"/>
                  </a:lnTo>
                  <a:lnTo>
                    <a:pt x="35094" y="704807"/>
                  </a:lnTo>
                  <a:lnTo>
                    <a:pt x="73182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640" y="3613454"/>
              <a:ext cx="723900" cy="25400"/>
            </a:xfrm>
            <a:custGeom>
              <a:avLst/>
              <a:gdLst/>
              <a:ahLst/>
              <a:cxnLst/>
              <a:rect l="l" t="t" r="r" b="b"/>
              <a:pathLst>
                <a:path w="723900" h="25400">
                  <a:moveTo>
                    <a:pt x="723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3900" y="254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60" dirty="0"/>
              <a:t> </a:t>
            </a:r>
            <a:r>
              <a:rPr spc="-5" dirty="0"/>
              <a:t>Descent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139" y="3398011"/>
            <a:ext cx="3050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139" y="4025900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5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50800" marR="177800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 </a:t>
            </a:r>
            <a:r>
              <a:rPr spc="-60" dirty="0"/>
              <a:t>until</a:t>
            </a:r>
            <a:r>
              <a:rPr spc="-25" dirty="0"/>
              <a:t> </a:t>
            </a:r>
            <a:r>
              <a:rPr spc="-45" dirty="0"/>
              <a:t>convergence: </a:t>
            </a:r>
            <a:r>
              <a:rPr spc="-655" dirty="0"/>
              <a:t> </a:t>
            </a:r>
            <a:r>
              <a:rPr spc="-55" dirty="0"/>
              <a:t>3.</a:t>
            </a: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pc="-55" dirty="0"/>
              <a:t>5.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sp>
        <p:nvSpPr>
          <p:cNvPr id="13" name="object 13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tf.random_normal(shape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2212848"/>
            <a:ext cx="295655" cy="31089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tf.gradients(ys=loss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0" y="3456432"/>
            <a:ext cx="298703" cy="31089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weights_ne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weights.assign(weight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5392" y="4145279"/>
            <a:ext cx="292607" cy="310895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171700"/>
            <a:ext cx="5394325" cy="1069340"/>
            <a:chOff x="1349463" y="2171700"/>
            <a:chExt cx="5394325" cy="1069340"/>
          </a:xfrm>
        </p:grpSpPr>
        <p:sp>
          <p:nvSpPr>
            <p:cNvPr id="3" name="object 3"/>
            <p:cNvSpPr/>
            <p:nvPr/>
          </p:nvSpPr>
          <p:spPr>
            <a:xfrm>
              <a:off x="6024778" y="21717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</a:t>
            </a:r>
            <a:r>
              <a:rPr dirty="0"/>
              <a:t>pu</a:t>
            </a:r>
            <a:r>
              <a:rPr spc="-5" dirty="0"/>
              <a:t>ti</a:t>
            </a:r>
            <a:r>
              <a:rPr dirty="0"/>
              <a:t>ng</a:t>
            </a:r>
            <a:r>
              <a:rPr spc="-5" dirty="0"/>
              <a:t> </a:t>
            </a:r>
            <a:r>
              <a:rPr spc="5" dirty="0"/>
              <a:t>G</a:t>
            </a:r>
            <a:r>
              <a:rPr spc="-5" dirty="0"/>
              <a:t>ra</a:t>
            </a:r>
            <a:r>
              <a:rPr spc="-10" dirty="0"/>
              <a:t>d</a:t>
            </a:r>
            <a:r>
              <a:rPr spc="-5" dirty="0"/>
              <a:t>i</a:t>
            </a:r>
            <a:r>
              <a:rPr dirty="0"/>
              <a:t>en</a:t>
            </a:r>
            <a:r>
              <a:rPr spc="-5" dirty="0"/>
              <a:t>t</a:t>
            </a:r>
            <a:r>
              <a:rPr spc="-10" dirty="0"/>
              <a:t>s</a:t>
            </a:r>
            <a:r>
              <a:rPr dirty="0"/>
              <a:t>:</a:t>
            </a:r>
            <a:r>
              <a:rPr spc="-445" dirty="0"/>
              <a:t> </a:t>
            </a:r>
            <a:r>
              <a:rPr spc="-5" dirty="0"/>
              <a:t>Bac</a:t>
            </a:r>
            <a:r>
              <a:rPr dirty="0"/>
              <a:t>kp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14804" y="4245355"/>
            <a:ext cx="8665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latin typeface="Gill Sans MT"/>
                <a:cs typeface="Gill Sans MT"/>
              </a:rPr>
              <a:t>How </a:t>
            </a:r>
            <a:r>
              <a:rPr sz="2400" i="1" dirty="0">
                <a:latin typeface="Gill Sans MT"/>
                <a:cs typeface="Gill Sans MT"/>
              </a:rPr>
              <a:t>does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20" dirty="0">
                <a:latin typeface="Gill Sans MT"/>
                <a:cs typeface="Gill Sans MT"/>
              </a:rPr>
              <a:t>a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small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change </a:t>
            </a:r>
            <a:r>
              <a:rPr sz="2400" i="1" spc="-30" dirty="0">
                <a:latin typeface="Gill Sans MT"/>
                <a:cs typeface="Gill Sans MT"/>
              </a:rPr>
              <a:t>in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one</a:t>
            </a:r>
            <a:r>
              <a:rPr sz="2400" i="1" spc="-10" dirty="0">
                <a:latin typeface="Gill Sans MT"/>
                <a:cs typeface="Gill Sans MT"/>
              </a:rPr>
              <a:t> weight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(ex.</a:t>
            </a:r>
            <a:r>
              <a:rPr sz="2400" i="1" spc="-175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𝑤</a:t>
            </a:r>
            <a:r>
              <a:rPr sz="2700" spc="22" baseline="-15432" dirty="0">
                <a:latin typeface="Cambria Math"/>
                <a:cs typeface="Cambria Math"/>
              </a:rPr>
              <a:t>2</a:t>
            </a:r>
            <a:r>
              <a:rPr sz="2400" i="1" spc="15" dirty="0">
                <a:latin typeface="Gill Sans MT"/>
                <a:cs typeface="Gill Sans MT"/>
              </a:rPr>
              <a:t>)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affect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the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final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loss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𝐽(W)</a:t>
            </a:r>
            <a:r>
              <a:rPr sz="2400" spc="10" dirty="0">
                <a:latin typeface="Gill Sans MT"/>
                <a:cs typeface="Gill Sans MT"/>
              </a:rPr>
              <a:t>?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latin typeface="Cambria Math"/>
                <a:cs typeface="Cambria Math"/>
              </a:rPr>
              <a:t>𝑧</a:t>
            </a:r>
            <a:r>
              <a:rPr sz="2250" spc="104" baseline="-14814" dirty="0">
                <a:latin typeface="Cambria Math"/>
                <a:cs typeface="Cambria Math"/>
              </a:rPr>
              <a:t>)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45" dirty="0">
                <a:latin typeface="Cambria Math"/>
                <a:cs typeface="Cambria Math"/>
              </a:rPr>
              <a:t>*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Cambria Math"/>
                <a:cs typeface="Cambria Math"/>
              </a:rPr>
              <a:t>𝑤</a:t>
            </a:r>
            <a:r>
              <a:rPr sz="2700" spc="112" baseline="-15432" dirty="0">
                <a:latin typeface="Cambria Math"/>
                <a:cs typeface="Cambria Math"/>
              </a:rPr>
              <a:t>)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700" spc="-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0874" y="4525886"/>
            <a:ext cx="914400" cy="447675"/>
            <a:chOff x="4410874" y="4525886"/>
            <a:chExt cx="914400" cy="447675"/>
          </a:xfrm>
        </p:grpSpPr>
        <p:sp>
          <p:nvSpPr>
            <p:cNvPr id="3" name="object 3"/>
            <p:cNvSpPr/>
            <p:nvPr/>
          </p:nvSpPr>
          <p:spPr>
            <a:xfrm>
              <a:off x="4720831" y="4555324"/>
              <a:ext cx="406400" cy="417830"/>
            </a:xfrm>
            <a:custGeom>
              <a:avLst/>
              <a:gdLst/>
              <a:ahLst/>
              <a:cxnLst/>
              <a:rect l="l" t="t" r="r" b="b"/>
              <a:pathLst>
                <a:path w="406400" h="417829">
                  <a:moveTo>
                    <a:pt x="338175" y="0"/>
                  </a:moveTo>
                  <a:lnTo>
                    <a:pt x="67640" y="0"/>
                  </a:lnTo>
                  <a:lnTo>
                    <a:pt x="41314" y="5314"/>
                  </a:lnTo>
                  <a:lnTo>
                    <a:pt x="19813" y="19807"/>
                  </a:lnTo>
                  <a:lnTo>
                    <a:pt x="5316" y="41303"/>
                  </a:lnTo>
                  <a:lnTo>
                    <a:pt x="0" y="67627"/>
                  </a:lnTo>
                  <a:lnTo>
                    <a:pt x="0" y="350012"/>
                  </a:lnTo>
                  <a:lnTo>
                    <a:pt x="5316" y="376338"/>
                  </a:lnTo>
                  <a:lnTo>
                    <a:pt x="19813" y="397838"/>
                  </a:lnTo>
                  <a:lnTo>
                    <a:pt x="41314" y="412335"/>
                  </a:lnTo>
                  <a:lnTo>
                    <a:pt x="67640" y="417652"/>
                  </a:lnTo>
                  <a:lnTo>
                    <a:pt x="338175" y="417652"/>
                  </a:lnTo>
                  <a:lnTo>
                    <a:pt x="364501" y="412335"/>
                  </a:lnTo>
                  <a:lnTo>
                    <a:pt x="386002" y="397838"/>
                  </a:lnTo>
                  <a:lnTo>
                    <a:pt x="400499" y="376338"/>
                  </a:lnTo>
                  <a:lnTo>
                    <a:pt x="405815" y="350012"/>
                  </a:lnTo>
                  <a:lnTo>
                    <a:pt x="405815" y="67627"/>
                  </a:lnTo>
                  <a:lnTo>
                    <a:pt x="400499" y="41303"/>
                  </a:lnTo>
                  <a:lnTo>
                    <a:pt x="386002" y="19807"/>
                  </a:lnTo>
                  <a:lnTo>
                    <a:pt x="364501" y="5314"/>
                  </a:lnTo>
                  <a:lnTo>
                    <a:pt x="338175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0874" y="4525886"/>
              <a:ext cx="914400" cy="25400"/>
            </a:xfrm>
            <a:custGeom>
              <a:avLst/>
              <a:gdLst/>
              <a:ahLst/>
              <a:cxnLst/>
              <a:rect l="l" t="t" r="r" b="b"/>
              <a:pathLst>
                <a:path w="914400" h="25400">
                  <a:moveTo>
                    <a:pt x="914400" y="0"/>
                  </a:moveTo>
                  <a:lnTo>
                    <a:pt x="0" y="0"/>
                  </a:lnTo>
                  <a:lnTo>
                    <a:pt x="0" y="25399"/>
                  </a:lnTo>
                  <a:lnTo>
                    <a:pt x="914400" y="2539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9463" y="2171700"/>
            <a:ext cx="5394325" cy="1069340"/>
            <a:chOff x="1349463" y="2171700"/>
            <a:chExt cx="5394325" cy="1069340"/>
          </a:xfrm>
        </p:grpSpPr>
        <p:sp>
          <p:nvSpPr>
            <p:cNvPr id="6" name="object 6"/>
            <p:cNvSpPr/>
            <p:nvPr/>
          </p:nvSpPr>
          <p:spPr>
            <a:xfrm>
              <a:off x="6024778" y="21717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</a:t>
            </a:r>
            <a:r>
              <a:rPr dirty="0"/>
              <a:t>pu</a:t>
            </a:r>
            <a:r>
              <a:rPr spc="-5" dirty="0"/>
              <a:t>ti</a:t>
            </a:r>
            <a:r>
              <a:rPr dirty="0"/>
              <a:t>ng</a:t>
            </a:r>
            <a:r>
              <a:rPr spc="-5" dirty="0"/>
              <a:t> </a:t>
            </a:r>
            <a:r>
              <a:rPr spc="5" dirty="0"/>
              <a:t>G</a:t>
            </a:r>
            <a:r>
              <a:rPr spc="-5" dirty="0"/>
              <a:t>ra</a:t>
            </a:r>
            <a:r>
              <a:rPr spc="-10" dirty="0"/>
              <a:t>d</a:t>
            </a:r>
            <a:r>
              <a:rPr spc="-5" dirty="0"/>
              <a:t>i</a:t>
            </a:r>
            <a:r>
              <a:rPr dirty="0"/>
              <a:t>en</a:t>
            </a:r>
            <a:r>
              <a:rPr spc="-5" dirty="0"/>
              <a:t>t</a:t>
            </a:r>
            <a:r>
              <a:rPr spc="-10" dirty="0"/>
              <a:t>s</a:t>
            </a:r>
            <a:r>
              <a:rPr dirty="0"/>
              <a:t>:</a:t>
            </a:r>
            <a:r>
              <a:rPr spc="-445" dirty="0"/>
              <a:t> </a:t>
            </a:r>
            <a:r>
              <a:rPr spc="-5" dirty="0"/>
              <a:t>Bac</a:t>
            </a:r>
            <a:r>
              <a:rPr dirty="0"/>
              <a:t>kp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00461" y="4080764"/>
            <a:ext cx="8712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45" dirty="0">
                <a:latin typeface="Cambria Math"/>
                <a:cs typeface="Cambria Math"/>
              </a:rPr>
              <a:t>!</a:t>
            </a: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145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0826" y="4513579"/>
            <a:ext cx="601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20" dirty="0">
                <a:latin typeface="Cambria Math"/>
                <a:cs typeface="Cambria Math"/>
              </a:rPr>
              <a:t>!𝑤</a:t>
            </a:r>
            <a:r>
              <a:rPr sz="2700" spc="3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0887" y="4309364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80" dirty="0">
                <a:latin typeface="Cambria Math"/>
                <a:cs typeface="Cambria Math"/>
              </a:rPr>
              <a:t>𝑧</a:t>
            </a:r>
            <a:r>
              <a:rPr sz="2250" spc="-270" baseline="-14814" dirty="0">
                <a:latin typeface="Cambria Math"/>
                <a:cs typeface="Cambria Math"/>
              </a:rPr>
              <a:t>+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400" dirty="0">
                <a:latin typeface="Cambria Math"/>
                <a:cs typeface="Cambria Math"/>
              </a:rPr>
              <a:t>,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20" dirty="0">
                <a:latin typeface="Cambria Math"/>
                <a:cs typeface="Cambria Math"/>
              </a:rPr>
              <a:t>𝑤</a:t>
            </a:r>
            <a:r>
              <a:rPr sz="2700" spc="-330" baseline="-15432" dirty="0">
                <a:latin typeface="Cambria Math"/>
                <a:cs typeface="Cambria Math"/>
              </a:rPr>
              <a:t>+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700" spc="-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145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92674" y="4942725"/>
            <a:ext cx="538480" cy="728980"/>
          </a:xfrm>
          <a:custGeom>
            <a:avLst/>
            <a:gdLst/>
            <a:ahLst/>
            <a:cxnLst/>
            <a:rect l="l" t="t" r="r" b="b"/>
            <a:pathLst>
              <a:path w="538479" h="728979">
                <a:moveTo>
                  <a:pt x="85258" y="94976"/>
                </a:moveTo>
                <a:lnTo>
                  <a:pt x="64762" y="109978"/>
                </a:lnTo>
                <a:lnTo>
                  <a:pt x="517791" y="728974"/>
                </a:lnTo>
                <a:lnTo>
                  <a:pt x="538289" y="713973"/>
                </a:lnTo>
                <a:lnTo>
                  <a:pt x="85258" y="94976"/>
                </a:lnTo>
                <a:close/>
              </a:path>
              <a:path w="538479" h="728979">
                <a:moveTo>
                  <a:pt x="0" y="0"/>
                </a:moveTo>
                <a:lnTo>
                  <a:pt x="23774" y="139979"/>
                </a:lnTo>
                <a:lnTo>
                  <a:pt x="64762" y="109978"/>
                </a:lnTo>
                <a:lnTo>
                  <a:pt x="57264" y="99733"/>
                </a:lnTo>
                <a:lnTo>
                  <a:pt x="77762" y="84734"/>
                </a:lnTo>
                <a:lnTo>
                  <a:pt x="99252" y="84734"/>
                </a:lnTo>
                <a:lnTo>
                  <a:pt x="126250" y="64973"/>
                </a:lnTo>
                <a:lnTo>
                  <a:pt x="0" y="0"/>
                </a:lnTo>
                <a:close/>
              </a:path>
              <a:path w="538479" h="728979">
                <a:moveTo>
                  <a:pt x="77762" y="84734"/>
                </a:moveTo>
                <a:lnTo>
                  <a:pt x="57264" y="99733"/>
                </a:lnTo>
                <a:lnTo>
                  <a:pt x="64762" y="109978"/>
                </a:lnTo>
                <a:lnTo>
                  <a:pt x="85258" y="94976"/>
                </a:lnTo>
                <a:lnTo>
                  <a:pt x="77762" y="84734"/>
                </a:lnTo>
                <a:close/>
              </a:path>
              <a:path w="538479" h="728979">
                <a:moveTo>
                  <a:pt x="99252" y="84734"/>
                </a:moveTo>
                <a:lnTo>
                  <a:pt x="77762" y="84734"/>
                </a:lnTo>
                <a:lnTo>
                  <a:pt x="85258" y="94976"/>
                </a:lnTo>
                <a:lnTo>
                  <a:pt x="99252" y="8473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549140" y="5684011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Gill Sans MT"/>
                <a:cs typeface="Gill Sans MT"/>
              </a:rPr>
              <a:t>Let’s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use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the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chain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60" dirty="0">
                <a:latin typeface="Gill Sans MT"/>
                <a:cs typeface="Gill Sans MT"/>
              </a:rPr>
              <a:t>rule!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222500"/>
            <a:ext cx="9648825" cy="1117600"/>
            <a:chOff x="1349463" y="2222500"/>
            <a:chExt cx="964882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0199" y="2222500"/>
              <a:ext cx="3047999" cy="1117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399" y="2222500"/>
              <a:ext cx="3086099" cy="1117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</a:t>
            </a:r>
            <a:r>
              <a:rPr dirty="0"/>
              <a:t>pu</a:t>
            </a:r>
            <a:r>
              <a:rPr spc="-5" dirty="0"/>
              <a:t>ti</a:t>
            </a:r>
            <a:r>
              <a:rPr dirty="0"/>
              <a:t>ng</a:t>
            </a:r>
            <a:r>
              <a:rPr spc="-5" dirty="0"/>
              <a:t> </a:t>
            </a:r>
            <a:r>
              <a:rPr spc="5" dirty="0"/>
              <a:t>G</a:t>
            </a:r>
            <a:r>
              <a:rPr spc="-5" dirty="0"/>
              <a:t>ra</a:t>
            </a:r>
            <a:r>
              <a:rPr spc="-10" dirty="0"/>
              <a:t>d</a:t>
            </a:r>
            <a:r>
              <a:rPr spc="-5" dirty="0"/>
              <a:t>i</a:t>
            </a:r>
            <a:r>
              <a:rPr dirty="0"/>
              <a:t>en</a:t>
            </a:r>
            <a:r>
              <a:rPr spc="-5" dirty="0"/>
              <a:t>t</a:t>
            </a:r>
            <a:r>
              <a:rPr spc="-10" dirty="0"/>
              <a:t>s</a:t>
            </a:r>
            <a:r>
              <a:rPr dirty="0"/>
              <a:t>:</a:t>
            </a:r>
            <a:r>
              <a:rPr spc="-445" dirty="0"/>
              <a:t> </a:t>
            </a:r>
            <a:r>
              <a:rPr spc="-5" dirty="0"/>
              <a:t>Bac</a:t>
            </a:r>
            <a:r>
              <a:rPr dirty="0"/>
              <a:t>kp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4410874" y="4525886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2390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62361" y="4013708"/>
            <a:ext cx="2450465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3845" algn="l"/>
              </a:tabLst>
            </a:pPr>
            <a:r>
              <a:rPr sz="2400" spc="365" dirty="0">
                <a:latin typeface="Cambria Math"/>
                <a:cs typeface="Cambria Math"/>
              </a:rPr>
              <a:t>!𝐽($)	</a:t>
            </a: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spc="365" dirty="0">
                <a:latin typeface="Cambria Math"/>
                <a:cs typeface="Cambria Math"/>
              </a:rPr>
              <a:t>!𝐽($)</a:t>
            </a:r>
            <a:endParaRPr sz="2400">
              <a:latin typeface="Cambria Math"/>
              <a:cs typeface="Cambria Math"/>
            </a:endParaRPr>
          </a:p>
          <a:p>
            <a:pPr marL="206375">
              <a:lnSpc>
                <a:spcPct val="100000"/>
              </a:lnSpc>
              <a:spcBef>
                <a:spcPts val="530"/>
              </a:spcBef>
              <a:tabLst>
                <a:tab pos="1833245" algn="l"/>
              </a:tabLst>
            </a:pPr>
            <a:r>
              <a:rPr sz="2400" spc="220" dirty="0">
                <a:latin typeface="Cambria Math"/>
                <a:cs typeface="Cambria Math"/>
              </a:rPr>
              <a:t>!𝑤</a:t>
            </a:r>
            <a:r>
              <a:rPr sz="2700" spc="330" baseline="-15432" dirty="0">
                <a:latin typeface="Cambria Math"/>
                <a:cs typeface="Cambria Math"/>
              </a:rPr>
              <a:t>2	</a:t>
            </a:r>
            <a:r>
              <a:rPr sz="2400" spc="-114" dirty="0">
                <a:latin typeface="Cambria Math"/>
                <a:cs typeface="Cambria Math"/>
              </a:rPr>
              <a:t>!𝑦)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7194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82891" y="4524540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399"/>
                </a:lnTo>
                <a:lnTo>
                  <a:pt x="596900" y="25399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90015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5" dirty="0">
                <a:latin typeface="Cambria Math"/>
                <a:cs typeface="Cambria Math"/>
              </a:rPr>
              <a:t>!</a:t>
            </a:r>
            <a:r>
              <a:rPr sz="2400" spc="-1030" dirty="0">
                <a:latin typeface="Cambria Math"/>
                <a:cs typeface="Cambria Math"/>
              </a:rPr>
              <a:t>𝑦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0536" y="4513579"/>
            <a:ext cx="601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20" dirty="0">
                <a:latin typeface="Cambria Math"/>
                <a:cs typeface="Cambria Math"/>
              </a:rPr>
              <a:t>!𝑤</a:t>
            </a:r>
            <a:r>
              <a:rPr sz="2700" spc="3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700" spc="-7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700" spc="-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145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179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3135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0874" y="4525886"/>
            <a:ext cx="914400" cy="447675"/>
            <a:chOff x="4410874" y="4525886"/>
            <a:chExt cx="914400" cy="447675"/>
          </a:xfrm>
        </p:grpSpPr>
        <p:sp>
          <p:nvSpPr>
            <p:cNvPr id="3" name="object 3"/>
            <p:cNvSpPr/>
            <p:nvPr/>
          </p:nvSpPr>
          <p:spPr>
            <a:xfrm>
              <a:off x="4720831" y="4555324"/>
              <a:ext cx="406400" cy="417830"/>
            </a:xfrm>
            <a:custGeom>
              <a:avLst/>
              <a:gdLst/>
              <a:ahLst/>
              <a:cxnLst/>
              <a:rect l="l" t="t" r="r" b="b"/>
              <a:pathLst>
                <a:path w="406400" h="417829">
                  <a:moveTo>
                    <a:pt x="338175" y="0"/>
                  </a:moveTo>
                  <a:lnTo>
                    <a:pt x="67640" y="0"/>
                  </a:lnTo>
                  <a:lnTo>
                    <a:pt x="41314" y="5314"/>
                  </a:lnTo>
                  <a:lnTo>
                    <a:pt x="19813" y="19807"/>
                  </a:lnTo>
                  <a:lnTo>
                    <a:pt x="5316" y="41303"/>
                  </a:lnTo>
                  <a:lnTo>
                    <a:pt x="0" y="67627"/>
                  </a:lnTo>
                  <a:lnTo>
                    <a:pt x="0" y="350012"/>
                  </a:lnTo>
                  <a:lnTo>
                    <a:pt x="5316" y="376338"/>
                  </a:lnTo>
                  <a:lnTo>
                    <a:pt x="19813" y="397838"/>
                  </a:lnTo>
                  <a:lnTo>
                    <a:pt x="41314" y="412335"/>
                  </a:lnTo>
                  <a:lnTo>
                    <a:pt x="67640" y="417652"/>
                  </a:lnTo>
                  <a:lnTo>
                    <a:pt x="338175" y="417652"/>
                  </a:lnTo>
                  <a:lnTo>
                    <a:pt x="364501" y="412335"/>
                  </a:lnTo>
                  <a:lnTo>
                    <a:pt x="386002" y="397838"/>
                  </a:lnTo>
                  <a:lnTo>
                    <a:pt x="400499" y="376338"/>
                  </a:lnTo>
                  <a:lnTo>
                    <a:pt x="405815" y="350012"/>
                  </a:lnTo>
                  <a:lnTo>
                    <a:pt x="405815" y="67627"/>
                  </a:lnTo>
                  <a:lnTo>
                    <a:pt x="400499" y="41303"/>
                  </a:lnTo>
                  <a:lnTo>
                    <a:pt x="386002" y="19807"/>
                  </a:lnTo>
                  <a:lnTo>
                    <a:pt x="364501" y="5314"/>
                  </a:lnTo>
                  <a:lnTo>
                    <a:pt x="338175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0874" y="4525886"/>
              <a:ext cx="914400" cy="25400"/>
            </a:xfrm>
            <a:custGeom>
              <a:avLst/>
              <a:gdLst/>
              <a:ahLst/>
              <a:cxnLst/>
              <a:rect l="l" t="t" r="r" b="b"/>
              <a:pathLst>
                <a:path w="914400" h="25400">
                  <a:moveTo>
                    <a:pt x="914400" y="0"/>
                  </a:moveTo>
                  <a:lnTo>
                    <a:pt x="0" y="0"/>
                  </a:lnTo>
                  <a:lnTo>
                    <a:pt x="0" y="25399"/>
                  </a:lnTo>
                  <a:lnTo>
                    <a:pt x="914400" y="2539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9463" y="2159000"/>
            <a:ext cx="9661525" cy="1181100"/>
            <a:chOff x="1349463" y="2159000"/>
            <a:chExt cx="9661525" cy="1181100"/>
          </a:xfrm>
        </p:grpSpPr>
        <p:sp>
          <p:nvSpPr>
            <p:cNvPr id="6" name="object 6"/>
            <p:cNvSpPr/>
            <p:nvPr/>
          </p:nvSpPr>
          <p:spPr>
            <a:xfrm>
              <a:off x="2925978" y="21590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0199" y="2222500"/>
              <a:ext cx="3060699" cy="1117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399" y="2222500"/>
              <a:ext cx="3086099" cy="1117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</a:t>
            </a:r>
            <a:r>
              <a:rPr dirty="0"/>
              <a:t>pu</a:t>
            </a:r>
            <a:r>
              <a:rPr spc="-5" dirty="0"/>
              <a:t>ti</a:t>
            </a:r>
            <a:r>
              <a:rPr dirty="0"/>
              <a:t>ng</a:t>
            </a:r>
            <a:r>
              <a:rPr spc="-5" dirty="0"/>
              <a:t> </a:t>
            </a:r>
            <a:r>
              <a:rPr spc="5" dirty="0"/>
              <a:t>G</a:t>
            </a:r>
            <a:r>
              <a:rPr spc="-5" dirty="0"/>
              <a:t>ra</a:t>
            </a:r>
            <a:r>
              <a:rPr spc="-10" dirty="0"/>
              <a:t>d</a:t>
            </a:r>
            <a:r>
              <a:rPr spc="-5" dirty="0"/>
              <a:t>i</a:t>
            </a:r>
            <a:r>
              <a:rPr dirty="0"/>
              <a:t>en</a:t>
            </a:r>
            <a:r>
              <a:rPr spc="-5" dirty="0"/>
              <a:t>t</a:t>
            </a:r>
            <a:r>
              <a:rPr spc="-10" dirty="0"/>
              <a:t>s</a:t>
            </a:r>
            <a:r>
              <a:rPr dirty="0"/>
              <a:t>:</a:t>
            </a:r>
            <a:r>
              <a:rPr spc="-445" dirty="0"/>
              <a:t> </a:t>
            </a:r>
            <a:r>
              <a:rPr spc="-5" dirty="0"/>
              <a:t>Bac</a:t>
            </a:r>
            <a:r>
              <a:rPr dirty="0"/>
              <a:t>kp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11" name="object 11"/>
          <p:cNvSpPr/>
          <p:nvPr/>
        </p:nvSpPr>
        <p:spPr>
          <a:xfrm>
            <a:off x="5922390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62361" y="4013708"/>
            <a:ext cx="2450465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3845" algn="l"/>
              </a:tabLst>
            </a:pPr>
            <a:r>
              <a:rPr sz="2400" spc="365" dirty="0">
                <a:latin typeface="Cambria Math"/>
                <a:cs typeface="Cambria Math"/>
              </a:rPr>
              <a:t>!𝐽($)	</a:t>
            </a: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spc="365" dirty="0">
                <a:latin typeface="Cambria Math"/>
                <a:cs typeface="Cambria Math"/>
              </a:rPr>
              <a:t>!𝐽($)</a:t>
            </a:r>
            <a:endParaRPr sz="2400">
              <a:latin typeface="Cambria Math"/>
              <a:cs typeface="Cambria Math"/>
            </a:endParaRPr>
          </a:p>
          <a:p>
            <a:pPr marL="209550">
              <a:lnSpc>
                <a:spcPct val="100000"/>
              </a:lnSpc>
              <a:spcBef>
                <a:spcPts val="530"/>
              </a:spcBef>
              <a:tabLst>
                <a:tab pos="1833880" algn="l"/>
              </a:tabLst>
            </a:pPr>
            <a:r>
              <a:rPr sz="2400" spc="204" dirty="0">
                <a:latin typeface="Cambria Math"/>
                <a:cs typeface="Cambria Math"/>
              </a:rPr>
              <a:t>!𝑤</a:t>
            </a:r>
            <a:r>
              <a:rPr sz="2700" spc="307" baseline="-15432" dirty="0">
                <a:latin typeface="Cambria Math"/>
                <a:cs typeface="Cambria Math"/>
              </a:rPr>
              <a:t>1	</a:t>
            </a:r>
            <a:r>
              <a:rPr sz="2400" spc="-114" dirty="0">
                <a:latin typeface="Cambria Math"/>
                <a:cs typeface="Cambria Math"/>
              </a:rPr>
              <a:t>!𝑦)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7511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82891" y="4524540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399"/>
                </a:lnTo>
                <a:lnTo>
                  <a:pt x="596900" y="25399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86777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5" dirty="0">
                <a:latin typeface="Cambria Math"/>
                <a:cs typeface="Cambria Math"/>
              </a:rPr>
              <a:t>!</a:t>
            </a:r>
            <a:r>
              <a:rPr sz="2400" spc="-1030" dirty="0">
                <a:latin typeface="Cambria Math"/>
                <a:cs typeface="Cambria Math"/>
              </a:rPr>
              <a:t>𝑦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854" y="4513579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04" dirty="0">
                <a:latin typeface="Cambria Math"/>
                <a:cs typeface="Cambria Math"/>
              </a:rPr>
              <a:t>!𝑤</a:t>
            </a:r>
            <a:r>
              <a:rPr sz="2700" spc="30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700" spc="-7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700" spc="-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145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2982" y="4972977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93" y="126695"/>
                </a:moveTo>
                <a:lnTo>
                  <a:pt x="50793" y="127241"/>
                </a:lnTo>
                <a:lnTo>
                  <a:pt x="63474" y="716895"/>
                </a:lnTo>
                <a:lnTo>
                  <a:pt x="88874" y="716349"/>
                </a:lnTo>
                <a:lnTo>
                  <a:pt x="76193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41"/>
                </a:lnTo>
                <a:lnTo>
                  <a:pt x="75920" y="113995"/>
                </a:lnTo>
                <a:lnTo>
                  <a:pt x="120854" y="113995"/>
                </a:lnTo>
                <a:lnTo>
                  <a:pt x="60756" y="0"/>
                </a:lnTo>
                <a:close/>
              </a:path>
              <a:path w="127000" h="716914">
                <a:moveTo>
                  <a:pt x="75920" y="113995"/>
                </a:moveTo>
                <a:lnTo>
                  <a:pt x="50520" y="114541"/>
                </a:lnTo>
                <a:lnTo>
                  <a:pt x="50793" y="127241"/>
                </a:lnTo>
                <a:lnTo>
                  <a:pt x="76193" y="126695"/>
                </a:lnTo>
                <a:lnTo>
                  <a:pt x="75920" y="113995"/>
                </a:lnTo>
                <a:close/>
              </a:path>
              <a:path w="127000" h="716914">
                <a:moveTo>
                  <a:pt x="120854" y="113995"/>
                </a:moveTo>
                <a:lnTo>
                  <a:pt x="75920" y="113995"/>
                </a:lnTo>
                <a:lnTo>
                  <a:pt x="76193" y="126695"/>
                </a:lnTo>
                <a:lnTo>
                  <a:pt x="126974" y="125603"/>
                </a:lnTo>
                <a:lnTo>
                  <a:pt x="120854" y="1139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69359" y="5708396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ill Sans MT"/>
                <a:cs typeface="Gill Sans MT"/>
              </a:rPr>
              <a:t>Apply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chain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60" dirty="0">
                <a:latin typeface="Gill Sans MT"/>
                <a:cs typeface="Gill Sans MT"/>
              </a:rPr>
              <a:t>rule!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31761" y="5711444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ill Sans MT"/>
                <a:cs typeface="Gill Sans MT"/>
              </a:rPr>
              <a:t>Apply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chain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60" dirty="0">
                <a:latin typeface="Gill Sans MT"/>
                <a:cs typeface="Gill Sans MT"/>
              </a:rPr>
              <a:t>rule!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3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156742" y="4974831"/>
            <a:ext cx="964565" cy="716915"/>
            <a:chOff x="7156742" y="4974831"/>
            <a:chExt cx="964565" cy="716915"/>
          </a:xfrm>
        </p:grpSpPr>
        <p:sp>
          <p:nvSpPr>
            <p:cNvPr id="32" name="object 32"/>
            <p:cNvSpPr/>
            <p:nvPr/>
          </p:nvSpPr>
          <p:spPr>
            <a:xfrm>
              <a:off x="7156742" y="5105857"/>
              <a:ext cx="964565" cy="91440"/>
            </a:xfrm>
            <a:custGeom>
              <a:avLst/>
              <a:gdLst/>
              <a:ahLst/>
              <a:cxnLst/>
              <a:rect l="l" t="t" r="r" b="b"/>
              <a:pathLst>
                <a:path w="964565" h="91439">
                  <a:moveTo>
                    <a:pt x="964275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964275" y="91439"/>
                  </a:lnTo>
                  <a:lnTo>
                    <a:pt x="964275" y="0"/>
                  </a:lnTo>
                  <a:close/>
                </a:path>
              </a:pathLst>
            </a:custGeom>
            <a:solidFill>
              <a:srgbClr val="FF0000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25397" y="4974831"/>
              <a:ext cx="127000" cy="716915"/>
            </a:xfrm>
            <a:custGeom>
              <a:avLst/>
              <a:gdLst/>
              <a:ahLst/>
              <a:cxnLst/>
              <a:rect l="l" t="t" r="r" b="b"/>
              <a:pathLst>
                <a:path w="127000" h="716914">
                  <a:moveTo>
                    <a:pt x="76181" y="126695"/>
                  </a:moveTo>
                  <a:lnTo>
                    <a:pt x="50780" y="127241"/>
                  </a:lnTo>
                  <a:lnTo>
                    <a:pt x="63461" y="716899"/>
                  </a:lnTo>
                  <a:lnTo>
                    <a:pt x="88861" y="716353"/>
                  </a:lnTo>
                  <a:lnTo>
                    <a:pt x="76181" y="126695"/>
                  </a:lnTo>
                  <a:close/>
                </a:path>
                <a:path w="127000" h="716914">
                  <a:moveTo>
                    <a:pt x="60756" y="0"/>
                  </a:moveTo>
                  <a:lnTo>
                    <a:pt x="0" y="128333"/>
                  </a:lnTo>
                  <a:lnTo>
                    <a:pt x="50780" y="127241"/>
                  </a:lnTo>
                  <a:lnTo>
                    <a:pt x="50507" y="114554"/>
                  </a:lnTo>
                  <a:lnTo>
                    <a:pt x="75907" y="113995"/>
                  </a:lnTo>
                  <a:lnTo>
                    <a:pt x="120843" y="113995"/>
                  </a:lnTo>
                  <a:lnTo>
                    <a:pt x="60756" y="0"/>
                  </a:lnTo>
                  <a:close/>
                </a:path>
                <a:path w="127000" h="716914">
                  <a:moveTo>
                    <a:pt x="75907" y="113995"/>
                  </a:moveTo>
                  <a:lnTo>
                    <a:pt x="50507" y="114554"/>
                  </a:lnTo>
                  <a:lnTo>
                    <a:pt x="50780" y="127241"/>
                  </a:lnTo>
                  <a:lnTo>
                    <a:pt x="76181" y="126695"/>
                  </a:lnTo>
                  <a:lnTo>
                    <a:pt x="75907" y="113995"/>
                  </a:lnTo>
                  <a:close/>
                </a:path>
                <a:path w="127000" h="716914">
                  <a:moveTo>
                    <a:pt x="120843" y="113995"/>
                  </a:moveTo>
                  <a:lnTo>
                    <a:pt x="75907" y="113995"/>
                  </a:lnTo>
                  <a:lnTo>
                    <a:pt x="76181" y="126695"/>
                  </a:lnTo>
                  <a:lnTo>
                    <a:pt x="126961" y="125603"/>
                  </a:lnTo>
                  <a:lnTo>
                    <a:pt x="120843" y="11399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222500"/>
            <a:ext cx="9650095" cy="1117600"/>
            <a:chOff x="1349463" y="2222500"/>
            <a:chExt cx="965009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544" y="2222500"/>
              <a:ext cx="9209811" cy="1117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</a:t>
            </a:r>
            <a:r>
              <a:rPr dirty="0"/>
              <a:t>pu</a:t>
            </a:r>
            <a:r>
              <a:rPr spc="-5" dirty="0"/>
              <a:t>ti</a:t>
            </a:r>
            <a:r>
              <a:rPr dirty="0"/>
              <a:t>ng</a:t>
            </a:r>
            <a:r>
              <a:rPr spc="-5" dirty="0"/>
              <a:t> </a:t>
            </a:r>
            <a:r>
              <a:rPr spc="5" dirty="0"/>
              <a:t>G</a:t>
            </a:r>
            <a:r>
              <a:rPr spc="-5" dirty="0"/>
              <a:t>ra</a:t>
            </a:r>
            <a:r>
              <a:rPr spc="-10" dirty="0"/>
              <a:t>d</a:t>
            </a:r>
            <a:r>
              <a:rPr spc="-5" dirty="0"/>
              <a:t>i</a:t>
            </a:r>
            <a:r>
              <a:rPr dirty="0"/>
              <a:t>en</a:t>
            </a:r>
            <a:r>
              <a:rPr spc="-5" dirty="0"/>
              <a:t>t</a:t>
            </a:r>
            <a:r>
              <a:rPr spc="-10" dirty="0"/>
              <a:t>s</a:t>
            </a:r>
            <a:r>
              <a:rPr dirty="0"/>
              <a:t>:</a:t>
            </a:r>
            <a:r>
              <a:rPr spc="-445" dirty="0"/>
              <a:t> </a:t>
            </a:r>
            <a:r>
              <a:rPr spc="-5" dirty="0"/>
              <a:t>Bac</a:t>
            </a:r>
            <a:r>
              <a:rPr dirty="0"/>
              <a:t>kp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6" name="object 6"/>
          <p:cNvSpPr/>
          <p:nvPr/>
        </p:nvSpPr>
        <p:spPr>
          <a:xfrm>
            <a:off x="3856685" y="4525886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8213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08171" y="4013708"/>
            <a:ext cx="2450465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3210" algn="l"/>
              </a:tabLst>
            </a:pPr>
            <a:r>
              <a:rPr sz="2400" spc="365" dirty="0">
                <a:latin typeface="Cambria Math"/>
                <a:cs typeface="Cambria Math"/>
              </a:rPr>
              <a:t>!𝐽($)	</a:t>
            </a: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spc="365" dirty="0">
                <a:latin typeface="Cambria Math"/>
                <a:cs typeface="Cambria Math"/>
              </a:rPr>
              <a:t>!𝐽($)</a:t>
            </a:r>
            <a:endParaRPr sz="2400">
              <a:latin typeface="Cambria Math"/>
              <a:cs typeface="Cambria Math"/>
            </a:endParaRPr>
          </a:p>
          <a:p>
            <a:pPr marL="209550">
              <a:lnSpc>
                <a:spcPct val="100000"/>
              </a:lnSpc>
              <a:spcBef>
                <a:spcPts val="530"/>
              </a:spcBef>
              <a:tabLst>
                <a:tab pos="1833245" algn="l"/>
              </a:tabLst>
            </a:pPr>
            <a:r>
              <a:rPr sz="2400" spc="204" dirty="0">
                <a:latin typeface="Cambria Math"/>
                <a:cs typeface="Cambria Math"/>
              </a:rPr>
              <a:t>!𝑤</a:t>
            </a:r>
            <a:r>
              <a:rPr sz="2700" spc="307" baseline="-15432" dirty="0">
                <a:latin typeface="Cambria Math"/>
                <a:cs typeface="Cambria Math"/>
              </a:rPr>
              <a:t>1	</a:t>
            </a:r>
            <a:r>
              <a:rPr sz="2400" spc="-114" dirty="0">
                <a:latin typeface="Cambria Math"/>
                <a:cs typeface="Cambria Math"/>
              </a:rPr>
              <a:t>!𝑦)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2826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28713" y="4524540"/>
            <a:ext cx="520700" cy="25400"/>
          </a:xfrm>
          <a:custGeom>
            <a:avLst/>
            <a:gdLst/>
            <a:ahLst/>
            <a:cxnLst/>
            <a:rect l="l" t="t" r="r" b="b"/>
            <a:pathLst>
              <a:path w="520700" h="25400">
                <a:moveTo>
                  <a:pt x="520700" y="0"/>
                </a:moveTo>
                <a:lnTo>
                  <a:pt x="0" y="0"/>
                </a:lnTo>
                <a:lnTo>
                  <a:pt x="0" y="25399"/>
                </a:lnTo>
                <a:lnTo>
                  <a:pt x="520700" y="25399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94563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5" dirty="0">
                <a:latin typeface="Cambria Math"/>
                <a:cs typeface="Cambria Math"/>
              </a:rPr>
              <a:t>!</a:t>
            </a:r>
            <a:r>
              <a:rPr sz="2400" spc="-1030" dirty="0">
                <a:latin typeface="Cambria Math"/>
                <a:cs typeface="Cambria Math"/>
              </a:rPr>
              <a:t>𝑦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6168" y="451357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latin typeface="Cambria Math"/>
                <a:cs typeface="Cambria Math"/>
              </a:rPr>
              <a:t>!𝑧</a:t>
            </a:r>
            <a:r>
              <a:rPr sz="2700" spc="31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700" spc="-7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700" spc="-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145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31620" y="4318507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98142" y="4533481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400"/>
                </a:lnTo>
                <a:lnTo>
                  <a:pt x="596900" y="25400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25828" y="408685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latin typeface="Cambria Math"/>
                <a:cs typeface="Cambria Math"/>
              </a:rPr>
              <a:t>!𝑧</a:t>
            </a:r>
            <a:r>
              <a:rPr sz="2700" spc="31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4962" y="4522723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04" dirty="0">
                <a:latin typeface="Cambria Math"/>
                <a:cs typeface="Cambria Math"/>
              </a:rPr>
              <a:t>!𝑤</a:t>
            </a:r>
            <a:r>
              <a:rPr sz="2700" spc="30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222500"/>
            <a:ext cx="9650095" cy="1117600"/>
            <a:chOff x="1349463" y="2222500"/>
            <a:chExt cx="965009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544" y="2222500"/>
              <a:ext cx="9209811" cy="1117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</a:t>
            </a:r>
            <a:r>
              <a:rPr dirty="0"/>
              <a:t>pu</a:t>
            </a:r>
            <a:r>
              <a:rPr spc="-5" dirty="0"/>
              <a:t>ti</a:t>
            </a:r>
            <a:r>
              <a:rPr dirty="0"/>
              <a:t>ng</a:t>
            </a:r>
            <a:r>
              <a:rPr spc="-5" dirty="0"/>
              <a:t> </a:t>
            </a:r>
            <a:r>
              <a:rPr spc="5" dirty="0"/>
              <a:t>G</a:t>
            </a:r>
            <a:r>
              <a:rPr spc="-5" dirty="0"/>
              <a:t>ra</a:t>
            </a:r>
            <a:r>
              <a:rPr spc="-10" dirty="0"/>
              <a:t>d</a:t>
            </a:r>
            <a:r>
              <a:rPr spc="-5" dirty="0"/>
              <a:t>i</a:t>
            </a:r>
            <a:r>
              <a:rPr dirty="0"/>
              <a:t>en</a:t>
            </a:r>
            <a:r>
              <a:rPr spc="-5" dirty="0"/>
              <a:t>t</a:t>
            </a:r>
            <a:r>
              <a:rPr spc="-10" dirty="0"/>
              <a:t>s</a:t>
            </a:r>
            <a:r>
              <a:rPr dirty="0"/>
              <a:t>:</a:t>
            </a:r>
            <a:r>
              <a:rPr spc="-445" dirty="0"/>
              <a:t> </a:t>
            </a:r>
            <a:r>
              <a:rPr spc="-5" dirty="0"/>
              <a:t>Bac</a:t>
            </a:r>
            <a:r>
              <a:rPr dirty="0"/>
              <a:t>kp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6" name="object 6"/>
          <p:cNvSpPr/>
          <p:nvPr/>
        </p:nvSpPr>
        <p:spPr>
          <a:xfrm>
            <a:off x="3856685" y="4525886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8213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08171" y="4013708"/>
            <a:ext cx="2451100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4480" algn="l"/>
              </a:tabLst>
            </a:pPr>
            <a:r>
              <a:rPr sz="2400" spc="365" dirty="0">
                <a:latin typeface="Cambria Math"/>
                <a:cs typeface="Cambria Math"/>
              </a:rPr>
              <a:t>!𝐽($)	</a:t>
            </a: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spc="365" dirty="0">
                <a:latin typeface="Cambria Math"/>
                <a:cs typeface="Cambria Math"/>
              </a:rPr>
              <a:t>!𝐽($)</a:t>
            </a:r>
            <a:endParaRPr sz="2400">
              <a:latin typeface="Cambria Math"/>
              <a:cs typeface="Cambria Math"/>
            </a:endParaRPr>
          </a:p>
          <a:p>
            <a:pPr marL="209550">
              <a:lnSpc>
                <a:spcPct val="100000"/>
              </a:lnSpc>
              <a:spcBef>
                <a:spcPts val="530"/>
              </a:spcBef>
              <a:tabLst>
                <a:tab pos="1833880" algn="l"/>
              </a:tabLst>
            </a:pPr>
            <a:r>
              <a:rPr sz="2400" spc="204" dirty="0">
                <a:latin typeface="Cambria Math"/>
                <a:cs typeface="Cambria Math"/>
              </a:rPr>
              <a:t>!𝑤</a:t>
            </a:r>
            <a:r>
              <a:rPr sz="2700" spc="307" baseline="-15432" dirty="0">
                <a:latin typeface="Cambria Math"/>
                <a:cs typeface="Cambria Math"/>
              </a:rPr>
              <a:t>1	</a:t>
            </a:r>
            <a:r>
              <a:rPr sz="2400" spc="-114" dirty="0">
                <a:latin typeface="Cambria Math"/>
                <a:cs typeface="Cambria Math"/>
              </a:rPr>
              <a:t>!𝑦)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3588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28713" y="4524540"/>
            <a:ext cx="520700" cy="25400"/>
          </a:xfrm>
          <a:custGeom>
            <a:avLst/>
            <a:gdLst/>
            <a:ahLst/>
            <a:cxnLst/>
            <a:rect l="l" t="t" r="r" b="b"/>
            <a:pathLst>
              <a:path w="520700" h="25400">
                <a:moveTo>
                  <a:pt x="520700" y="0"/>
                </a:moveTo>
                <a:lnTo>
                  <a:pt x="0" y="0"/>
                </a:lnTo>
                <a:lnTo>
                  <a:pt x="0" y="25399"/>
                </a:lnTo>
                <a:lnTo>
                  <a:pt x="520700" y="25399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95325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5" dirty="0">
                <a:latin typeface="Cambria Math"/>
                <a:cs typeface="Cambria Math"/>
              </a:rPr>
              <a:t>!</a:t>
            </a:r>
            <a:r>
              <a:rPr sz="2400" spc="-1030" dirty="0">
                <a:latin typeface="Cambria Math"/>
                <a:cs typeface="Cambria Math"/>
              </a:rPr>
              <a:t>𝑦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6930" y="451357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latin typeface="Cambria Math"/>
                <a:cs typeface="Cambria Math"/>
              </a:rPr>
              <a:t>!𝑧</a:t>
            </a:r>
            <a:r>
              <a:rPr sz="2700" spc="31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mbria Math"/>
                <a:cs typeface="Cambria Math"/>
              </a:rPr>
              <a:t>𝑧</a:t>
            </a:r>
            <a:r>
              <a:rPr sz="2250" spc="-52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700" spc="-7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700" spc="-3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Cambria Math"/>
                <a:cs typeface="Cambria Math"/>
              </a:rPr>
              <a:t>𝐽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1145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31620" y="4318507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98142" y="4533481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400"/>
                </a:lnTo>
                <a:lnTo>
                  <a:pt x="596900" y="25400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25828" y="408685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latin typeface="Cambria Math"/>
                <a:cs typeface="Cambria Math"/>
              </a:rPr>
              <a:t>!𝑧</a:t>
            </a:r>
            <a:r>
              <a:rPr sz="2700" spc="315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4962" y="4522723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04" dirty="0">
                <a:latin typeface="Cambria Math"/>
                <a:cs typeface="Cambria Math"/>
              </a:rPr>
              <a:t>!𝑤</a:t>
            </a:r>
            <a:r>
              <a:rPr sz="2700" spc="30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90750" y="5711444"/>
            <a:ext cx="861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latin typeface="Gill Sans MT"/>
                <a:cs typeface="Gill Sans MT"/>
              </a:rPr>
              <a:t>Repeat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this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65" dirty="0">
                <a:latin typeface="Gill Sans MT"/>
                <a:cs typeface="Gill Sans MT"/>
              </a:rPr>
              <a:t>for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5" dirty="0">
                <a:latin typeface="Gill Sans MT"/>
                <a:cs typeface="Gill Sans MT"/>
              </a:rPr>
              <a:t>every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weight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in the network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using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gradients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45" dirty="0">
                <a:latin typeface="Gill Sans MT"/>
                <a:cs typeface="Gill Sans MT"/>
              </a:rPr>
              <a:t>from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later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layers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8847" y="269748"/>
            <a:ext cx="2595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Why</a:t>
            </a:r>
            <a:r>
              <a:rPr spc="-80" dirty="0"/>
              <a:t> </a:t>
            </a:r>
            <a:r>
              <a:rPr spc="-15" dirty="0"/>
              <a:t>Now?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1090" y="1701545"/>
            <a:ext cx="365760" cy="4593590"/>
            <a:chOff x="1101090" y="1701545"/>
            <a:chExt cx="365760" cy="4593590"/>
          </a:xfrm>
        </p:grpSpPr>
        <p:sp>
          <p:nvSpPr>
            <p:cNvPr id="4" name="object 4"/>
            <p:cNvSpPr/>
            <p:nvPr/>
          </p:nvSpPr>
          <p:spPr>
            <a:xfrm>
              <a:off x="1115373" y="1715833"/>
              <a:ext cx="337185" cy="4565015"/>
            </a:xfrm>
            <a:custGeom>
              <a:avLst/>
              <a:gdLst/>
              <a:ahLst/>
              <a:cxnLst/>
              <a:rect l="l" t="t" r="r" b="b"/>
              <a:pathLst>
                <a:path w="337184" h="4565015">
                  <a:moveTo>
                    <a:pt x="337112" y="0"/>
                  </a:moveTo>
                  <a:lnTo>
                    <a:pt x="168558" y="168554"/>
                  </a:lnTo>
                  <a:lnTo>
                    <a:pt x="0" y="0"/>
                  </a:lnTo>
                  <a:lnTo>
                    <a:pt x="0" y="4396098"/>
                  </a:lnTo>
                  <a:lnTo>
                    <a:pt x="168558" y="4564651"/>
                  </a:lnTo>
                  <a:lnTo>
                    <a:pt x="337112" y="4396098"/>
                  </a:lnTo>
                  <a:lnTo>
                    <a:pt x="337112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5378" y="1715833"/>
              <a:ext cx="337185" cy="4565015"/>
            </a:xfrm>
            <a:custGeom>
              <a:avLst/>
              <a:gdLst/>
              <a:ahLst/>
              <a:cxnLst/>
              <a:rect l="l" t="t" r="r" b="b"/>
              <a:pathLst>
                <a:path w="337184" h="4565015">
                  <a:moveTo>
                    <a:pt x="337108" y="0"/>
                  </a:moveTo>
                  <a:lnTo>
                    <a:pt x="337108" y="4396092"/>
                  </a:lnTo>
                  <a:lnTo>
                    <a:pt x="168554" y="4564652"/>
                  </a:lnTo>
                  <a:lnTo>
                    <a:pt x="0" y="4396092"/>
                  </a:lnTo>
                  <a:lnTo>
                    <a:pt x="0" y="0"/>
                  </a:lnTo>
                  <a:lnTo>
                    <a:pt x="168554" y="168554"/>
                  </a:lnTo>
                  <a:lnTo>
                    <a:pt x="337108" y="0"/>
                  </a:lnTo>
                  <a:close/>
                </a:path>
              </a:pathLst>
            </a:custGeom>
            <a:ln w="28575">
              <a:solidFill>
                <a:srgbClr val="2E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9079" y="2207259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1952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8935" y="2097531"/>
            <a:ext cx="15830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35" dirty="0">
                <a:latin typeface="Gill Sans MT"/>
                <a:cs typeface="Gill Sans MT"/>
              </a:rPr>
              <a:t>Stochastic </a:t>
            </a:r>
            <a:r>
              <a:rPr sz="1600" spc="-30" dirty="0">
                <a:latin typeface="Gill Sans MT"/>
                <a:cs typeface="Gill Sans MT"/>
              </a:rPr>
              <a:t>Gradient </a:t>
            </a:r>
            <a:r>
              <a:rPr sz="1600" spc="-430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Descent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79" y="2893059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1958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935" y="2783331"/>
            <a:ext cx="908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Gill Sans MT"/>
                <a:cs typeface="Gill Sans MT"/>
              </a:rPr>
              <a:t>Perceptron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8935" y="3025140"/>
            <a:ext cx="1591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latin typeface="Gill Sans MT"/>
                <a:cs typeface="Gill Sans MT"/>
              </a:rPr>
              <a:t>L</a:t>
            </a:r>
            <a:r>
              <a:rPr sz="1400" spc="-15" dirty="0">
                <a:latin typeface="Gill Sans MT"/>
                <a:cs typeface="Gill Sans MT"/>
              </a:rPr>
              <a:t>e</a:t>
            </a:r>
            <a:r>
              <a:rPr sz="1400" dirty="0">
                <a:latin typeface="Gill Sans MT"/>
                <a:cs typeface="Gill Sans MT"/>
              </a:rPr>
              <a:t>a</a:t>
            </a:r>
            <a:r>
              <a:rPr sz="1400" spc="-60" dirty="0">
                <a:latin typeface="Gill Sans MT"/>
                <a:cs typeface="Gill Sans MT"/>
              </a:rPr>
              <a:t>r</a:t>
            </a:r>
            <a:r>
              <a:rPr sz="1400" spc="-15" dirty="0">
                <a:latin typeface="Gill Sans MT"/>
                <a:cs typeface="Gill Sans MT"/>
              </a:rPr>
              <a:t>n</a:t>
            </a:r>
            <a:r>
              <a:rPr sz="1400" dirty="0">
                <a:latin typeface="Gill Sans MT"/>
                <a:cs typeface="Gill Sans MT"/>
              </a:rPr>
              <a:t>a</a:t>
            </a:r>
            <a:r>
              <a:rPr sz="1400" spc="-15" dirty="0">
                <a:latin typeface="Gill Sans MT"/>
                <a:cs typeface="Gill Sans MT"/>
              </a:rPr>
              <a:t>b</a:t>
            </a:r>
            <a:r>
              <a:rPr sz="1400" spc="-50" dirty="0">
                <a:latin typeface="Gill Sans MT"/>
                <a:cs typeface="Gill Sans MT"/>
              </a:rPr>
              <a:t>l</a:t>
            </a:r>
            <a:r>
              <a:rPr sz="1400" dirty="0">
                <a:latin typeface="Gill Sans MT"/>
                <a:cs typeface="Gill Sans MT"/>
              </a:rPr>
              <a:t>e</a:t>
            </a:r>
            <a:r>
              <a:rPr sz="1400" spc="-140" dirty="0">
                <a:latin typeface="Gill Sans MT"/>
                <a:cs typeface="Gill Sans MT"/>
              </a:rPr>
              <a:t> </a:t>
            </a:r>
            <a:r>
              <a:rPr sz="1400" spc="-125" dirty="0">
                <a:latin typeface="Gill Sans MT"/>
                <a:cs typeface="Gill Sans MT"/>
              </a:rPr>
              <a:t>W</a:t>
            </a:r>
            <a:r>
              <a:rPr sz="1400" dirty="0">
                <a:latin typeface="Gill Sans MT"/>
                <a:cs typeface="Gill Sans MT"/>
              </a:rPr>
              <a:t>e</a:t>
            </a:r>
            <a:r>
              <a:rPr sz="1400" spc="-50" dirty="0">
                <a:latin typeface="Gill Sans MT"/>
                <a:cs typeface="Gill Sans MT"/>
              </a:rPr>
              <a:t>i</a:t>
            </a:r>
            <a:r>
              <a:rPr sz="1400" dirty="0">
                <a:latin typeface="Gill Sans MT"/>
                <a:cs typeface="Gill Sans MT"/>
              </a:rPr>
              <a:t>g</a:t>
            </a:r>
            <a:r>
              <a:rPr sz="1400" spc="-15" dirty="0">
                <a:latin typeface="Gill Sans MT"/>
                <a:cs typeface="Gill Sans MT"/>
              </a:rPr>
              <a:t>h</a:t>
            </a:r>
            <a:r>
              <a:rPr sz="1400" spc="-45" dirty="0">
                <a:latin typeface="Gill Sans MT"/>
                <a:cs typeface="Gill Sans MT"/>
              </a:rPr>
              <a:t>ts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079" y="4758435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1995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8935" y="4758435"/>
            <a:ext cx="201295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5" dirty="0">
                <a:latin typeface="Gill Sans MT"/>
                <a:cs typeface="Gill Sans MT"/>
              </a:rPr>
              <a:t>Deep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Convolutional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NN</a:t>
            </a:r>
            <a:endParaRPr sz="1600">
              <a:latin typeface="Gill Sans MT"/>
              <a:cs typeface="Gill Sans MT"/>
            </a:endParaRPr>
          </a:p>
          <a:p>
            <a:pPr marL="298450" indent="-285750">
              <a:lnSpc>
                <a:spcPts val="167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35" dirty="0">
                <a:latin typeface="Gill Sans MT"/>
                <a:cs typeface="Gill Sans MT"/>
              </a:rPr>
              <a:t>Digit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Recognition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079" y="4115307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1986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8935" y="4115307"/>
            <a:ext cx="190881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30" dirty="0">
                <a:latin typeface="Gill Sans MT"/>
                <a:cs typeface="Gill Sans MT"/>
              </a:rPr>
              <a:t>Backpropagation</a:t>
            </a:r>
            <a:endParaRPr sz="1600">
              <a:latin typeface="Gill Sans MT"/>
              <a:cs typeface="Gill Sans MT"/>
            </a:endParaRPr>
          </a:p>
          <a:p>
            <a:pPr marL="298450" indent="-285750">
              <a:lnSpc>
                <a:spcPts val="167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35" dirty="0">
                <a:latin typeface="Gill Sans MT"/>
                <a:cs typeface="Gill Sans MT"/>
              </a:rPr>
              <a:t>Multi-Layer </a:t>
            </a:r>
            <a:r>
              <a:rPr sz="1400" spc="-40" dirty="0">
                <a:latin typeface="Gill Sans MT"/>
                <a:cs typeface="Gill Sans MT"/>
              </a:rPr>
              <a:t>Perceptron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505" y="3459873"/>
            <a:ext cx="75826" cy="764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505" y="3596551"/>
            <a:ext cx="75826" cy="764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505" y="3733241"/>
            <a:ext cx="75826" cy="764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24" y="5377027"/>
            <a:ext cx="75826" cy="764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24" y="5513704"/>
            <a:ext cx="75826" cy="7640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24" y="5650397"/>
            <a:ext cx="75826" cy="7640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457623" y="2466744"/>
            <a:ext cx="1977389" cy="15595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85"/>
              </a:spcBef>
            </a:pPr>
            <a:r>
              <a:rPr sz="2800" b="1" spc="-75" dirty="0">
                <a:latin typeface="Gill Sans MT"/>
                <a:cs typeface="Gill Sans MT"/>
              </a:rPr>
              <a:t>1.</a:t>
            </a:r>
            <a:r>
              <a:rPr sz="2800" b="1" spc="-35" dirty="0">
                <a:latin typeface="Gill Sans MT"/>
                <a:cs typeface="Gill Sans MT"/>
              </a:rPr>
              <a:t> </a:t>
            </a:r>
            <a:r>
              <a:rPr sz="2800" b="1" spc="-135" dirty="0">
                <a:latin typeface="Gill Sans MT"/>
                <a:cs typeface="Gill Sans MT"/>
              </a:rPr>
              <a:t>Big</a:t>
            </a:r>
            <a:r>
              <a:rPr sz="2800" b="1" spc="-30" dirty="0">
                <a:latin typeface="Gill Sans MT"/>
                <a:cs typeface="Gill Sans MT"/>
              </a:rPr>
              <a:t> </a:t>
            </a:r>
            <a:r>
              <a:rPr sz="2800" b="1" spc="-114" dirty="0"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5" dirty="0">
                <a:latin typeface="Gill Sans MT"/>
                <a:cs typeface="Gill Sans MT"/>
              </a:rPr>
              <a:t>Larger </a:t>
            </a:r>
            <a:r>
              <a:rPr sz="2000" spc="-40" dirty="0">
                <a:latin typeface="Gill Sans MT"/>
                <a:cs typeface="Gill Sans MT"/>
              </a:rPr>
              <a:t>Datasets</a:t>
            </a:r>
            <a:endParaRPr sz="2000">
              <a:latin typeface="Gill Sans MT"/>
              <a:cs typeface="Gill Sans MT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0" dirty="0">
                <a:latin typeface="Gill Sans MT"/>
                <a:cs typeface="Gill Sans MT"/>
              </a:rPr>
              <a:t>Easier </a:t>
            </a:r>
            <a:r>
              <a:rPr sz="2000" spc="-45" dirty="0">
                <a:latin typeface="Gill Sans MT"/>
                <a:cs typeface="Gill Sans MT"/>
              </a:rPr>
              <a:t>Collection </a:t>
            </a:r>
            <a:r>
              <a:rPr sz="2000" spc="-54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&amp;</a:t>
            </a:r>
            <a:r>
              <a:rPr sz="2000" spc="-25" dirty="0">
                <a:latin typeface="Gill Sans MT"/>
                <a:cs typeface="Gill Sans MT"/>
              </a:rPr>
              <a:t> Storage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679" y="4593335"/>
            <a:ext cx="1566672" cy="22555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0664" y="4943855"/>
            <a:ext cx="749808" cy="86258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40679" y="5132832"/>
            <a:ext cx="1082040" cy="58826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058799" y="2563875"/>
            <a:ext cx="1946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latin typeface="Gill Sans MT"/>
                <a:cs typeface="Gill Sans MT"/>
              </a:rPr>
              <a:t>2.</a:t>
            </a:r>
            <a:r>
              <a:rPr sz="2800" b="1" spc="-70" dirty="0">
                <a:latin typeface="Gill Sans MT"/>
                <a:cs typeface="Gill Sans MT"/>
              </a:rPr>
              <a:t> </a:t>
            </a:r>
            <a:r>
              <a:rPr sz="2800" b="1" spc="-130" dirty="0">
                <a:latin typeface="Gill Sans MT"/>
                <a:cs typeface="Gill Sans MT"/>
              </a:rPr>
              <a:t>Hardware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39812" y="3073908"/>
            <a:ext cx="19380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0" dirty="0">
                <a:latin typeface="Gill Sans MT"/>
                <a:cs typeface="Gill Sans MT"/>
              </a:rPr>
              <a:t>Graphics 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spc="-40" dirty="0">
                <a:latin typeface="Gill Sans MT"/>
                <a:cs typeface="Gill Sans MT"/>
              </a:rPr>
              <a:t>Processing</a:t>
            </a:r>
            <a:r>
              <a:rPr sz="2000" spc="-10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Units </a:t>
            </a:r>
            <a:r>
              <a:rPr sz="2000" spc="-540" dirty="0">
                <a:latin typeface="Gill Sans MT"/>
                <a:cs typeface="Gill Sans MT"/>
              </a:rPr>
              <a:t> </a:t>
            </a:r>
            <a:r>
              <a:rPr sz="2000" spc="-15" dirty="0">
                <a:latin typeface="Gill Sans MT"/>
                <a:cs typeface="Gill Sans MT"/>
              </a:rPr>
              <a:t>(GPUs)</a:t>
            </a:r>
            <a:endParaRPr sz="2000">
              <a:latin typeface="Gill Sans MT"/>
              <a:cs typeface="Gill Sans MT"/>
            </a:endParaRPr>
          </a:p>
          <a:p>
            <a:pPr marL="298450" marR="38290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5" dirty="0">
                <a:latin typeface="Gill Sans MT"/>
                <a:cs typeface="Gill Sans MT"/>
              </a:rPr>
              <a:t>Massively </a:t>
            </a:r>
            <a:r>
              <a:rPr sz="2000" spc="-40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P</a:t>
            </a:r>
            <a:r>
              <a:rPr sz="2000" spc="-5" dirty="0">
                <a:latin typeface="Gill Sans MT"/>
                <a:cs typeface="Gill Sans MT"/>
              </a:rPr>
              <a:t>a</a:t>
            </a:r>
            <a:r>
              <a:rPr sz="2000" spc="-85" dirty="0">
                <a:latin typeface="Gill Sans MT"/>
                <a:cs typeface="Gill Sans MT"/>
              </a:rPr>
              <a:t>r</a:t>
            </a:r>
            <a:r>
              <a:rPr sz="2000" spc="-5" dirty="0">
                <a:latin typeface="Gill Sans MT"/>
                <a:cs typeface="Gill Sans MT"/>
              </a:rPr>
              <a:t>a</a:t>
            </a:r>
            <a:r>
              <a:rPr sz="2000" spc="-70" dirty="0">
                <a:latin typeface="Gill Sans MT"/>
                <a:cs typeface="Gill Sans MT"/>
              </a:rPr>
              <a:t>ll</a:t>
            </a:r>
            <a:r>
              <a:rPr sz="2000" spc="5" dirty="0">
                <a:latin typeface="Gill Sans MT"/>
                <a:cs typeface="Gill Sans MT"/>
              </a:rPr>
              <a:t>e</a:t>
            </a:r>
            <a:r>
              <a:rPr sz="2000" spc="-70" dirty="0">
                <a:latin typeface="Gill Sans MT"/>
                <a:cs typeface="Gill Sans MT"/>
              </a:rPr>
              <a:t>li</a:t>
            </a:r>
            <a:r>
              <a:rPr sz="2000" spc="-50" dirty="0">
                <a:latin typeface="Gill Sans MT"/>
                <a:cs typeface="Gill Sans MT"/>
              </a:rPr>
              <a:t>z</a:t>
            </a:r>
            <a:r>
              <a:rPr sz="2000" spc="-5" dirty="0">
                <a:latin typeface="Gill Sans MT"/>
                <a:cs typeface="Gill Sans MT"/>
              </a:rPr>
              <a:t>a</a:t>
            </a:r>
            <a:r>
              <a:rPr sz="2000" spc="-10" dirty="0">
                <a:latin typeface="Gill Sans MT"/>
                <a:cs typeface="Gill Sans MT"/>
              </a:rPr>
              <a:t>b</a:t>
            </a:r>
            <a:r>
              <a:rPr sz="2000" spc="-70" dirty="0">
                <a:latin typeface="Gill Sans MT"/>
                <a:cs typeface="Gill Sans MT"/>
              </a:rPr>
              <a:t>l</a:t>
            </a:r>
            <a:r>
              <a:rPr sz="2000" dirty="0">
                <a:latin typeface="Gill Sans MT"/>
                <a:cs typeface="Gill Sans MT"/>
              </a:rPr>
              <a:t>e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26807" y="4733544"/>
            <a:ext cx="1612392" cy="11887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609899" y="2462477"/>
            <a:ext cx="1885950" cy="187134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15"/>
              </a:spcBef>
            </a:pPr>
            <a:r>
              <a:rPr sz="2800" b="1" spc="-75" dirty="0">
                <a:latin typeface="Gill Sans MT"/>
                <a:cs typeface="Gill Sans MT"/>
              </a:rPr>
              <a:t>3.</a:t>
            </a:r>
            <a:r>
              <a:rPr sz="2800" b="1" spc="-70" dirty="0">
                <a:latin typeface="Gill Sans MT"/>
                <a:cs typeface="Gill Sans MT"/>
              </a:rPr>
              <a:t> </a:t>
            </a:r>
            <a:r>
              <a:rPr sz="2800" b="1" spc="-114" dirty="0">
                <a:latin typeface="Gill Sans MT"/>
                <a:cs typeface="Gill Sans MT"/>
              </a:rPr>
              <a:t>Software</a:t>
            </a:r>
            <a:endParaRPr sz="2800">
              <a:latin typeface="Gill Sans MT"/>
              <a:cs typeface="Gill Sans MT"/>
            </a:endParaRPr>
          </a:p>
          <a:p>
            <a:pPr marL="298450" marR="475615" indent="-28575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5" dirty="0">
                <a:latin typeface="Gill Sans MT"/>
                <a:cs typeface="Gill Sans MT"/>
              </a:rPr>
              <a:t>Improved </a:t>
            </a:r>
            <a:r>
              <a:rPr sz="2000" spc="-40" dirty="0">
                <a:latin typeface="Gill Sans MT"/>
                <a:cs typeface="Gill Sans MT"/>
              </a:rPr>
              <a:t> </a:t>
            </a:r>
            <a:r>
              <a:rPr sz="2000" spc="-325" dirty="0">
                <a:latin typeface="Gill Sans MT"/>
                <a:cs typeface="Gill Sans MT"/>
              </a:rPr>
              <a:t>T</a:t>
            </a:r>
            <a:r>
              <a:rPr sz="2000" dirty="0">
                <a:latin typeface="Gill Sans MT"/>
                <a:cs typeface="Gill Sans MT"/>
              </a:rPr>
              <a:t>e</a:t>
            </a:r>
            <a:r>
              <a:rPr sz="2000" spc="-45" dirty="0">
                <a:latin typeface="Gill Sans MT"/>
                <a:cs typeface="Gill Sans MT"/>
              </a:rPr>
              <a:t>c</a:t>
            </a:r>
            <a:r>
              <a:rPr sz="2000" spc="-25" dirty="0">
                <a:latin typeface="Gill Sans MT"/>
                <a:cs typeface="Gill Sans MT"/>
              </a:rPr>
              <a:t>hn</a:t>
            </a:r>
            <a:r>
              <a:rPr sz="2000" spc="-15" dirty="0">
                <a:latin typeface="Gill Sans MT"/>
                <a:cs typeface="Gill Sans MT"/>
              </a:rPr>
              <a:t>i</a:t>
            </a:r>
            <a:r>
              <a:rPr sz="2000" spc="-25" dirty="0">
                <a:latin typeface="Gill Sans MT"/>
                <a:cs typeface="Gill Sans MT"/>
              </a:rPr>
              <a:t>qu</a:t>
            </a:r>
            <a:r>
              <a:rPr sz="2000" dirty="0">
                <a:latin typeface="Gill Sans MT"/>
                <a:cs typeface="Gill Sans MT"/>
              </a:rPr>
              <a:t>e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0" dirty="0">
                <a:latin typeface="Gill Sans MT"/>
                <a:cs typeface="Gill Sans MT"/>
              </a:rPr>
              <a:t>New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Models</a:t>
            </a:r>
            <a:endParaRPr sz="20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70" dirty="0">
                <a:latin typeface="Gill Sans MT"/>
                <a:cs typeface="Gill Sans MT"/>
              </a:rPr>
              <a:t>Toolboxes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24288" y="4681728"/>
            <a:ext cx="1356359" cy="115824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284954" y="1532635"/>
            <a:ext cx="73380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Gill Sans MT"/>
                <a:cs typeface="Gill Sans MT"/>
              </a:rPr>
              <a:t>Neural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Networks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date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back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decades,</a:t>
            </a:r>
            <a:r>
              <a:rPr sz="2400" spc="-19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so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why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the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resurgence?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56739" marR="5080" indent="-1844675">
              <a:lnSpc>
                <a:spcPts val="4700"/>
              </a:lnSpc>
              <a:spcBef>
                <a:spcPts val="740"/>
              </a:spcBef>
            </a:pPr>
            <a:r>
              <a:rPr spc="-5" dirty="0">
                <a:solidFill>
                  <a:srgbClr val="FFFFFF"/>
                </a:solidFill>
              </a:rPr>
              <a:t>Neural </a:t>
            </a:r>
            <a:r>
              <a:rPr spc="-15" dirty="0">
                <a:solidFill>
                  <a:srgbClr val="FFFFFF"/>
                </a:solidFill>
              </a:rPr>
              <a:t>Networks </a:t>
            </a:r>
            <a:r>
              <a:rPr spc="-5" dirty="0">
                <a:solidFill>
                  <a:srgbClr val="FFFFFF"/>
                </a:solidFill>
              </a:rPr>
              <a:t>in Practice: </a:t>
            </a:r>
            <a:r>
              <a:rPr spc="-12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Optimization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437" y="269748"/>
            <a:ext cx="83858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Training</a:t>
            </a:r>
            <a:r>
              <a:rPr spc="-10" dirty="0"/>
              <a:t> </a:t>
            </a:r>
            <a:r>
              <a:rPr spc="-5" dirty="0"/>
              <a:t>Neural</a:t>
            </a:r>
            <a:r>
              <a:rPr dirty="0"/>
              <a:t> </a:t>
            </a:r>
            <a:r>
              <a:rPr spc="-15" dirty="0"/>
              <a:t>Networks</a:t>
            </a:r>
            <a:r>
              <a:rPr spc="-10" dirty="0"/>
              <a:t> </a:t>
            </a:r>
            <a:r>
              <a:rPr spc="-5" dirty="0"/>
              <a:t>is Difficult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6232" y="1652016"/>
            <a:ext cx="8787384" cy="4687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12516" y="5796788"/>
            <a:ext cx="260159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i="1" spc="-25" dirty="0">
                <a:latin typeface="Gill Sans MT"/>
                <a:cs typeface="Gill Sans MT"/>
              </a:rPr>
              <a:t>“Visualizing </a:t>
            </a:r>
            <a:r>
              <a:rPr sz="1800" i="1" spc="-5" dirty="0">
                <a:latin typeface="Gill Sans MT"/>
                <a:cs typeface="Gill Sans MT"/>
              </a:rPr>
              <a:t>the </a:t>
            </a:r>
            <a:r>
              <a:rPr sz="1800" i="1" spc="-10" dirty="0">
                <a:latin typeface="Gill Sans MT"/>
                <a:cs typeface="Gill Sans MT"/>
              </a:rPr>
              <a:t>loss </a:t>
            </a:r>
            <a:r>
              <a:rPr sz="1800" i="1" dirty="0">
                <a:latin typeface="Gill Sans MT"/>
                <a:cs typeface="Gill Sans MT"/>
              </a:rPr>
              <a:t>landscape </a:t>
            </a:r>
            <a:r>
              <a:rPr sz="1800" i="1" spc="-490" dirty="0">
                <a:latin typeface="Gill Sans MT"/>
                <a:cs typeface="Gill Sans MT"/>
              </a:rPr>
              <a:t> </a:t>
            </a:r>
            <a:r>
              <a:rPr sz="1800" i="1" spc="5" dirty="0">
                <a:latin typeface="Gill Sans MT"/>
                <a:cs typeface="Gill Sans MT"/>
              </a:rPr>
              <a:t>o</a:t>
            </a:r>
            <a:r>
              <a:rPr sz="1800" i="1" spc="-40" dirty="0">
                <a:latin typeface="Gill Sans MT"/>
                <a:cs typeface="Gill Sans MT"/>
              </a:rPr>
              <a:t>f</a:t>
            </a:r>
            <a:r>
              <a:rPr sz="1800" i="1" spc="-5" dirty="0">
                <a:latin typeface="Gill Sans MT"/>
                <a:cs typeface="Gill Sans MT"/>
              </a:rPr>
              <a:t> </a:t>
            </a:r>
            <a:r>
              <a:rPr sz="1800" i="1" spc="-25" dirty="0">
                <a:latin typeface="Gill Sans MT"/>
                <a:cs typeface="Gill Sans MT"/>
              </a:rPr>
              <a:t>n</a:t>
            </a:r>
            <a:r>
              <a:rPr sz="1800" i="1" spc="20" dirty="0">
                <a:latin typeface="Gill Sans MT"/>
                <a:cs typeface="Gill Sans MT"/>
              </a:rPr>
              <a:t>e</a:t>
            </a:r>
            <a:r>
              <a:rPr sz="1800" i="1" spc="-25" dirty="0">
                <a:latin typeface="Gill Sans MT"/>
                <a:cs typeface="Gill Sans MT"/>
              </a:rPr>
              <a:t>u</a:t>
            </a:r>
            <a:r>
              <a:rPr sz="1800" i="1" spc="-120" dirty="0">
                <a:latin typeface="Gill Sans MT"/>
                <a:cs typeface="Gill Sans MT"/>
              </a:rPr>
              <a:t>r</a:t>
            </a:r>
            <a:r>
              <a:rPr sz="1800" i="1" spc="15" dirty="0">
                <a:latin typeface="Gill Sans MT"/>
                <a:cs typeface="Gill Sans MT"/>
              </a:rPr>
              <a:t>a</a:t>
            </a:r>
            <a:r>
              <a:rPr sz="1800" i="1" spc="-25" dirty="0">
                <a:latin typeface="Gill Sans MT"/>
                <a:cs typeface="Gill Sans MT"/>
              </a:rPr>
              <a:t>l</a:t>
            </a:r>
            <a:r>
              <a:rPr sz="1800" i="1" spc="-10" dirty="0">
                <a:latin typeface="Gill Sans MT"/>
                <a:cs typeface="Gill Sans MT"/>
              </a:rPr>
              <a:t> </a:t>
            </a:r>
            <a:r>
              <a:rPr sz="1800" i="1" spc="-25" dirty="0">
                <a:latin typeface="Gill Sans MT"/>
                <a:cs typeface="Gill Sans MT"/>
              </a:rPr>
              <a:t>n</a:t>
            </a:r>
            <a:r>
              <a:rPr sz="1800" i="1" spc="20" dirty="0">
                <a:latin typeface="Gill Sans MT"/>
                <a:cs typeface="Gill Sans MT"/>
              </a:rPr>
              <a:t>e</a:t>
            </a:r>
            <a:r>
              <a:rPr sz="1800" i="1" spc="-10" dirty="0">
                <a:latin typeface="Gill Sans MT"/>
                <a:cs typeface="Gill Sans MT"/>
              </a:rPr>
              <a:t>t</a:t>
            </a:r>
            <a:r>
              <a:rPr sz="1800" i="1" dirty="0">
                <a:latin typeface="Gill Sans MT"/>
                <a:cs typeface="Gill Sans MT"/>
              </a:rPr>
              <a:t>s</a:t>
            </a:r>
            <a:r>
              <a:rPr sz="1800" i="1" spc="-60" dirty="0">
                <a:latin typeface="Gill Sans MT"/>
                <a:cs typeface="Gill Sans MT"/>
              </a:rPr>
              <a:t>”.</a:t>
            </a:r>
            <a:r>
              <a:rPr sz="1800" i="1" spc="-145" dirty="0">
                <a:latin typeface="Gill Sans MT"/>
                <a:cs typeface="Gill Sans MT"/>
              </a:rPr>
              <a:t> </a:t>
            </a:r>
            <a:r>
              <a:rPr sz="1800" i="1" spc="-10" dirty="0">
                <a:latin typeface="Gill Sans MT"/>
                <a:cs typeface="Gill Sans MT"/>
              </a:rPr>
              <a:t>D</a:t>
            </a:r>
            <a:r>
              <a:rPr sz="1800" i="1" spc="20" dirty="0">
                <a:latin typeface="Gill Sans MT"/>
                <a:cs typeface="Gill Sans MT"/>
              </a:rPr>
              <a:t>e</a:t>
            </a:r>
            <a:r>
              <a:rPr sz="1800" i="1" dirty="0">
                <a:latin typeface="Gill Sans MT"/>
                <a:cs typeface="Gill Sans MT"/>
              </a:rPr>
              <a:t>c</a:t>
            </a:r>
            <a:r>
              <a:rPr sz="1800" i="1" spc="-10" dirty="0">
                <a:latin typeface="Gill Sans MT"/>
                <a:cs typeface="Gill Sans MT"/>
              </a:rPr>
              <a:t> </a:t>
            </a:r>
            <a:r>
              <a:rPr sz="1800" i="1" spc="-5" dirty="0">
                <a:latin typeface="Gill Sans MT"/>
                <a:cs typeface="Gill Sans MT"/>
              </a:rPr>
              <a:t>2017</a:t>
            </a:r>
            <a:r>
              <a:rPr sz="1800" i="1" spc="-60" dirty="0">
                <a:latin typeface="Gill Sans MT"/>
                <a:cs typeface="Gill Sans MT"/>
              </a:rPr>
              <a:t>.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612" y="269748"/>
            <a:ext cx="10010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10" dirty="0"/>
              <a:t> </a:t>
            </a:r>
            <a:r>
              <a:rPr spc="-5" dirty="0"/>
              <a:t>Functions Can</a:t>
            </a:r>
            <a:r>
              <a:rPr dirty="0"/>
              <a:t> </a:t>
            </a:r>
            <a:r>
              <a:rPr spc="-5" dirty="0"/>
              <a:t>Be</a:t>
            </a:r>
            <a:r>
              <a:rPr dirty="0"/>
              <a:t> </a:t>
            </a:r>
            <a:r>
              <a:rPr spc="-5" dirty="0"/>
              <a:t>Difficult to Optimize</a:t>
            </a:r>
          </a:p>
        </p:txBody>
      </p:sp>
      <p:sp>
        <p:nvSpPr>
          <p:cNvPr id="3" name="object 3"/>
          <p:cNvSpPr/>
          <p:nvPr/>
        </p:nvSpPr>
        <p:spPr>
          <a:xfrm>
            <a:off x="6546519" y="4516120"/>
            <a:ext cx="1447800" cy="25400"/>
          </a:xfrm>
          <a:custGeom>
            <a:avLst/>
            <a:gdLst/>
            <a:ahLst/>
            <a:cxnLst/>
            <a:rect l="l" t="t" r="r" b="b"/>
            <a:pathLst>
              <a:path w="1447800" h="25400">
                <a:moveTo>
                  <a:pt x="1447800" y="0"/>
                </a:moveTo>
                <a:lnTo>
                  <a:pt x="0" y="0"/>
                </a:lnTo>
                <a:lnTo>
                  <a:pt x="0" y="25399"/>
                </a:lnTo>
                <a:lnTo>
                  <a:pt x="1447800" y="25399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7690" y="2598421"/>
            <a:ext cx="6277610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6680" algn="ctr">
              <a:lnSpc>
                <a:spcPct val="100000"/>
              </a:lnSpc>
              <a:spcBef>
                <a:spcPts val="100"/>
              </a:spcBef>
            </a:pPr>
            <a:r>
              <a:rPr sz="3200" b="1" spc="-170" dirty="0">
                <a:latin typeface="Gill Sans MT"/>
                <a:cs typeface="Gill Sans MT"/>
              </a:rPr>
              <a:t>Remember:</a:t>
            </a:r>
            <a:endParaRPr sz="3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200" spc="-55" dirty="0">
                <a:latin typeface="Gill Sans MT"/>
                <a:cs typeface="Gill Sans MT"/>
              </a:rPr>
              <a:t>Optimization</a:t>
            </a:r>
            <a:r>
              <a:rPr sz="3200" spc="5" dirty="0">
                <a:latin typeface="Gill Sans MT"/>
                <a:cs typeface="Gill Sans MT"/>
              </a:rPr>
              <a:t> </a:t>
            </a:r>
            <a:r>
              <a:rPr sz="3200" spc="-65" dirty="0">
                <a:latin typeface="Gill Sans MT"/>
                <a:cs typeface="Gill Sans MT"/>
              </a:rPr>
              <a:t>through</a:t>
            </a:r>
            <a:r>
              <a:rPr sz="3200" dirty="0">
                <a:latin typeface="Gill Sans MT"/>
                <a:cs typeface="Gill Sans MT"/>
              </a:rPr>
              <a:t> </a:t>
            </a:r>
            <a:r>
              <a:rPr sz="3200" spc="-50" dirty="0">
                <a:latin typeface="Gill Sans MT"/>
                <a:cs typeface="Gill Sans MT"/>
              </a:rPr>
              <a:t>gradient</a:t>
            </a:r>
            <a:r>
              <a:rPr sz="3200" spc="-5" dirty="0">
                <a:latin typeface="Gill Sans MT"/>
                <a:cs typeface="Gill Sans MT"/>
              </a:rPr>
              <a:t> </a:t>
            </a:r>
            <a:r>
              <a:rPr sz="3200" spc="-45" dirty="0">
                <a:latin typeface="Gill Sans MT"/>
                <a:cs typeface="Gill Sans MT"/>
              </a:rPr>
              <a:t>descent</a:t>
            </a:r>
            <a:endParaRPr sz="3200">
              <a:latin typeface="Gill Sans MT"/>
              <a:cs typeface="Gill Sans MT"/>
            </a:endParaRPr>
          </a:p>
          <a:p>
            <a:pPr marR="158750" algn="ctr">
              <a:lnSpc>
                <a:spcPct val="100000"/>
              </a:lnSpc>
              <a:spcBef>
                <a:spcPts val="2640"/>
              </a:spcBef>
              <a:tabLst>
                <a:tab pos="550545" algn="l"/>
                <a:tab pos="1041400" algn="l"/>
              </a:tabLst>
            </a:pPr>
            <a:r>
              <a:rPr sz="4800" spc="292" baseline="-41666" dirty="0">
                <a:latin typeface="Cambria Math"/>
                <a:cs typeface="Cambria Math"/>
              </a:rPr>
              <a:t>W	←	W</a:t>
            </a:r>
            <a:r>
              <a:rPr sz="4800" spc="457" baseline="-41666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−</a:t>
            </a:r>
            <a:r>
              <a:rPr sz="4800" spc="450" baseline="-41666" dirty="0">
                <a:latin typeface="Cambria Math"/>
                <a:cs typeface="Cambria Math"/>
              </a:rPr>
              <a:t> </a:t>
            </a:r>
            <a:r>
              <a:rPr sz="4800" spc="82" baseline="-41666" dirty="0">
                <a:latin typeface="Cambria Math"/>
                <a:cs typeface="Cambria Math"/>
              </a:rPr>
              <a:t>$</a:t>
            </a:r>
            <a:r>
              <a:rPr sz="4800" spc="322" baseline="-41666" dirty="0">
                <a:latin typeface="Cambria Math"/>
                <a:cs typeface="Cambria Math"/>
              </a:rPr>
              <a:t> </a:t>
            </a:r>
            <a:r>
              <a:rPr sz="3200" spc="-1070" dirty="0">
                <a:latin typeface="Cambria Math"/>
                <a:cs typeface="Cambria Math"/>
              </a:rPr>
              <a:t>%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𝐽</a:t>
            </a:r>
            <a:r>
              <a:rPr sz="3200" spc="-34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(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spc="495" dirty="0">
                <a:latin typeface="Cambria Math"/>
                <a:cs typeface="Cambria Math"/>
              </a:rPr>
              <a:t>W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  <a:p>
            <a:pPr marL="3952875">
              <a:lnSpc>
                <a:spcPct val="100000"/>
              </a:lnSpc>
              <a:spcBef>
                <a:spcPts val="745"/>
              </a:spcBef>
            </a:pPr>
            <a:r>
              <a:rPr sz="3200" spc="-1070" dirty="0">
                <a:latin typeface="Cambria Math"/>
                <a:cs typeface="Cambria Math"/>
              </a:rPr>
              <a:t>%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spc="195" dirty="0">
                <a:latin typeface="Cambria Math"/>
                <a:cs typeface="Cambria Math"/>
              </a:rPr>
              <a:t>W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0498" y="4299038"/>
            <a:ext cx="406400" cy="505459"/>
          </a:xfrm>
          <a:custGeom>
            <a:avLst/>
            <a:gdLst/>
            <a:ahLst/>
            <a:cxnLst/>
            <a:rect l="l" t="t" r="r" b="b"/>
            <a:pathLst>
              <a:path w="406400" h="505460">
                <a:moveTo>
                  <a:pt x="338175" y="0"/>
                </a:moveTo>
                <a:lnTo>
                  <a:pt x="67640" y="0"/>
                </a:lnTo>
                <a:lnTo>
                  <a:pt x="41308" y="5314"/>
                </a:lnTo>
                <a:lnTo>
                  <a:pt x="19808" y="19807"/>
                </a:lnTo>
                <a:lnTo>
                  <a:pt x="5314" y="41303"/>
                </a:lnTo>
                <a:lnTo>
                  <a:pt x="0" y="67627"/>
                </a:lnTo>
                <a:lnTo>
                  <a:pt x="0" y="437718"/>
                </a:lnTo>
                <a:lnTo>
                  <a:pt x="5314" y="464044"/>
                </a:lnTo>
                <a:lnTo>
                  <a:pt x="19808" y="485544"/>
                </a:lnTo>
                <a:lnTo>
                  <a:pt x="41308" y="500042"/>
                </a:lnTo>
                <a:lnTo>
                  <a:pt x="67640" y="505358"/>
                </a:lnTo>
                <a:lnTo>
                  <a:pt x="338175" y="505358"/>
                </a:lnTo>
                <a:lnTo>
                  <a:pt x="364501" y="500042"/>
                </a:lnTo>
                <a:lnTo>
                  <a:pt x="386002" y="485544"/>
                </a:lnTo>
                <a:lnTo>
                  <a:pt x="400499" y="464044"/>
                </a:lnTo>
                <a:lnTo>
                  <a:pt x="405815" y="437718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46519" y="4516120"/>
            <a:ext cx="1447800" cy="25400"/>
          </a:xfrm>
          <a:custGeom>
            <a:avLst/>
            <a:gdLst/>
            <a:ahLst/>
            <a:cxnLst/>
            <a:rect l="l" t="t" r="r" b="b"/>
            <a:pathLst>
              <a:path w="1447800" h="25400">
                <a:moveTo>
                  <a:pt x="1447800" y="0"/>
                </a:moveTo>
                <a:lnTo>
                  <a:pt x="0" y="0"/>
                </a:lnTo>
                <a:lnTo>
                  <a:pt x="0" y="25399"/>
                </a:lnTo>
                <a:lnTo>
                  <a:pt x="1447800" y="25399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7690" y="2598421"/>
            <a:ext cx="6277610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6680" algn="ctr">
              <a:lnSpc>
                <a:spcPct val="100000"/>
              </a:lnSpc>
              <a:spcBef>
                <a:spcPts val="100"/>
              </a:spcBef>
            </a:pPr>
            <a:r>
              <a:rPr sz="3200" b="1" spc="-170" dirty="0">
                <a:latin typeface="Gill Sans MT"/>
                <a:cs typeface="Gill Sans MT"/>
              </a:rPr>
              <a:t>Remember:</a:t>
            </a:r>
            <a:endParaRPr sz="3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200" spc="-55" dirty="0">
                <a:latin typeface="Gill Sans MT"/>
                <a:cs typeface="Gill Sans MT"/>
              </a:rPr>
              <a:t>Optimization</a:t>
            </a:r>
            <a:r>
              <a:rPr sz="3200" spc="5" dirty="0">
                <a:latin typeface="Gill Sans MT"/>
                <a:cs typeface="Gill Sans MT"/>
              </a:rPr>
              <a:t> </a:t>
            </a:r>
            <a:r>
              <a:rPr sz="3200" spc="-65" dirty="0">
                <a:latin typeface="Gill Sans MT"/>
                <a:cs typeface="Gill Sans MT"/>
              </a:rPr>
              <a:t>through</a:t>
            </a:r>
            <a:r>
              <a:rPr sz="3200" dirty="0">
                <a:latin typeface="Gill Sans MT"/>
                <a:cs typeface="Gill Sans MT"/>
              </a:rPr>
              <a:t> </a:t>
            </a:r>
            <a:r>
              <a:rPr sz="3200" spc="-50" dirty="0">
                <a:latin typeface="Gill Sans MT"/>
                <a:cs typeface="Gill Sans MT"/>
              </a:rPr>
              <a:t>gradient</a:t>
            </a:r>
            <a:r>
              <a:rPr sz="3200" spc="-5" dirty="0">
                <a:latin typeface="Gill Sans MT"/>
                <a:cs typeface="Gill Sans MT"/>
              </a:rPr>
              <a:t> </a:t>
            </a:r>
            <a:r>
              <a:rPr sz="3200" spc="-45" dirty="0">
                <a:latin typeface="Gill Sans MT"/>
                <a:cs typeface="Gill Sans MT"/>
              </a:rPr>
              <a:t>descent</a:t>
            </a:r>
            <a:endParaRPr sz="3200">
              <a:latin typeface="Gill Sans MT"/>
              <a:cs typeface="Gill Sans MT"/>
            </a:endParaRPr>
          </a:p>
          <a:p>
            <a:pPr marR="158750" algn="ctr">
              <a:lnSpc>
                <a:spcPct val="100000"/>
              </a:lnSpc>
              <a:spcBef>
                <a:spcPts val="2640"/>
              </a:spcBef>
              <a:tabLst>
                <a:tab pos="550545" algn="l"/>
                <a:tab pos="1041400" algn="l"/>
              </a:tabLst>
            </a:pPr>
            <a:r>
              <a:rPr sz="4800" spc="292" baseline="-41666" dirty="0">
                <a:latin typeface="Cambria Math"/>
                <a:cs typeface="Cambria Math"/>
              </a:rPr>
              <a:t>W	←	W</a:t>
            </a:r>
            <a:r>
              <a:rPr sz="4800" spc="457" baseline="-41666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−</a:t>
            </a:r>
            <a:r>
              <a:rPr sz="4800" spc="450" baseline="-41666" dirty="0">
                <a:latin typeface="Cambria Math"/>
                <a:cs typeface="Cambria Math"/>
              </a:rPr>
              <a:t> </a:t>
            </a:r>
            <a:r>
              <a:rPr sz="4800" spc="82" baseline="-41666" dirty="0">
                <a:latin typeface="Cambria Math"/>
                <a:cs typeface="Cambria Math"/>
              </a:rPr>
              <a:t>$</a:t>
            </a:r>
            <a:r>
              <a:rPr sz="4800" spc="322" baseline="-41666" dirty="0">
                <a:latin typeface="Cambria Math"/>
                <a:cs typeface="Cambria Math"/>
              </a:rPr>
              <a:t> </a:t>
            </a:r>
            <a:r>
              <a:rPr sz="3200" spc="-1070" dirty="0">
                <a:latin typeface="Cambria Math"/>
                <a:cs typeface="Cambria Math"/>
              </a:rPr>
              <a:t>%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𝐽</a:t>
            </a:r>
            <a:r>
              <a:rPr sz="3200" spc="-34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(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spc="495" dirty="0">
                <a:latin typeface="Cambria Math"/>
                <a:cs typeface="Cambria Math"/>
              </a:rPr>
              <a:t>W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  <a:p>
            <a:pPr marL="3952875">
              <a:lnSpc>
                <a:spcPct val="100000"/>
              </a:lnSpc>
              <a:spcBef>
                <a:spcPts val="745"/>
              </a:spcBef>
            </a:pPr>
            <a:r>
              <a:rPr sz="3200" spc="-1070" dirty="0">
                <a:latin typeface="Cambria Math"/>
                <a:cs typeface="Cambria Math"/>
              </a:rPr>
              <a:t>%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spc="195" dirty="0">
                <a:latin typeface="Cambria Math"/>
                <a:cs typeface="Cambria Math"/>
              </a:rPr>
              <a:t>W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5737" y="4903698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81" y="126695"/>
                </a:moveTo>
                <a:lnTo>
                  <a:pt x="50793" y="127241"/>
                </a:lnTo>
                <a:lnTo>
                  <a:pt x="63474" y="716901"/>
                </a:lnTo>
                <a:lnTo>
                  <a:pt x="88874" y="716354"/>
                </a:lnTo>
                <a:lnTo>
                  <a:pt x="76181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54"/>
                </a:lnTo>
                <a:lnTo>
                  <a:pt x="75907" y="114007"/>
                </a:lnTo>
                <a:lnTo>
                  <a:pt x="120861" y="114007"/>
                </a:lnTo>
                <a:lnTo>
                  <a:pt x="60756" y="0"/>
                </a:lnTo>
                <a:close/>
              </a:path>
              <a:path w="127000" h="716914">
                <a:moveTo>
                  <a:pt x="75907" y="114007"/>
                </a:moveTo>
                <a:lnTo>
                  <a:pt x="50520" y="114554"/>
                </a:lnTo>
                <a:lnTo>
                  <a:pt x="50793" y="127241"/>
                </a:lnTo>
                <a:lnTo>
                  <a:pt x="76181" y="126695"/>
                </a:lnTo>
                <a:lnTo>
                  <a:pt x="75907" y="114007"/>
                </a:lnTo>
                <a:close/>
              </a:path>
              <a:path w="127000" h="716914">
                <a:moveTo>
                  <a:pt x="120861" y="114007"/>
                </a:moveTo>
                <a:lnTo>
                  <a:pt x="75907" y="114007"/>
                </a:lnTo>
                <a:lnTo>
                  <a:pt x="76181" y="126695"/>
                </a:lnTo>
                <a:lnTo>
                  <a:pt x="126974" y="125603"/>
                </a:lnTo>
                <a:lnTo>
                  <a:pt x="120861" y="11400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00166" y="5626100"/>
            <a:ext cx="184975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34010" marR="5080" indent="-321945">
              <a:lnSpc>
                <a:spcPct val="102200"/>
              </a:lnSpc>
              <a:spcBef>
                <a:spcPts val="50"/>
              </a:spcBef>
            </a:pPr>
            <a:r>
              <a:rPr sz="1800" spc="-30" dirty="0">
                <a:latin typeface="Gill Sans MT"/>
                <a:cs typeface="Gill Sans MT"/>
              </a:rPr>
              <a:t>How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can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we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set</a:t>
            </a:r>
            <a:r>
              <a:rPr sz="1800" spc="-25" dirty="0">
                <a:latin typeface="Gill Sans MT"/>
                <a:cs typeface="Gill Sans MT"/>
              </a:rPr>
              <a:t> the </a:t>
            </a:r>
            <a:r>
              <a:rPr sz="1800" spc="-49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learning</a:t>
            </a:r>
            <a:r>
              <a:rPr sz="1800" spc="-25" dirty="0">
                <a:latin typeface="Gill Sans MT"/>
                <a:cs typeface="Gill Sans MT"/>
              </a:rPr>
              <a:t> </a:t>
            </a:r>
            <a:r>
              <a:rPr sz="1800" spc="-50" dirty="0">
                <a:latin typeface="Gill Sans MT"/>
                <a:cs typeface="Gill Sans MT"/>
              </a:rPr>
              <a:t>rate?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0612" y="269748"/>
            <a:ext cx="10010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Loss</a:t>
            </a:r>
            <a:r>
              <a:rPr spc="-10" dirty="0"/>
              <a:t> </a:t>
            </a:r>
            <a:r>
              <a:rPr spc="-5" dirty="0"/>
              <a:t>Functions Can</a:t>
            </a:r>
            <a:r>
              <a:rPr dirty="0"/>
              <a:t> </a:t>
            </a:r>
            <a:r>
              <a:rPr spc="-5" dirty="0"/>
              <a:t>Be</a:t>
            </a:r>
            <a:r>
              <a:rPr dirty="0"/>
              <a:t> </a:t>
            </a:r>
            <a:r>
              <a:rPr spc="-5" dirty="0"/>
              <a:t>Difficult to Optimize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3032" y="2499360"/>
            <a:ext cx="6847205" cy="3569335"/>
            <a:chOff x="2923032" y="2499360"/>
            <a:chExt cx="6847205" cy="3569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032" y="2499360"/>
              <a:ext cx="6342888" cy="3569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8525" y="4848631"/>
              <a:ext cx="1251585" cy="431800"/>
            </a:xfrm>
            <a:custGeom>
              <a:avLst/>
              <a:gdLst/>
              <a:ahLst/>
              <a:cxnLst/>
              <a:rect l="l" t="t" r="r" b="b"/>
              <a:pathLst>
                <a:path w="1251584" h="431800">
                  <a:moveTo>
                    <a:pt x="140572" y="54516"/>
                  </a:moveTo>
                  <a:lnTo>
                    <a:pt x="131992" y="81772"/>
                  </a:lnTo>
                  <a:lnTo>
                    <a:pt x="1242618" y="431355"/>
                  </a:lnTo>
                  <a:lnTo>
                    <a:pt x="1251203" y="404101"/>
                  </a:lnTo>
                  <a:lnTo>
                    <a:pt x="140572" y="54516"/>
                  </a:lnTo>
                  <a:close/>
                </a:path>
                <a:path w="1251584" h="431800">
                  <a:moveTo>
                    <a:pt x="157733" y="0"/>
                  </a:moveTo>
                  <a:lnTo>
                    <a:pt x="0" y="25247"/>
                  </a:lnTo>
                  <a:lnTo>
                    <a:pt x="114833" y="136283"/>
                  </a:lnTo>
                  <a:lnTo>
                    <a:pt x="131992" y="81772"/>
                  </a:lnTo>
                  <a:lnTo>
                    <a:pt x="118364" y="77482"/>
                  </a:lnTo>
                  <a:lnTo>
                    <a:pt x="126949" y="50228"/>
                  </a:lnTo>
                  <a:lnTo>
                    <a:pt x="141922" y="50228"/>
                  </a:lnTo>
                  <a:lnTo>
                    <a:pt x="157733" y="0"/>
                  </a:lnTo>
                  <a:close/>
                </a:path>
                <a:path w="1251584" h="431800">
                  <a:moveTo>
                    <a:pt x="126949" y="50228"/>
                  </a:moveTo>
                  <a:lnTo>
                    <a:pt x="118364" y="77482"/>
                  </a:lnTo>
                  <a:lnTo>
                    <a:pt x="131992" y="81772"/>
                  </a:lnTo>
                  <a:lnTo>
                    <a:pt x="140572" y="54516"/>
                  </a:lnTo>
                  <a:lnTo>
                    <a:pt x="126949" y="50228"/>
                  </a:lnTo>
                  <a:close/>
                </a:path>
                <a:path w="1251584" h="431800">
                  <a:moveTo>
                    <a:pt x="141922" y="50228"/>
                  </a:moveTo>
                  <a:lnTo>
                    <a:pt x="126949" y="50228"/>
                  </a:lnTo>
                  <a:lnTo>
                    <a:pt x="140572" y="54516"/>
                  </a:lnTo>
                  <a:lnTo>
                    <a:pt x="141922" y="5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9638" y="5253736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184378" y="0"/>
                  </a:moveTo>
                  <a:lnTo>
                    <a:pt x="140855" y="133273"/>
                  </a:lnTo>
                  <a:lnTo>
                    <a:pt x="0" y="133273"/>
                  </a:lnTo>
                  <a:lnTo>
                    <a:pt x="113957" y="215633"/>
                  </a:lnTo>
                  <a:lnTo>
                    <a:pt x="70421" y="348912"/>
                  </a:lnTo>
                  <a:lnTo>
                    <a:pt x="184378" y="266547"/>
                  </a:lnTo>
                  <a:lnTo>
                    <a:pt x="298335" y="348912"/>
                  </a:lnTo>
                  <a:lnTo>
                    <a:pt x="254812" y="215633"/>
                  </a:lnTo>
                  <a:lnTo>
                    <a:pt x="368769" y="133273"/>
                  </a:lnTo>
                  <a:lnTo>
                    <a:pt x="227901" y="133273"/>
                  </a:lnTo>
                  <a:lnTo>
                    <a:pt x="1843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9638" y="5253736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0" y="133274"/>
                  </a:moveTo>
                  <a:lnTo>
                    <a:pt x="140859" y="133275"/>
                  </a:lnTo>
                  <a:lnTo>
                    <a:pt x="184386" y="0"/>
                  </a:lnTo>
                  <a:lnTo>
                    <a:pt x="227913" y="133275"/>
                  </a:lnTo>
                  <a:lnTo>
                    <a:pt x="368773" y="133274"/>
                  </a:lnTo>
                  <a:lnTo>
                    <a:pt x="254814" y="215642"/>
                  </a:lnTo>
                  <a:lnTo>
                    <a:pt x="298343" y="348916"/>
                  </a:lnTo>
                  <a:lnTo>
                    <a:pt x="184386" y="266547"/>
                  </a:lnTo>
                  <a:lnTo>
                    <a:pt x="70429" y="348916"/>
                  </a:lnTo>
                  <a:lnTo>
                    <a:pt x="113958" y="215642"/>
                  </a:lnTo>
                  <a:lnTo>
                    <a:pt x="0" y="13327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0087" y="269748"/>
            <a:ext cx="5711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Setting</a:t>
            </a:r>
            <a:r>
              <a:rPr spc="-20" dirty="0"/>
              <a:t> </a:t>
            </a:r>
            <a:r>
              <a:rPr spc="-5" dirty="0"/>
              <a:t>the Learning</a:t>
            </a:r>
            <a:r>
              <a:rPr spc="-15" dirty="0"/>
              <a:t> </a:t>
            </a:r>
            <a:r>
              <a:rPr spc="-5" dirty="0"/>
              <a:t>Rate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7800" y="6097270"/>
            <a:ext cx="230568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7010" algn="ctr">
              <a:lnSpc>
                <a:spcPct val="100000"/>
              </a:lnSpc>
              <a:spcBef>
                <a:spcPts val="10"/>
              </a:spcBef>
            </a:pPr>
            <a:r>
              <a:rPr sz="1800" spc="110" dirty="0">
                <a:latin typeface="Cambria Math"/>
                <a:cs typeface="Cambria Math"/>
              </a:rPr>
              <a:t>W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7638" y="1779523"/>
            <a:ext cx="8208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Gill Sans MT"/>
                <a:cs typeface="Gill Sans MT"/>
              </a:rPr>
              <a:t>Small learning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rate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converges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slowly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and</a:t>
            </a:r>
            <a:r>
              <a:rPr sz="2400" i="1" dirty="0">
                <a:latin typeface="Gill Sans MT"/>
                <a:cs typeface="Gill Sans MT"/>
              </a:rPr>
              <a:t> gets </a:t>
            </a:r>
            <a:r>
              <a:rPr sz="2400" i="1" spc="-25" dirty="0">
                <a:latin typeface="Gill Sans MT"/>
                <a:cs typeface="Gill Sans MT"/>
              </a:rPr>
              <a:t>stuck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in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false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local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minima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4295" y="5101844"/>
            <a:ext cx="1024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Gill Sans MT"/>
                <a:cs typeface="Gill Sans MT"/>
              </a:rPr>
              <a:t>Initial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guess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6411" y="3952747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Cambria Math"/>
                <a:cs typeface="Cambria Math"/>
              </a:rPr>
              <a:t>𝐽</a:t>
            </a:r>
            <a:r>
              <a:rPr sz="1800" dirty="0">
                <a:latin typeface="Cambria Math"/>
                <a:cs typeface="Cambria Math"/>
              </a:rPr>
              <a:t>(</a:t>
            </a:r>
            <a:r>
              <a:rPr sz="1800" spc="110" dirty="0">
                <a:latin typeface="Cambria Math"/>
                <a:cs typeface="Cambria Math"/>
              </a:rPr>
              <a:t>W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9983" y="2496311"/>
            <a:ext cx="6849745" cy="3569335"/>
            <a:chOff x="2919983" y="2496311"/>
            <a:chExt cx="6849745" cy="3569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9983" y="2496311"/>
              <a:ext cx="6342888" cy="3569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8524" y="4848631"/>
              <a:ext cx="1251585" cy="431800"/>
            </a:xfrm>
            <a:custGeom>
              <a:avLst/>
              <a:gdLst/>
              <a:ahLst/>
              <a:cxnLst/>
              <a:rect l="l" t="t" r="r" b="b"/>
              <a:pathLst>
                <a:path w="1251584" h="431800">
                  <a:moveTo>
                    <a:pt x="140572" y="54516"/>
                  </a:moveTo>
                  <a:lnTo>
                    <a:pt x="131992" y="81772"/>
                  </a:lnTo>
                  <a:lnTo>
                    <a:pt x="1242618" y="431355"/>
                  </a:lnTo>
                  <a:lnTo>
                    <a:pt x="1251203" y="404101"/>
                  </a:lnTo>
                  <a:lnTo>
                    <a:pt x="140572" y="54516"/>
                  </a:lnTo>
                  <a:close/>
                </a:path>
                <a:path w="1251584" h="431800">
                  <a:moveTo>
                    <a:pt x="157733" y="0"/>
                  </a:moveTo>
                  <a:lnTo>
                    <a:pt x="0" y="25247"/>
                  </a:lnTo>
                  <a:lnTo>
                    <a:pt x="114833" y="136283"/>
                  </a:lnTo>
                  <a:lnTo>
                    <a:pt x="131992" y="81772"/>
                  </a:lnTo>
                  <a:lnTo>
                    <a:pt x="118364" y="77482"/>
                  </a:lnTo>
                  <a:lnTo>
                    <a:pt x="126949" y="50228"/>
                  </a:lnTo>
                  <a:lnTo>
                    <a:pt x="141922" y="50228"/>
                  </a:lnTo>
                  <a:lnTo>
                    <a:pt x="157733" y="0"/>
                  </a:lnTo>
                  <a:close/>
                </a:path>
                <a:path w="1251584" h="431800">
                  <a:moveTo>
                    <a:pt x="126949" y="50228"/>
                  </a:moveTo>
                  <a:lnTo>
                    <a:pt x="118364" y="77482"/>
                  </a:lnTo>
                  <a:lnTo>
                    <a:pt x="131992" y="81772"/>
                  </a:lnTo>
                  <a:lnTo>
                    <a:pt x="140572" y="54516"/>
                  </a:lnTo>
                  <a:lnTo>
                    <a:pt x="126949" y="50228"/>
                  </a:lnTo>
                  <a:close/>
                </a:path>
                <a:path w="1251584" h="431800">
                  <a:moveTo>
                    <a:pt x="141922" y="50228"/>
                  </a:moveTo>
                  <a:lnTo>
                    <a:pt x="126949" y="50228"/>
                  </a:lnTo>
                  <a:lnTo>
                    <a:pt x="140572" y="54516"/>
                  </a:lnTo>
                  <a:lnTo>
                    <a:pt x="141922" y="5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184378" y="0"/>
                  </a:moveTo>
                  <a:lnTo>
                    <a:pt x="140855" y="133273"/>
                  </a:lnTo>
                  <a:lnTo>
                    <a:pt x="0" y="133273"/>
                  </a:lnTo>
                  <a:lnTo>
                    <a:pt x="113957" y="215646"/>
                  </a:lnTo>
                  <a:lnTo>
                    <a:pt x="70421" y="348914"/>
                  </a:lnTo>
                  <a:lnTo>
                    <a:pt x="184378" y="266547"/>
                  </a:lnTo>
                  <a:lnTo>
                    <a:pt x="298335" y="348914"/>
                  </a:lnTo>
                  <a:lnTo>
                    <a:pt x="254812" y="215646"/>
                  </a:lnTo>
                  <a:lnTo>
                    <a:pt x="368769" y="133273"/>
                  </a:lnTo>
                  <a:lnTo>
                    <a:pt x="227914" y="133273"/>
                  </a:lnTo>
                  <a:lnTo>
                    <a:pt x="1843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0" y="133274"/>
                  </a:moveTo>
                  <a:lnTo>
                    <a:pt x="140859" y="133275"/>
                  </a:lnTo>
                  <a:lnTo>
                    <a:pt x="184386" y="0"/>
                  </a:lnTo>
                  <a:lnTo>
                    <a:pt x="227913" y="133275"/>
                  </a:lnTo>
                  <a:lnTo>
                    <a:pt x="368773" y="133274"/>
                  </a:lnTo>
                  <a:lnTo>
                    <a:pt x="254814" y="215642"/>
                  </a:lnTo>
                  <a:lnTo>
                    <a:pt x="298343" y="348916"/>
                  </a:lnTo>
                  <a:lnTo>
                    <a:pt x="184386" y="266547"/>
                  </a:lnTo>
                  <a:lnTo>
                    <a:pt x="70429" y="348916"/>
                  </a:lnTo>
                  <a:lnTo>
                    <a:pt x="113958" y="215642"/>
                  </a:lnTo>
                  <a:lnTo>
                    <a:pt x="0" y="13327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0087" y="269748"/>
            <a:ext cx="5711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Setting</a:t>
            </a:r>
            <a:r>
              <a:rPr spc="-20" dirty="0"/>
              <a:t> </a:t>
            </a:r>
            <a:r>
              <a:rPr spc="-5" dirty="0"/>
              <a:t>the Learning</a:t>
            </a:r>
            <a:r>
              <a:rPr spc="-15" dirty="0"/>
              <a:t> </a:t>
            </a:r>
            <a:r>
              <a:rPr spc="-5" dirty="0"/>
              <a:t>Rate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43157" y="6094685"/>
            <a:ext cx="230568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7010" algn="ctr">
              <a:lnSpc>
                <a:spcPct val="100000"/>
              </a:lnSpc>
              <a:spcBef>
                <a:spcPts val="10"/>
              </a:spcBef>
            </a:pPr>
            <a:r>
              <a:rPr sz="1800" spc="110" dirty="0">
                <a:latin typeface="Cambria Math"/>
                <a:cs typeface="Cambria Math"/>
              </a:rPr>
              <a:t>W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54109" y="1779523"/>
            <a:ext cx="687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5" dirty="0">
                <a:latin typeface="Gill Sans MT"/>
                <a:cs typeface="Gill Sans MT"/>
              </a:rPr>
              <a:t>Large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learning </a:t>
            </a:r>
            <a:r>
              <a:rPr sz="2400" i="1" spc="-15" dirty="0">
                <a:latin typeface="Gill Sans MT"/>
                <a:cs typeface="Gill Sans MT"/>
              </a:rPr>
              <a:t>rates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overshoot,</a:t>
            </a:r>
            <a:r>
              <a:rPr sz="2400" i="1" spc="-19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become </a:t>
            </a:r>
            <a:r>
              <a:rPr sz="2400" i="1" spc="-10" dirty="0">
                <a:latin typeface="Gill Sans MT"/>
                <a:cs typeface="Gill Sans MT"/>
              </a:rPr>
              <a:t>unstable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and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diverge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4295" y="5101844"/>
            <a:ext cx="1024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Gill Sans MT"/>
                <a:cs typeface="Gill Sans MT"/>
              </a:rPr>
              <a:t>Initial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guess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3667" y="3952747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Cambria Math"/>
                <a:cs typeface="Cambria Math"/>
              </a:rPr>
              <a:t>𝐽</a:t>
            </a:r>
            <a:r>
              <a:rPr sz="1800" dirty="0">
                <a:latin typeface="Cambria Math"/>
                <a:cs typeface="Cambria Math"/>
              </a:rPr>
              <a:t>(</a:t>
            </a:r>
            <a:r>
              <a:rPr sz="1800" spc="110" dirty="0">
                <a:latin typeface="Cambria Math"/>
                <a:cs typeface="Cambria Math"/>
              </a:rPr>
              <a:t>W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087" y="269748"/>
            <a:ext cx="5711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Setting</a:t>
            </a:r>
            <a:r>
              <a:rPr spc="-20" dirty="0"/>
              <a:t> </a:t>
            </a:r>
            <a:r>
              <a:rPr spc="-5" dirty="0"/>
              <a:t>the Learning</a:t>
            </a:r>
            <a:r>
              <a:rPr spc="-15" dirty="0"/>
              <a:t> </a:t>
            </a:r>
            <a:r>
              <a:rPr spc="-5" dirty="0"/>
              <a:t>Rate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9205" y="1779523"/>
            <a:ext cx="7225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Gill Sans MT"/>
                <a:cs typeface="Gill Sans MT"/>
              </a:rPr>
              <a:t>Stable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learning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rates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converge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smoothly</a:t>
            </a:r>
            <a:r>
              <a:rPr sz="2400" i="1" spc="-5" dirty="0">
                <a:latin typeface="Gill Sans MT"/>
                <a:cs typeface="Gill Sans MT"/>
              </a:rPr>
              <a:t> and </a:t>
            </a:r>
            <a:r>
              <a:rPr sz="2400" i="1" spc="-10" dirty="0">
                <a:latin typeface="Gill Sans MT"/>
                <a:cs typeface="Gill Sans MT"/>
              </a:rPr>
              <a:t>avoid local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minima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9983" y="2493264"/>
            <a:ext cx="6849745" cy="3569335"/>
            <a:chOff x="2919983" y="2493264"/>
            <a:chExt cx="6849745" cy="3569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9983" y="2493264"/>
              <a:ext cx="6342888" cy="3569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18524" y="4848631"/>
              <a:ext cx="1251585" cy="431800"/>
            </a:xfrm>
            <a:custGeom>
              <a:avLst/>
              <a:gdLst/>
              <a:ahLst/>
              <a:cxnLst/>
              <a:rect l="l" t="t" r="r" b="b"/>
              <a:pathLst>
                <a:path w="1251584" h="431800">
                  <a:moveTo>
                    <a:pt x="140572" y="54516"/>
                  </a:moveTo>
                  <a:lnTo>
                    <a:pt x="131992" y="81772"/>
                  </a:lnTo>
                  <a:lnTo>
                    <a:pt x="1242618" y="431355"/>
                  </a:lnTo>
                  <a:lnTo>
                    <a:pt x="1251203" y="404101"/>
                  </a:lnTo>
                  <a:lnTo>
                    <a:pt x="140572" y="54516"/>
                  </a:lnTo>
                  <a:close/>
                </a:path>
                <a:path w="1251584" h="431800">
                  <a:moveTo>
                    <a:pt x="157733" y="0"/>
                  </a:moveTo>
                  <a:lnTo>
                    <a:pt x="0" y="25247"/>
                  </a:lnTo>
                  <a:lnTo>
                    <a:pt x="114833" y="136283"/>
                  </a:lnTo>
                  <a:lnTo>
                    <a:pt x="131992" y="81772"/>
                  </a:lnTo>
                  <a:lnTo>
                    <a:pt x="118364" y="77482"/>
                  </a:lnTo>
                  <a:lnTo>
                    <a:pt x="126949" y="50228"/>
                  </a:lnTo>
                  <a:lnTo>
                    <a:pt x="141922" y="50228"/>
                  </a:lnTo>
                  <a:lnTo>
                    <a:pt x="157733" y="0"/>
                  </a:lnTo>
                  <a:close/>
                </a:path>
                <a:path w="1251584" h="431800">
                  <a:moveTo>
                    <a:pt x="126949" y="50228"/>
                  </a:moveTo>
                  <a:lnTo>
                    <a:pt x="118364" y="77482"/>
                  </a:lnTo>
                  <a:lnTo>
                    <a:pt x="131992" y="81772"/>
                  </a:lnTo>
                  <a:lnTo>
                    <a:pt x="140572" y="54516"/>
                  </a:lnTo>
                  <a:lnTo>
                    <a:pt x="126949" y="50228"/>
                  </a:lnTo>
                  <a:close/>
                </a:path>
                <a:path w="1251584" h="431800">
                  <a:moveTo>
                    <a:pt x="141922" y="50228"/>
                  </a:moveTo>
                  <a:lnTo>
                    <a:pt x="126949" y="50228"/>
                  </a:lnTo>
                  <a:lnTo>
                    <a:pt x="140572" y="54516"/>
                  </a:lnTo>
                  <a:lnTo>
                    <a:pt x="141922" y="5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184378" y="0"/>
                  </a:moveTo>
                  <a:lnTo>
                    <a:pt x="140855" y="133273"/>
                  </a:lnTo>
                  <a:lnTo>
                    <a:pt x="0" y="133273"/>
                  </a:lnTo>
                  <a:lnTo>
                    <a:pt x="113957" y="215646"/>
                  </a:lnTo>
                  <a:lnTo>
                    <a:pt x="70421" y="348914"/>
                  </a:lnTo>
                  <a:lnTo>
                    <a:pt x="184378" y="266547"/>
                  </a:lnTo>
                  <a:lnTo>
                    <a:pt x="298335" y="348914"/>
                  </a:lnTo>
                  <a:lnTo>
                    <a:pt x="254812" y="215646"/>
                  </a:lnTo>
                  <a:lnTo>
                    <a:pt x="368769" y="133273"/>
                  </a:lnTo>
                  <a:lnTo>
                    <a:pt x="227914" y="133273"/>
                  </a:lnTo>
                  <a:lnTo>
                    <a:pt x="1843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0" y="133274"/>
                  </a:moveTo>
                  <a:lnTo>
                    <a:pt x="140859" y="133275"/>
                  </a:lnTo>
                  <a:lnTo>
                    <a:pt x="184386" y="0"/>
                  </a:lnTo>
                  <a:lnTo>
                    <a:pt x="227913" y="133275"/>
                  </a:lnTo>
                  <a:lnTo>
                    <a:pt x="368773" y="133274"/>
                  </a:lnTo>
                  <a:lnTo>
                    <a:pt x="254814" y="215642"/>
                  </a:lnTo>
                  <a:lnTo>
                    <a:pt x="298343" y="348916"/>
                  </a:lnTo>
                  <a:lnTo>
                    <a:pt x="184386" y="266547"/>
                  </a:lnTo>
                  <a:lnTo>
                    <a:pt x="70429" y="348916"/>
                  </a:lnTo>
                  <a:lnTo>
                    <a:pt x="113958" y="215642"/>
                  </a:lnTo>
                  <a:lnTo>
                    <a:pt x="0" y="13327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34295" y="5101844"/>
            <a:ext cx="1024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Gill Sans MT"/>
                <a:cs typeface="Gill Sans MT"/>
              </a:rPr>
              <a:t>Initial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guess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3157" y="6094685"/>
            <a:ext cx="230568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7010" algn="ctr">
              <a:lnSpc>
                <a:spcPct val="100000"/>
              </a:lnSpc>
              <a:spcBef>
                <a:spcPts val="10"/>
              </a:spcBef>
            </a:pPr>
            <a:r>
              <a:rPr sz="1800" spc="110" dirty="0">
                <a:latin typeface="Cambria Math"/>
                <a:cs typeface="Cambria Math"/>
              </a:rPr>
              <a:t>W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22842" y="3952747"/>
            <a:ext cx="450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Cambria Math"/>
                <a:cs typeface="Cambria Math"/>
              </a:rPr>
              <a:t>𝐽</a:t>
            </a:r>
            <a:r>
              <a:rPr sz="1800" dirty="0">
                <a:latin typeface="Cambria Math"/>
                <a:cs typeface="Cambria Math"/>
              </a:rPr>
              <a:t>(</a:t>
            </a:r>
            <a:r>
              <a:rPr sz="1800" spc="210" dirty="0">
                <a:latin typeface="Cambria Math"/>
                <a:cs typeface="Cambria Math"/>
              </a:rPr>
              <a:t>$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593" y="269748"/>
            <a:ext cx="5143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How </a:t>
            </a:r>
            <a:r>
              <a:rPr spc="-5" dirty="0"/>
              <a:t>to</a:t>
            </a:r>
            <a:r>
              <a:rPr spc="-20" dirty="0"/>
              <a:t> </a:t>
            </a:r>
            <a:r>
              <a:rPr spc="-5" dirty="0"/>
              <a:t>deal</a:t>
            </a:r>
            <a:r>
              <a:rPr spc="-20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this?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4642" y="1689392"/>
            <a:ext cx="9123680" cy="137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014" algn="ctr">
              <a:lnSpc>
                <a:spcPct val="100000"/>
              </a:lnSpc>
              <a:spcBef>
                <a:spcPts val="1745"/>
              </a:spcBef>
            </a:pPr>
            <a:r>
              <a:rPr sz="3600" b="1" spc="-150" dirty="0">
                <a:latin typeface="Gill Sans MT"/>
                <a:cs typeface="Gill Sans MT"/>
              </a:rPr>
              <a:t>Idea</a:t>
            </a:r>
            <a:r>
              <a:rPr sz="3600" b="1" spc="-45" dirty="0">
                <a:latin typeface="Gill Sans MT"/>
                <a:cs typeface="Gill Sans MT"/>
              </a:rPr>
              <a:t> </a:t>
            </a:r>
            <a:r>
              <a:rPr sz="3600" b="1" spc="-90" dirty="0">
                <a:latin typeface="Gill Sans MT"/>
                <a:cs typeface="Gill Sans MT"/>
              </a:rPr>
              <a:t>1: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140" dirty="0">
                <a:latin typeface="Gill Sans MT"/>
                <a:cs typeface="Gill Sans MT"/>
              </a:rPr>
              <a:t>Try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75" dirty="0">
                <a:latin typeface="Gill Sans MT"/>
                <a:cs typeface="Gill Sans MT"/>
              </a:rPr>
              <a:t>lots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30" dirty="0">
                <a:latin typeface="Gill Sans MT"/>
                <a:cs typeface="Gill Sans MT"/>
              </a:rPr>
              <a:t>of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different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learning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rates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and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see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what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80" dirty="0">
                <a:latin typeface="Gill Sans MT"/>
                <a:cs typeface="Gill Sans MT"/>
              </a:rPr>
              <a:t>works</a:t>
            </a:r>
            <a:r>
              <a:rPr sz="2800" spc="-290" dirty="0">
                <a:latin typeface="Gill Sans MT"/>
                <a:cs typeface="Gill Sans MT"/>
              </a:rPr>
              <a:t> </a:t>
            </a:r>
            <a:r>
              <a:rPr sz="2800" spc="-80" dirty="0">
                <a:latin typeface="Gill Sans MT"/>
                <a:cs typeface="Gill Sans MT"/>
              </a:rPr>
              <a:t>“just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70" dirty="0">
                <a:latin typeface="Gill Sans MT"/>
                <a:cs typeface="Gill Sans MT"/>
              </a:rPr>
              <a:t>right”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593" y="269748"/>
            <a:ext cx="5143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How </a:t>
            </a:r>
            <a:r>
              <a:rPr spc="-5" dirty="0"/>
              <a:t>to</a:t>
            </a:r>
            <a:r>
              <a:rPr spc="-20" dirty="0"/>
              <a:t> </a:t>
            </a:r>
            <a:r>
              <a:rPr spc="-5" dirty="0"/>
              <a:t>deal</a:t>
            </a:r>
            <a:r>
              <a:rPr spc="-20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this?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4642" y="1689392"/>
            <a:ext cx="9123680" cy="137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014" algn="ctr">
              <a:lnSpc>
                <a:spcPct val="100000"/>
              </a:lnSpc>
              <a:spcBef>
                <a:spcPts val="1745"/>
              </a:spcBef>
            </a:pPr>
            <a:r>
              <a:rPr sz="3600" b="1" spc="-150" dirty="0">
                <a:solidFill>
                  <a:srgbClr val="D0CECE"/>
                </a:solidFill>
                <a:latin typeface="Gill Sans MT"/>
                <a:cs typeface="Gill Sans MT"/>
              </a:rPr>
              <a:t>Idea</a:t>
            </a:r>
            <a:r>
              <a:rPr sz="3600" b="1" spc="-4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3600" b="1" spc="-90" dirty="0">
                <a:solidFill>
                  <a:srgbClr val="D0CECE"/>
                </a:solidFill>
                <a:latin typeface="Gill Sans MT"/>
                <a:cs typeface="Gill Sans MT"/>
              </a:rPr>
              <a:t>1: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140" dirty="0">
                <a:solidFill>
                  <a:srgbClr val="D0CECE"/>
                </a:solidFill>
                <a:latin typeface="Gill Sans MT"/>
                <a:cs typeface="Gill Sans MT"/>
              </a:rPr>
              <a:t>Try</a:t>
            </a:r>
            <a:r>
              <a:rPr sz="2800" spc="-1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D0CECE"/>
                </a:solidFill>
                <a:latin typeface="Gill Sans MT"/>
                <a:cs typeface="Gill Sans MT"/>
              </a:rPr>
              <a:t>lots</a:t>
            </a:r>
            <a:r>
              <a:rPr sz="2800" spc="-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D0CECE"/>
                </a:solidFill>
                <a:latin typeface="Gill Sans MT"/>
                <a:cs typeface="Gill Sans MT"/>
              </a:rPr>
              <a:t>of</a:t>
            </a:r>
            <a:r>
              <a:rPr sz="280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D0CECE"/>
                </a:solidFill>
                <a:latin typeface="Gill Sans MT"/>
                <a:cs typeface="Gill Sans MT"/>
              </a:rPr>
              <a:t>different</a:t>
            </a:r>
            <a:r>
              <a:rPr sz="280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D0CECE"/>
                </a:solidFill>
                <a:latin typeface="Gill Sans MT"/>
                <a:cs typeface="Gill Sans MT"/>
              </a:rPr>
              <a:t>learning</a:t>
            </a:r>
            <a:r>
              <a:rPr sz="280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D0CECE"/>
                </a:solidFill>
                <a:latin typeface="Gill Sans MT"/>
                <a:cs typeface="Gill Sans MT"/>
              </a:rPr>
              <a:t>rates</a:t>
            </a:r>
            <a:r>
              <a:rPr sz="2800" spc="-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D0CECE"/>
                </a:solidFill>
                <a:latin typeface="Gill Sans MT"/>
                <a:cs typeface="Gill Sans MT"/>
              </a:rPr>
              <a:t>and</a:t>
            </a:r>
            <a:r>
              <a:rPr sz="2800" spc="-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D0CECE"/>
                </a:solidFill>
                <a:latin typeface="Gill Sans MT"/>
                <a:cs typeface="Gill Sans MT"/>
              </a:rPr>
              <a:t>see</a:t>
            </a:r>
            <a:r>
              <a:rPr sz="2800" spc="-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D0CECE"/>
                </a:solidFill>
                <a:latin typeface="Gill Sans MT"/>
                <a:cs typeface="Gill Sans MT"/>
              </a:rPr>
              <a:t>what</a:t>
            </a:r>
            <a:r>
              <a:rPr sz="280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D0CECE"/>
                </a:solidFill>
                <a:latin typeface="Gill Sans MT"/>
                <a:cs typeface="Gill Sans MT"/>
              </a:rPr>
              <a:t>works</a:t>
            </a:r>
            <a:r>
              <a:rPr sz="2800" spc="-29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D0CECE"/>
                </a:solidFill>
                <a:latin typeface="Gill Sans MT"/>
                <a:cs typeface="Gill Sans MT"/>
              </a:rPr>
              <a:t>“just</a:t>
            </a:r>
            <a:r>
              <a:rPr sz="280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D0CECE"/>
                </a:solidFill>
                <a:latin typeface="Gill Sans MT"/>
                <a:cs typeface="Gill Sans MT"/>
              </a:rPr>
              <a:t>right”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7395" y="3597440"/>
            <a:ext cx="8762365" cy="1790064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3825" algn="ctr">
              <a:lnSpc>
                <a:spcPct val="100000"/>
              </a:lnSpc>
              <a:spcBef>
                <a:spcPts val="1745"/>
              </a:spcBef>
            </a:pPr>
            <a:r>
              <a:rPr sz="3600" b="1" spc="-150" dirty="0">
                <a:latin typeface="Gill Sans MT"/>
                <a:cs typeface="Gill Sans MT"/>
              </a:rPr>
              <a:t>Idea</a:t>
            </a:r>
            <a:r>
              <a:rPr sz="3600" b="1" spc="-45" dirty="0">
                <a:latin typeface="Gill Sans MT"/>
                <a:cs typeface="Gill Sans MT"/>
              </a:rPr>
              <a:t> </a:t>
            </a:r>
            <a:r>
              <a:rPr sz="3600" b="1" spc="-90" dirty="0">
                <a:latin typeface="Gill Sans MT"/>
                <a:cs typeface="Gill Sans MT"/>
              </a:rPr>
              <a:t>2:</a:t>
            </a:r>
            <a:endParaRPr sz="3600">
              <a:latin typeface="Gill Sans MT"/>
              <a:cs typeface="Gill Sans MT"/>
            </a:endParaRPr>
          </a:p>
          <a:p>
            <a:pPr algn="ctr">
              <a:lnSpc>
                <a:spcPts val="3325"/>
              </a:lnSpc>
              <a:spcBef>
                <a:spcPts val="1280"/>
              </a:spcBef>
            </a:pPr>
            <a:r>
              <a:rPr sz="2800" spc="-30" dirty="0">
                <a:latin typeface="Gill Sans MT"/>
                <a:cs typeface="Gill Sans MT"/>
              </a:rPr>
              <a:t>Do </a:t>
            </a:r>
            <a:r>
              <a:rPr sz="2800" spc="-45" dirty="0">
                <a:latin typeface="Gill Sans MT"/>
                <a:cs typeface="Gill Sans MT"/>
              </a:rPr>
              <a:t>something</a:t>
            </a:r>
            <a:r>
              <a:rPr sz="2800" spc="-15" dirty="0">
                <a:latin typeface="Gill Sans MT"/>
                <a:cs typeface="Gill Sans MT"/>
              </a:rPr>
              <a:t> </a:t>
            </a:r>
            <a:r>
              <a:rPr sz="2800" spc="-70" dirty="0">
                <a:latin typeface="Gill Sans MT"/>
                <a:cs typeface="Gill Sans MT"/>
              </a:rPr>
              <a:t>smarter!</a:t>
            </a:r>
            <a:endParaRPr sz="2800">
              <a:latin typeface="Gill Sans MT"/>
              <a:cs typeface="Gill Sans MT"/>
            </a:endParaRPr>
          </a:p>
          <a:p>
            <a:pPr algn="ctr">
              <a:lnSpc>
                <a:spcPts val="3325"/>
              </a:lnSpc>
            </a:pPr>
            <a:r>
              <a:rPr sz="2800" spc="-20" dirty="0">
                <a:latin typeface="Gill Sans MT"/>
                <a:cs typeface="Gill Sans MT"/>
              </a:rPr>
              <a:t>De</a:t>
            </a:r>
            <a:r>
              <a:rPr sz="2800" spc="-95" dirty="0">
                <a:latin typeface="Gill Sans MT"/>
                <a:cs typeface="Gill Sans MT"/>
              </a:rPr>
              <a:t>si</a:t>
            </a:r>
            <a:r>
              <a:rPr sz="2800" spc="5" dirty="0">
                <a:latin typeface="Gill Sans MT"/>
                <a:cs typeface="Gill Sans MT"/>
              </a:rPr>
              <a:t>g</a:t>
            </a:r>
            <a:r>
              <a:rPr sz="2800" spc="-30" dirty="0">
                <a:latin typeface="Gill Sans MT"/>
                <a:cs typeface="Gill Sans MT"/>
              </a:rPr>
              <a:t>n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30" dirty="0">
                <a:latin typeface="Gill Sans MT"/>
                <a:cs typeface="Gill Sans MT"/>
              </a:rPr>
              <a:t>n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5" dirty="0">
                <a:latin typeface="Gill Sans MT"/>
                <a:cs typeface="Gill Sans MT"/>
              </a:rPr>
              <a:t>d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20" dirty="0">
                <a:latin typeface="Gill Sans MT"/>
                <a:cs typeface="Gill Sans MT"/>
              </a:rPr>
              <a:t>p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7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l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-80" dirty="0">
                <a:latin typeface="Gill Sans MT"/>
                <a:cs typeface="Gill Sans MT"/>
              </a:rPr>
              <a:t>n</a:t>
            </a:r>
            <a:r>
              <a:rPr sz="2800" spc="-40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ng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dirty="0">
                <a:latin typeface="Gill Sans MT"/>
                <a:cs typeface="Gill Sans MT"/>
              </a:rPr>
              <a:t>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15" dirty="0">
                <a:latin typeface="Gill Sans MT"/>
                <a:cs typeface="Gill Sans MT"/>
              </a:rPr>
              <a:t>h</a:t>
            </a:r>
            <a:r>
              <a:rPr sz="2800" spc="-10" dirty="0">
                <a:latin typeface="Gill Sans MT"/>
                <a:cs typeface="Gill Sans MT"/>
              </a:rPr>
              <a:t>a</a:t>
            </a:r>
            <a:r>
              <a:rPr sz="2800" spc="-90" dirty="0">
                <a:latin typeface="Gill Sans MT"/>
                <a:cs typeface="Gill Sans MT"/>
              </a:rPr>
              <a:t>t</a:t>
            </a:r>
            <a:r>
              <a:rPr sz="2800" spc="-28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“</a:t>
            </a:r>
            <a:r>
              <a:rPr sz="2800" spc="-40" dirty="0">
                <a:latin typeface="Gill Sans MT"/>
                <a:cs typeface="Gill Sans MT"/>
              </a:rPr>
              <a:t>a</a:t>
            </a:r>
            <a:r>
              <a:rPr sz="2800" spc="-5" dirty="0">
                <a:latin typeface="Gill Sans MT"/>
                <a:cs typeface="Gill Sans MT"/>
              </a:rPr>
              <a:t>d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20" dirty="0">
                <a:latin typeface="Gill Sans MT"/>
                <a:cs typeface="Gill Sans MT"/>
              </a:rPr>
              <a:t>p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90" dirty="0">
                <a:latin typeface="Gill Sans MT"/>
                <a:cs typeface="Gill Sans MT"/>
              </a:rPr>
              <a:t>”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30" dirty="0">
                <a:latin typeface="Gill Sans MT"/>
                <a:cs typeface="Gill Sans MT"/>
              </a:rPr>
              <a:t>o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15" dirty="0">
                <a:latin typeface="Gill Sans MT"/>
                <a:cs typeface="Gill Sans MT"/>
              </a:rPr>
              <a:t>he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l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20" dirty="0">
                <a:latin typeface="Gill Sans MT"/>
                <a:cs typeface="Gill Sans MT"/>
              </a:rPr>
              <a:t>d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70" dirty="0">
                <a:latin typeface="Gill Sans MT"/>
                <a:cs typeface="Gill Sans MT"/>
              </a:rPr>
              <a:t>c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20" dirty="0">
                <a:latin typeface="Gill Sans MT"/>
                <a:cs typeface="Gill Sans MT"/>
              </a:rPr>
              <a:t>p</a:t>
            </a:r>
            <a:r>
              <a:rPr sz="2800" dirty="0">
                <a:latin typeface="Gill Sans MT"/>
                <a:cs typeface="Gill Sans MT"/>
              </a:rPr>
              <a:t>e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556" y="269748"/>
            <a:ext cx="5481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Adaptive</a:t>
            </a:r>
            <a:r>
              <a:rPr spc="-5" dirty="0"/>
              <a:t> Learning</a:t>
            </a:r>
            <a:r>
              <a:rPr spc="-15" dirty="0"/>
              <a:t> </a:t>
            </a:r>
            <a:r>
              <a:rPr spc="-5" dirty="0"/>
              <a:t>Rates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6822440" cy="296100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40" dirty="0">
                <a:latin typeface="Gill Sans MT"/>
                <a:cs typeface="Gill Sans MT"/>
              </a:rPr>
              <a:t>Learning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rates</a:t>
            </a:r>
            <a:r>
              <a:rPr sz="2800" spc="-20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are</a:t>
            </a:r>
            <a:r>
              <a:rPr sz="2800" spc="-20" dirty="0">
                <a:latin typeface="Gill Sans MT"/>
                <a:cs typeface="Gill Sans MT"/>
              </a:rPr>
              <a:t> </a:t>
            </a:r>
            <a:r>
              <a:rPr sz="2800" spc="-30" dirty="0">
                <a:latin typeface="Gill Sans MT"/>
                <a:cs typeface="Gill Sans MT"/>
              </a:rPr>
              <a:t>no</a:t>
            </a:r>
            <a:r>
              <a:rPr sz="2800" spc="-20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longer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fixed</a:t>
            </a:r>
            <a:endParaRPr sz="2800">
              <a:latin typeface="Gill Sans MT"/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35" dirty="0">
                <a:latin typeface="Gill Sans MT"/>
                <a:cs typeface="Gill Sans MT"/>
              </a:rPr>
              <a:t>Can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10" dirty="0">
                <a:latin typeface="Gill Sans MT"/>
                <a:cs typeface="Gill Sans MT"/>
              </a:rPr>
              <a:t>be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made </a:t>
            </a:r>
            <a:r>
              <a:rPr sz="2800" spc="-65" dirty="0">
                <a:latin typeface="Gill Sans MT"/>
                <a:cs typeface="Gill Sans MT"/>
              </a:rPr>
              <a:t>larger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105" dirty="0">
                <a:latin typeface="Gill Sans MT"/>
                <a:cs typeface="Gill Sans MT"/>
              </a:rPr>
              <a:t>or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70" dirty="0">
                <a:latin typeface="Gill Sans MT"/>
                <a:cs typeface="Gill Sans MT"/>
              </a:rPr>
              <a:t>smaller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20" dirty="0">
                <a:latin typeface="Gill Sans MT"/>
                <a:cs typeface="Gill Sans MT"/>
              </a:rPr>
              <a:t>depending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on:</a:t>
            </a:r>
            <a:endParaRPr sz="2800">
              <a:latin typeface="Gill Sans MT"/>
              <a:cs typeface="Gill Sans MT"/>
            </a:endParaRPr>
          </a:p>
          <a:p>
            <a:pPr marL="927100" lvl="1" indent="-457200">
              <a:lnSpc>
                <a:spcPts val="3325"/>
              </a:lnSpc>
              <a:spcBef>
                <a:spcPts val="65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50" dirty="0">
                <a:latin typeface="Gill Sans MT"/>
                <a:cs typeface="Gill Sans MT"/>
              </a:rPr>
              <a:t>how</a:t>
            </a:r>
            <a:r>
              <a:rPr sz="2800" spc="-15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large</a:t>
            </a:r>
            <a:r>
              <a:rPr sz="2800" spc="-2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gradient</a:t>
            </a:r>
            <a:r>
              <a:rPr sz="2800" spc="-15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is</a:t>
            </a:r>
            <a:endParaRPr sz="2800">
              <a:latin typeface="Gill Sans MT"/>
              <a:cs typeface="Gill Sans MT"/>
            </a:endParaRPr>
          </a:p>
          <a:p>
            <a:pPr marL="927100" lvl="1" indent="-457200">
              <a:lnSpc>
                <a:spcPts val="3325"/>
              </a:lnSpc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50" dirty="0">
                <a:latin typeface="Gill Sans MT"/>
                <a:cs typeface="Gill Sans MT"/>
              </a:rPr>
              <a:t>how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fast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learning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is</a:t>
            </a:r>
            <a:r>
              <a:rPr sz="2800" spc="-15" dirty="0">
                <a:latin typeface="Gill Sans MT"/>
                <a:cs typeface="Gill Sans MT"/>
              </a:rPr>
              <a:t> happening</a:t>
            </a:r>
            <a:endParaRPr sz="2800">
              <a:latin typeface="Gill Sans MT"/>
              <a:cs typeface="Gill Sans MT"/>
            </a:endParaRPr>
          </a:p>
          <a:p>
            <a:pPr marL="927100" lvl="1" indent="-4572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75" dirty="0">
                <a:latin typeface="Gill Sans MT"/>
                <a:cs typeface="Gill Sans MT"/>
              </a:rPr>
              <a:t>size</a:t>
            </a:r>
            <a:r>
              <a:rPr sz="2800" spc="-1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of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particular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weights</a:t>
            </a:r>
            <a:endParaRPr sz="2800">
              <a:latin typeface="Gill Sans MT"/>
              <a:cs typeface="Gill Sans MT"/>
            </a:endParaRPr>
          </a:p>
          <a:p>
            <a:pPr marL="927100" lvl="1" indent="-4572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75" dirty="0">
                <a:latin typeface="Gill Sans MT"/>
                <a:cs typeface="Gill Sans MT"/>
              </a:rPr>
              <a:t>etc...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spc="-70" dirty="0"/>
              <a:t>F</a:t>
            </a:r>
            <a:r>
              <a:rPr spc="-5" dirty="0"/>
              <a:t>orwa</a:t>
            </a:r>
            <a:r>
              <a:rPr spc="-75" dirty="0"/>
              <a:t>r</a:t>
            </a:r>
            <a:r>
              <a:rPr dirty="0"/>
              <a:t>d</a:t>
            </a:r>
            <a:r>
              <a:rPr spc="-5" dirty="0"/>
              <a:t> </a:t>
            </a:r>
            <a:r>
              <a:rPr spc="-10" dirty="0"/>
              <a:t>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600339" y="2735948"/>
            <a:ext cx="1811020" cy="1767205"/>
          </a:xfrm>
          <a:custGeom>
            <a:avLst/>
            <a:gdLst/>
            <a:ahLst/>
            <a:cxnLst/>
            <a:rect l="l" t="t" r="r" b="b"/>
            <a:pathLst>
              <a:path w="1811020" h="1767204">
                <a:moveTo>
                  <a:pt x="1810994" y="1023378"/>
                </a:moveTo>
                <a:lnTo>
                  <a:pt x="1683613" y="1013040"/>
                </a:lnTo>
                <a:lnTo>
                  <a:pt x="1697837" y="1048385"/>
                </a:lnTo>
                <a:lnTo>
                  <a:pt x="0" y="1731683"/>
                </a:lnTo>
                <a:lnTo>
                  <a:pt x="14224" y="1767027"/>
                </a:lnTo>
                <a:lnTo>
                  <a:pt x="1712061" y="1083729"/>
                </a:lnTo>
                <a:lnTo>
                  <a:pt x="1726298" y="1119073"/>
                </a:lnTo>
                <a:lnTo>
                  <a:pt x="1795145" y="1041273"/>
                </a:lnTo>
                <a:lnTo>
                  <a:pt x="1810994" y="1023378"/>
                </a:lnTo>
                <a:close/>
              </a:path>
              <a:path w="1811020" h="1767204">
                <a:moveTo>
                  <a:pt x="1810994" y="883539"/>
                </a:moveTo>
                <a:lnTo>
                  <a:pt x="1772894" y="864501"/>
                </a:lnTo>
                <a:lnTo>
                  <a:pt x="1696681" y="826401"/>
                </a:lnTo>
                <a:lnTo>
                  <a:pt x="1696681" y="864501"/>
                </a:lnTo>
                <a:lnTo>
                  <a:pt x="7112" y="864501"/>
                </a:lnTo>
                <a:lnTo>
                  <a:pt x="7112" y="902589"/>
                </a:lnTo>
                <a:lnTo>
                  <a:pt x="1696681" y="902589"/>
                </a:lnTo>
                <a:lnTo>
                  <a:pt x="1696681" y="940689"/>
                </a:lnTo>
                <a:lnTo>
                  <a:pt x="1772894" y="902589"/>
                </a:lnTo>
                <a:lnTo>
                  <a:pt x="1810994" y="883539"/>
                </a:lnTo>
                <a:close/>
              </a:path>
              <a:path w="1811020" h="1767204">
                <a:moveTo>
                  <a:pt x="1810994" y="731964"/>
                </a:moveTo>
                <a:lnTo>
                  <a:pt x="1795449" y="714603"/>
                </a:lnTo>
                <a:lnTo>
                  <a:pt x="1725764" y="636752"/>
                </a:lnTo>
                <a:lnTo>
                  <a:pt x="1711731" y="672172"/>
                </a:lnTo>
                <a:lnTo>
                  <a:pt x="14122" y="0"/>
                </a:lnTo>
                <a:lnTo>
                  <a:pt x="101" y="35420"/>
                </a:lnTo>
                <a:lnTo>
                  <a:pt x="1697697" y="707605"/>
                </a:lnTo>
                <a:lnTo>
                  <a:pt x="1683677" y="743026"/>
                </a:lnTo>
                <a:lnTo>
                  <a:pt x="1810994" y="731964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7481" y="2709164"/>
            <a:ext cx="32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mbria Math"/>
                <a:cs typeface="Cambria Math"/>
              </a:rPr>
              <a:t>𝑤</a:t>
            </a:r>
            <a:r>
              <a:rPr sz="1950" spc="-60" baseline="-17094" dirty="0">
                <a:latin typeface="Cambria Math"/>
                <a:cs typeface="Cambria Math"/>
              </a:rPr>
              <a:t>1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7509" y="3836923"/>
            <a:ext cx="384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7094" dirty="0">
                <a:latin typeface="Cambria Math"/>
                <a:cs typeface="Cambria Math"/>
              </a:rPr>
              <a:t>𝑚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839" y="3276091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7094" dirty="0">
                <a:latin typeface="Cambria Math"/>
                <a:cs typeface="Cambria Math"/>
              </a:rPr>
              <a:t>$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0" name="object 10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1066" y="38103"/>
                  </a:lnTo>
                  <a:lnTo>
                    <a:pt x="460108" y="3818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517793" y="76203"/>
                  </a:lnTo>
                  <a:lnTo>
                    <a:pt x="555282" y="57670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441066" y="38103"/>
                  </a:moveTo>
                  <a:lnTo>
                    <a:pt x="440897" y="76203"/>
                  </a:lnTo>
                  <a:lnTo>
                    <a:pt x="459943" y="76288"/>
                  </a:lnTo>
                  <a:lnTo>
                    <a:pt x="460108" y="38188"/>
                  </a:lnTo>
                  <a:lnTo>
                    <a:pt x="441066" y="38103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0" y="74218"/>
                  </a:lnTo>
                  <a:lnTo>
                    <a:pt x="440897" y="76203"/>
                  </a:lnTo>
                  <a:lnTo>
                    <a:pt x="441066" y="38103"/>
                  </a:lnTo>
                  <a:lnTo>
                    <a:pt x="177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91" y="38379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48438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0896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5" dirty="0">
                <a:latin typeface="Cambria Math"/>
                <a:cs typeface="Cambria Math"/>
              </a:rPr>
              <a:t>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4306" y="4308348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6767" y="4423664"/>
            <a:ext cx="2038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70" dirty="0">
                <a:latin typeface="Cambria Math"/>
                <a:cs typeface="Cambria Math"/>
              </a:rPr>
              <a:t>𝑚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5990" y="257708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57159" y="3013964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0" dirty="0">
                <a:latin typeface="Cambria Math"/>
                <a:cs typeface="Cambria Math"/>
              </a:rPr>
              <a:t>𝑦'</a:t>
            </a:r>
            <a:r>
              <a:rPr sz="1800" spc="65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36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27427" y="2853512"/>
            <a:ext cx="1562735" cy="675640"/>
          </a:xfrm>
          <a:custGeom>
            <a:avLst/>
            <a:gdLst/>
            <a:ahLst/>
            <a:cxnLst/>
            <a:rect l="l" t="t" r="r" b="b"/>
            <a:pathLst>
              <a:path w="1562734" h="675639">
                <a:moveTo>
                  <a:pt x="1455267" y="0"/>
                </a:moveTo>
                <a:lnTo>
                  <a:pt x="1448117" y="7924"/>
                </a:lnTo>
                <a:lnTo>
                  <a:pt x="1469339" y="35385"/>
                </a:lnTo>
                <a:lnTo>
                  <a:pt x="1487798" y="67189"/>
                </a:lnTo>
                <a:lnTo>
                  <a:pt x="1503495" y="103336"/>
                </a:lnTo>
                <a:lnTo>
                  <a:pt x="1516430" y="143827"/>
                </a:lnTo>
                <a:lnTo>
                  <a:pt x="1526541" y="187937"/>
                </a:lnTo>
                <a:lnTo>
                  <a:pt x="1533764" y="234926"/>
                </a:lnTo>
                <a:lnTo>
                  <a:pt x="1538099" y="284793"/>
                </a:lnTo>
                <a:lnTo>
                  <a:pt x="1539544" y="337540"/>
                </a:lnTo>
                <a:lnTo>
                  <a:pt x="1538099" y="390535"/>
                </a:lnTo>
                <a:lnTo>
                  <a:pt x="1533764" y="440570"/>
                </a:lnTo>
                <a:lnTo>
                  <a:pt x="1526541" y="487646"/>
                </a:lnTo>
                <a:lnTo>
                  <a:pt x="1516430" y="531761"/>
                </a:lnTo>
                <a:lnTo>
                  <a:pt x="1503495" y="572233"/>
                </a:lnTo>
                <a:lnTo>
                  <a:pt x="1487798" y="608364"/>
                </a:lnTo>
                <a:lnTo>
                  <a:pt x="1448117" y="667613"/>
                </a:lnTo>
                <a:lnTo>
                  <a:pt x="1455267" y="675538"/>
                </a:lnTo>
                <a:lnTo>
                  <a:pt x="1500177" y="616904"/>
                </a:lnTo>
                <a:lnTo>
                  <a:pt x="1518482" y="580703"/>
                </a:lnTo>
                <a:lnTo>
                  <a:pt x="1534020" y="539915"/>
                </a:lnTo>
                <a:lnTo>
                  <a:pt x="1546397" y="494940"/>
                </a:lnTo>
                <a:lnTo>
                  <a:pt x="1555240" y="446182"/>
                </a:lnTo>
                <a:lnTo>
                  <a:pt x="1560546" y="393643"/>
                </a:lnTo>
                <a:lnTo>
                  <a:pt x="1562315" y="337324"/>
                </a:lnTo>
                <a:lnTo>
                  <a:pt x="1560546" y="281393"/>
                </a:lnTo>
                <a:lnTo>
                  <a:pt x="1555240" y="229134"/>
                </a:lnTo>
                <a:lnTo>
                  <a:pt x="1546397" y="180546"/>
                </a:lnTo>
                <a:lnTo>
                  <a:pt x="1534020" y="135623"/>
                </a:lnTo>
                <a:lnTo>
                  <a:pt x="1518482" y="94835"/>
                </a:lnTo>
                <a:lnTo>
                  <a:pt x="1500177" y="58634"/>
                </a:lnTo>
                <a:lnTo>
                  <a:pt x="1479106" y="27022"/>
                </a:lnTo>
                <a:lnTo>
                  <a:pt x="1455267" y="0"/>
                </a:lnTo>
                <a:close/>
              </a:path>
              <a:path w="1562734" h="675639">
                <a:moveTo>
                  <a:pt x="107048" y="0"/>
                </a:moveTo>
                <a:lnTo>
                  <a:pt x="62137" y="58634"/>
                </a:lnTo>
                <a:lnTo>
                  <a:pt x="43833" y="94835"/>
                </a:lnTo>
                <a:lnTo>
                  <a:pt x="28295" y="135623"/>
                </a:lnTo>
                <a:lnTo>
                  <a:pt x="15918" y="180546"/>
                </a:lnTo>
                <a:lnTo>
                  <a:pt x="7075" y="229134"/>
                </a:lnTo>
                <a:lnTo>
                  <a:pt x="1769" y="281393"/>
                </a:lnTo>
                <a:lnTo>
                  <a:pt x="0" y="337324"/>
                </a:lnTo>
                <a:lnTo>
                  <a:pt x="1769" y="393643"/>
                </a:lnTo>
                <a:lnTo>
                  <a:pt x="7075" y="446182"/>
                </a:lnTo>
                <a:lnTo>
                  <a:pt x="15918" y="494940"/>
                </a:lnTo>
                <a:lnTo>
                  <a:pt x="28295" y="539915"/>
                </a:lnTo>
                <a:lnTo>
                  <a:pt x="43833" y="580703"/>
                </a:lnTo>
                <a:lnTo>
                  <a:pt x="62137" y="616904"/>
                </a:lnTo>
                <a:lnTo>
                  <a:pt x="107048" y="675538"/>
                </a:lnTo>
                <a:lnTo>
                  <a:pt x="114198" y="667613"/>
                </a:lnTo>
                <a:lnTo>
                  <a:pt x="92971" y="640157"/>
                </a:lnTo>
                <a:lnTo>
                  <a:pt x="74512" y="608364"/>
                </a:lnTo>
                <a:lnTo>
                  <a:pt x="58818" y="572233"/>
                </a:lnTo>
                <a:lnTo>
                  <a:pt x="45885" y="531761"/>
                </a:lnTo>
                <a:lnTo>
                  <a:pt x="35774" y="487646"/>
                </a:lnTo>
                <a:lnTo>
                  <a:pt x="28551" y="440570"/>
                </a:lnTo>
                <a:lnTo>
                  <a:pt x="24216" y="390535"/>
                </a:lnTo>
                <a:lnTo>
                  <a:pt x="22777" y="337324"/>
                </a:lnTo>
                <a:lnTo>
                  <a:pt x="24216" y="284793"/>
                </a:lnTo>
                <a:lnTo>
                  <a:pt x="28551" y="234926"/>
                </a:lnTo>
                <a:lnTo>
                  <a:pt x="35774" y="187937"/>
                </a:lnTo>
                <a:lnTo>
                  <a:pt x="45885" y="143827"/>
                </a:lnTo>
                <a:lnTo>
                  <a:pt x="58818" y="103336"/>
                </a:lnTo>
                <a:lnTo>
                  <a:pt x="74512" y="67189"/>
                </a:lnTo>
                <a:lnTo>
                  <a:pt x="114198" y="7924"/>
                </a:lnTo>
                <a:lnTo>
                  <a:pt x="107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099689" y="2683735"/>
            <a:ext cx="1199515" cy="9099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535"/>
              </a:spcBef>
            </a:pPr>
            <a:r>
              <a:rPr sz="1300" spc="12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  <a:p>
            <a:pPr marL="38100" marR="55880" indent="31115">
              <a:lnSpc>
                <a:spcPts val="2300"/>
              </a:lnSpc>
              <a:spcBef>
                <a:spcPts val="470"/>
              </a:spcBef>
              <a:tabLst>
                <a:tab pos="530225" algn="l"/>
                <a:tab pos="878840" algn="l"/>
              </a:tabLst>
            </a:pPr>
            <a:r>
              <a:rPr sz="1800" spc="1040" dirty="0">
                <a:latin typeface="Cambria Math"/>
                <a:cs typeface="Cambria Math"/>
              </a:rPr>
              <a:t>+	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135" baseline="-17094" dirty="0">
                <a:latin typeface="Cambria Math"/>
                <a:cs typeface="Cambria Math"/>
              </a:rPr>
              <a:t>i</a:t>
            </a:r>
            <a:r>
              <a:rPr sz="1950" baseline="-17094" dirty="0">
                <a:latin typeface="Cambria Math"/>
                <a:cs typeface="Cambria Math"/>
              </a:rPr>
              <a:t>	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spc="120" baseline="-17094" dirty="0">
                <a:latin typeface="Cambria Math"/>
                <a:cs typeface="Cambria Math"/>
              </a:rPr>
              <a:t>i  </a:t>
            </a:r>
            <a:r>
              <a:rPr sz="1300" spc="90" dirty="0">
                <a:latin typeface="Cambria Math"/>
                <a:cs typeface="Cambria Math"/>
              </a:rPr>
              <a:t>i</a:t>
            </a:r>
            <a:r>
              <a:rPr sz="1300" spc="-25" dirty="0">
                <a:latin typeface="Cambria Math"/>
                <a:cs typeface="Cambria Math"/>
              </a:rPr>
              <a:t> </a:t>
            </a:r>
            <a:r>
              <a:rPr sz="1300" spc="509" dirty="0">
                <a:latin typeface="Cambria Math"/>
                <a:cs typeface="Cambria Math"/>
              </a:rPr>
              <a:t>-</a:t>
            </a:r>
            <a:r>
              <a:rPr sz="1300" spc="-70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20202" y="3935476"/>
            <a:ext cx="14808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35" dirty="0">
                <a:latin typeface="Gill Sans MT"/>
                <a:cs typeface="Gill Sans MT"/>
              </a:rPr>
              <a:t>Non-linear 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activation</a:t>
            </a:r>
            <a:r>
              <a:rPr sz="1600" spc="-45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function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03627" y="3486759"/>
            <a:ext cx="114300" cy="427355"/>
          </a:xfrm>
          <a:custGeom>
            <a:avLst/>
            <a:gdLst/>
            <a:ahLst/>
            <a:cxnLst/>
            <a:rect l="l" t="t" r="r" b="b"/>
            <a:pathLst>
              <a:path w="114300" h="427354">
                <a:moveTo>
                  <a:pt x="76200" y="95250"/>
                </a:moveTo>
                <a:lnTo>
                  <a:pt x="38100" y="95250"/>
                </a:lnTo>
                <a:lnTo>
                  <a:pt x="38100" y="427240"/>
                </a:lnTo>
                <a:lnTo>
                  <a:pt x="76200" y="427240"/>
                </a:lnTo>
                <a:lnTo>
                  <a:pt x="76200" y="95250"/>
                </a:lnTo>
                <a:close/>
              </a:path>
              <a:path w="114300" h="4273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273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62227" y="2106675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Gill Sans MT"/>
                <a:cs typeface="Gill Sans MT"/>
              </a:rPr>
              <a:t>Output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11057" y="2424048"/>
            <a:ext cx="114300" cy="515620"/>
          </a:xfrm>
          <a:custGeom>
            <a:avLst/>
            <a:gdLst/>
            <a:ahLst/>
            <a:cxnLst/>
            <a:rect l="l" t="t" r="r" b="b"/>
            <a:pathLst>
              <a:path w="114300" h="515619">
                <a:moveTo>
                  <a:pt x="0" y="400418"/>
                </a:moveTo>
                <a:lnTo>
                  <a:pt x="56121" y="515226"/>
                </a:lnTo>
                <a:lnTo>
                  <a:pt x="104724" y="420141"/>
                </a:lnTo>
                <a:lnTo>
                  <a:pt x="76022" y="420141"/>
                </a:lnTo>
                <a:lnTo>
                  <a:pt x="37922" y="419798"/>
                </a:lnTo>
                <a:lnTo>
                  <a:pt x="38092" y="400756"/>
                </a:lnTo>
                <a:lnTo>
                  <a:pt x="0" y="400418"/>
                </a:lnTo>
                <a:close/>
              </a:path>
              <a:path w="114300" h="515619">
                <a:moveTo>
                  <a:pt x="38092" y="400756"/>
                </a:moveTo>
                <a:lnTo>
                  <a:pt x="37922" y="419798"/>
                </a:lnTo>
                <a:lnTo>
                  <a:pt x="76022" y="420141"/>
                </a:lnTo>
                <a:lnTo>
                  <a:pt x="76192" y="401095"/>
                </a:lnTo>
                <a:lnTo>
                  <a:pt x="38092" y="400756"/>
                </a:lnTo>
                <a:close/>
              </a:path>
              <a:path w="114300" h="515619">
                <a:moveTo>
                  <a:pt x="76192" y="401095"/>
                </a:moveTo>
                <a:lnTo>
                  <a:pt x="76022" y="420141"/>
                </a:lnTo>
                <a:lnTo>
                  <a:pt x="104724" y="420141"/>
                </a:lnTo>
                <a:lnTo>
                  <a:pt x="114287" y="401434"/>
                </a:lnTo>
                <a:lnTo>
                  <a:pt x="76192" y="401095"/>
                </a:lnTo>
                <a:close/>
              </a:path>
              <a:path w="114300" h="515619">
                <a:moveTo>
                  <a:pt x="41681" y="0"/>
                </a:moveTo>
                <a:lnTo>
                  <a:pt x="38092" y="400756"/>
                </a:lnTo>
                <a:lnTo>
                  <a:pt x="76192" y="401095"/>
                </a:lnTo>
                <a:lnTo>
                  <a:pt x="79781" y="330"/>
                </a:lnTo>
                <a:lnTo>
                  <a:pt x="4168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99411" y="1881123"/>
            <a:ext cx="1557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40" dirty="0">
                <a:latin typeface="Gill Sans MT"/>
                <a:cs typeface="Gill Sans MT"/>
              </a:rPr>
              <a:t>Linear </a:t>
            </a:r>
            <a:r>
              <a:rPr sz="1600" spc="-25" dirty="0">
                <a:latin typeface="Gill Sans MT"/>
                <a:cs typeface="Gill Sans MT"/>
              </a:rPr>
              <a:t>combination </a:t>
            </a:r>
            <a:r>
              <a:rPr sz="1600" spc="-430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of</a:t>
            </a:r>
            <a:r>
              <a:rPr sz="1600" spc="-10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inputs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20936" y="2446337"/>
            <a:ext cx="114300" cy="290195"/>
          </a:xfrm>
          <a:custGeom>
            <a:avLst/>
            <a:gdLst/>
            <a:ahLst/>
            <a:cxnLst/>
            <a:rect l="l" t="t" r="r" b="b"/>
            <a:pathLst>
              <a:path w="114300" h="290194">
                <a:moveTo>
                  <a:pt x="38098" y="175348"/>
                </a:moveTo>
                <a:lnTo>
                  <a:pt x="0" y="175348"/>
                </a:lnTo>
                <a:lnTo>
                  <a:pt x="57150" y="289648"/>
                </a:lnTo>
                <a:lnTo>
                  <a:pt x="104775" y="194398"/>
                </a:lnTo>
                <a:lnTo>
                  <a:pt x="38100" y="194398"/>
                </a:lnTo>
                <a:lnTo>
                  <a:pt x="38098" y="175348"/>
                </a:lnTo>
                <a:close/>
              </a:path>
              <a:path w="114300" h="290194">
                <a:moveTo>
                  <a:pt x="76187" y="0"/>
                </a:moveTo>
                <a:lnTo>
                  <a:pt x="38087" y="0"/>
                </a:lnTo>
                <a:lnTo>
                  <a:pt x="38100" y="194398"/>
                </a:lnTo>
                <a:lnTo>
                  <a:pt x="76200" y="194398"/>
                </a:lnTo>
                <a:lnTo>
                  <a:pt x="76187" y="0"/>
                </a:lnTo>
                <a:close/>
              </a:path>
              <a:path w="114300" h="290194">
                <a:moveTo>
                  <a:pt x="114300" y="175348"/>
                </a:moveTo>
                <a:lnTo>
                  <a:pt x="76198" y="175348"/>
                </a:lnTo>
                <a:lnTo>
                  <a:pt x="76200" y="194398"/>
                </a:lnTo>
                <a:lnTo>
                  <a:pt x="104775" y="194398"/>
                </a:lnTo>
                <a:lnTo>
                  <a:pt x="114300" y="17534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335" dirty="0">
                <a:latin typeface="Cambria Math"/>
                <a:cs typeface="Cambria Math"/>
              </a:rPr>
              <a:t>'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Gill Sans MT"/>
                <a:cs typeface="Gill Sans MT"/>
              </a:rPr>
              <a:t>Weights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ill Sans MT"/>
                <a:cs typeface="Gill Sans MT"/>
              </a:rPr>
              <a:t>Su</a:t>
            </a:r>
            <a:r>
              <a:rPr sz="2000" dirty="0">
                <a:latin typeface="Gill Sans MT"/>
                <a:cs typeface="Gill Sans MT"/>
              </a:rPr>
              <a:t>m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Non-Linearity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651" y="269748"/>
            <a:ext cx="78555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d</a:t>
            </a:r>
            <a:r>
              <a:rPr spc="-50" dirty="0"/>
              <a:t>a</a:t>
            </a:r>
            <a:r>
              <a:rPr dirty="0"/>
              <a:t>p</a:t>
            </a:r>
            <a:r>
              <a:rPr spc="-5" dirty="0"/>
              <a:t>ti</a:t>
            </a:r>
            <a:r>
              <a:rPr spc="-95" dirty="0"/>
              <a:t>v</a:t>
            </a:r>
            <a:r>
              <a:rPr dirty="0"/>
              <a:t>e</a:t>
            </a:r>
            <a:r>
              <a:rPr spc="5" dirty="0"/>
              <a:t> L</a:t>
            </a:r>
            <a:r>
              <a:rPr dirty="0"/>
              <a:t>e</a:t>
            </a:r>
            <a:r>
              <a:rPr spc="-5" dirty="0"/>
              <a:t>ar</a:t>
            </a:r>
            <a:r>
              <a:rPr dirty="0"/>
              <a:t>n</a:t>
            </a:r>
            <a:r>
              <a:rPr spc="-5" dirty="0"/>
              <a:t>i</a:t>
            </a:r>
            <a:r>
              <a:rPr dirty="0"/>
              <a:t>ng</a:t>
            </a:r>
            <a:r>
              <a:rPr spc="-5" dirty="0"/>
              <a:t> </a:t>
            </a:r>
            <a:r>
              <a:rPr dirty="0"/>
              <a:t>R</a:t>
            </a:r>
            <a:r>
              <a:rPr spc="-5" dirty="0"/>
              <a:t>at</a:t>
            </a:r>
            <a:r>
              <a:rPr dirty="0"/>
              <a:t>e</a:t>
            </a:r>
            <a:r>
              <a:rPr spc="-434" dirty="0"/>
              <a:t> </a:t>
            </a:r>
            <a:r>
              <a:rPr dirty="0"/>
              <a:t>A</a:t>
            </a:r>
            <a:r>
              <a:rPr spc="-5" dirty="0"/>
              <a:t>l</a:t>
            </a:r>
            <a:r>
              <a:rPr spc="-50" dirty="0"/>
              <a:t>g</a:t>
            </a:r>
            <a:r>
              <a:rPr spc="-5" dirty="0"/>
              <a:t>orit</a:t>
            </a:r>
            <a:r>
              <a:rPr dirty="0"/>
              <a:t>h</a:t>
            </a:r>
            <a:r>
              <a:rPr spc="-5" dirty="0"/>
              <a:t>m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2128520" cy="29121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0" dirty="0">
                <a:latin typeface="Gill Sans MT"/>
                <a:cs typeface="Gill Sans MT"/>
              </a:rPr>
              <a:t>Mo</a:t>
            </a:r>
            <a:r>
              <a:rPr sz="2800" dirty="0">
                <a:latin typeface="Gill Sans MT"/>
                <a:cs typeface="Gill Sans MT"/>
              </a:rPr>
              <a:t>m</a:t>
            </a:r>
            <a:r>
              <a:rPr sz="2800" spc="-10" dirty="0">
                <a:latin typeface="Gill Sans MT"/>
                <a:cs typeface="Gill Sans MT"/>
              </a:rPr>
              <a:t>e</a:t>
            </a:r>
            <a:r>
              <a:rPr sz="2800" spc="-30" dirty="0">
                <a:latin typeface="Gill Sans MT"/>
                <a:cs typeface="Gill Sans MT"/>
              </a:rPr>
              <a:t>n</a:t>
            </a:r>
            <a:r>
              <a:rPr sz="2800" spc="-90" dirty="0">
                <a:latin typeface="Gill Sans MT"/>
                <a:cs typeface="Gill Sans MT"/>
              </a:rPr>
              <a:t>t</a:t>
            </a:r>
            <a:r>
              <a:rPr sz="2800" spc="-30" dirty="0">
                <a:latin typeface="Gill Sans MT"/>
                <a:cs typeface="Gill Sans MT"/>
              </a:rPr>
              <a:t>u</a:t>
            </a:r>
            <a:r>
              <a:rPr sz="2800" dirty="0">
                <a:latin typeface="Gill Sans MT"/>
                <a:cs typeface="Gill Sans MT"/>
              </a:rPr>
              <a:t>m</a:t>
            </a:r>
            <a:endParaRPr sz="2800">
              <a:latin typeface="Gill Sans MT"/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0" dirty="0">
                <a:latin typeface="Gill Sans MT"/>
                <a:cs typeface="Gill Sans MT"/>
              </a:rPr>
              <a:t>Adagrad</a:t>
            </a:r>
            <a:endParaRPr sz="2800">
              <a:latin typeface="Gill Sans MT"/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5" dirty="0">
                <a:latin typeface="Gill Sans MT"/>
                <a:cs typeface="Gill Sans MT"/>
              </a:rPr>
              <a:t>Adadelta</a:t>
            </a:r>
            <a:endParaRPr sz="2800">
              <a:latin typeface="Gill Sans MT"/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Gill Sans MT"/>
                <a:cs typeface="Gill Sans MT"/>
              </a:rPr>
              <a:t>Adam</a:t>
            </a:r>
            <a:endParaRPr sz="2800">
              <a:latin typeface="Gill Sans MT"/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40" dirty="0">
                <a:latin typeface="Gill Sans MT"/>
                <a:cs typeface="Gill Sans MT"/>
              </a:rPr>
              <a:t>RMSProp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8013" y="5958332"/>
            <a:ext cx="72967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Gill Sans MT"/>
                <a:cs typeface="Gill Sans MT"/>
              </a:rPr>
              <a:t>Additional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details:</a:t>
            </a:r>
            <a:r>
              <a:rPr sz="2400" spc="-195" dirty="0">
                <a:latin typeface="Gill Sans MT"/>
                <a:cs typeface="Gill Sans MT"/>
              </a:rPr>
              <a:t> </a:t>
            </a:r>
            <a:r>
              <a:rPr sz="2400" u="sng" spc="-45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  <a:hlinkClick r:id="rId2"/>
              </a:rPr>
              <a:t>http://ruder.io/optimizing-gradient-descent/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0" y="1828800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17"/>
                </a:lnTo>
                <a:lnTo>
                  <a:pt x="3332027" y="20772"/>
                </a:lnTo>
                <a:lnTo>
                  <a:pt x="3309482" y="5573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87672" y="1894332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tf.train.MomentumOptimizer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871" y="1886711"/>
            <a:ext cx="295655" cy="3108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810000" y="2438577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7672" y="25039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tf.train.AdagradOptimizer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8871" y="2496311"/>
            <a:ext cx="295655" cy="3108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810000" y="3035185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87672" y="3101340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tf.train.AdadeltaOptimizer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8871" y="3093720"/>
            <a:ext cx="295655" cy="31089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823779" y="3650373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16" y="0"/>
                </a:lnTo>
                <a:lnTo>
                  <a:pt x="43312" y="5574"/>
                </a:lnTo>
                <a:lnTo>
                  <a:pt x="20770" y="20777"/>
                </a:lnTo>
                <a:lnTo>
                  <a:pt x="5572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2" y="382241"/>
                </a:lnTo>
                <a:lnTo>
                  <a:pt x="20770" y="404787"/>
                </a:lnTo>
                <a:lnTo>
                  <a:pt x="43312" y="419989"/>
                </a:lnTo>
                <a:lnTo>
                  <a:pt x="70916" y="425564"/>
                </a:lnTo>
                <a:lnTo>
                  <a:pt x="3281870" y="425564"/>
                </a:lnTo>
                <a:lnTo>
                  <a:pt x="3309476" y="419989"/>
                </a:lnTo>
                <a:lnTo>
                  <a:pt x="3332022" y="404787"/>
                </a:lnTo>
                <a:lnTo>
                  <a:pt x="3347225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5" y="43323"/>
                </a:lnTo>
                <a:lnTo>
                  <a:pt x="3332022" y="20777"/>
                </a:lnTo>
                <a:lnTo>
                  <a:pt x="3309476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01451" y="3717035"/>
            <a:ext cx="1953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tf.train.AdamOptimizer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41064" y="3706367"/>
            <a:ext cx="298703" cy="31394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810000" y="4265701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87672" y="43327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tf.train.RMSPropOptimizer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8871" y="4322064"/>
            <a:ext cx="295655" cy="31089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806093" y="1707896"/>
            <a:ext cx="3625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Gill Sans MT"/>
                <a:cs typeface="Gill Sans MT"/>
              </a:rPr>
              <a:t>Qian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et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40" dirty="0">
                <a:latin typeface="Gill Sans MT"/>
                <a:cs typeface="Gill Sans MT"/>
              </a:rPr>
              <a:t>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“On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25" dirty="0">
                <a:latin typeface="Gill Sans MT"/>
                <a:cs typeface="Gill Sans MT"/>
              </a:rPr>
              <a:t>the</a:t>
            </a:r>
            <a:r>
              <a:rPr sz="1500" spc="-15" dirty="0">
                <a:latin typeface="Gill Sans MT"/>
                <a:cs typeface="Gill Sans MT"/>
              </a:rPr>
              <a:t> momentum</a:t>
            </a:r>
            <a:r>
              <a:rPr sz="1500" dirty="0">
                <a:latin typeface="Gill Sans MT"/>
                <a:cs typeface="Gill Sans MT"/>
              </a:rPr>
              <a:t> </a:t>
            </a:r>
            <a:r>
              <a:rPr sz="1500" spc="-35" dirty="0">
                <a:latin typeface="Gill Sans MT"/>
                <a:cs typeface="Gill Sans MT"/>
              </a:rPr>
              <a:t>term</a:t>
            </a:r>
            <a:r>
              <a:rPr sz="1500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in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25" dirty="0">
                <a:latin typeface="Gill Sans MT"/>
                <a:cs typeface="Gill Sans MT"/>
              </a:rPr>
              <a:t>gradient </a:t>
            </a:r>
            <a:r>
              <a:rPr sz="1500" spc="-400" dirty="0">
                <a:latin typeface="Gill Sans MT"/>
                <a:cs typeface="Gill Sans MT"/>
              </a:rPr>
              <a:t> </a:t>
            </a:r>
            <a:r>
              <a:rPr sz="1500" spc="-5" dirty="0">
                <a:latin typeface="Gill Sans MT"/>
                <a:cs typeface="Gill Sans MT"/>
              </a:rPr>
              <a:t>d</a:t>
            </a:r>
            <a:r>
              <a:rPr sz="1500" spc="-10" dirty="0">
                <a:latin typeface="Gill Sans MT"/>
                <a:cs typeface="Gill Sans MT"/>
              </a:rPr>
              <a:t>e</a:t>
            </a:r>
            <a:r>
              <a:rPr sz="1500" spc="-60" dirty="0">
                <a:latin typeface="Gill Sans MT"/>
                <a:cs typeface="Gill Sans MT"/>
              </a:rPr>
              <a:t>s</a:t>
            </a:r>
            <a:r>
              <a:rPr sz="1500" spc="-40" dirty="0">
                <a:latin typeface="Gill Sans MT"/>
                <a:cs typeface="Gill Sans MT"/>
              </a:rPr>
              <a:t>c</a:t>
            </a:r>
            <a:r>
              <a:rPr sz="1500" spc="-10" dirty="0">
                <a:latin typeface="Gill Sans MT"/>
                <a:cs typeface="Gill Sans MT"/>
              </a:rPr>
              <a:t>e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spc="-50" dirty="0">
                <a:latin typeface="Gill Sans MT"/>
                <a:cs typeface="Gill Sans MT"/>
              </a:rPr>
              <a:t>t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45" dirty="0">
                <a:latin typeface="Gill Sans MT"/>
                <a:cs typeface="Gill Sans MT"/>
              </a:rPr>
              <a:t>l</a:t>
            </a:r>
            <a:r>
              <a:rPr sz="1500" spc="-10" dirty="0">
                <a:latin typeface="Gill Sans MT"/>
                <a:cs typeface="Gill Sans MT"/>
              </a:rPr>
              <a:t>e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60" dirty="0">
                <a:latin typeface="Gill Sans MT"/>
                <a:cs typeface="Gill Sans MT"/>
              </a:rPr>
              <a:t>r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dirty="0">
                <a:latin typeface="Gill Sans MT"/>
                <a:cs typeface="Gill Sans MT"/>
              </a:rPr>
              <a:t>g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45" dirty="0">
                <a:latin typeface="Gill Sans MT"/>
                <a:cs typeface="Gill Sans MT"/>
              </a:rPr>
              <a:t>l</a:t>
            </a:r>
            <a:r>
              <a:rPr sz="1500" spc="-5" dirty="0">
                <a:latin typeface="Gill Sans MT"/>
                <a:cs typeface="Gill Sans MT"/>
              </a:rPr>
              <a:t>g</a:t>
            </a:r>
            <a:r>
              <a:rPr sz="1500" spc="-20" dirty="0">
                <a:latin typeface="Gill Sans MT"/>
                <a:cs typeface="Gill Sans MT"/>
              </a:rPr>
              <a:t>o</a:t>
            </a:r>
            <a:r>
              <a:rPr sz="1500" spc="-60" dirty="0">
                <a:latin typeface="Gill Sans MT"/>
                <a:cs typeface="Gill Sans MT"/>
              </a:rPr>
              <a:t>r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15" dirty="0">
                <a:latin typeface="Gill Sans MT"/>
                <a:cs typeface="Gill Sans MT"/>
              </a:rPr>
              <a:t>h</a:t>
            </a:r>
            <a:r>
              <a:rPr sz="1500" spc="5" dirty="0">
                <a:latin typeface="Gill Sans MT"/>
                <a:cs typeface="Gill Sans MT"/>
              </a:rPr>
              <a:t>m</a:t>
            </a:r>
            <a:r>
              <a:rPr sz="1500" spc="-60" dirty="0">
                <a:latin typeface="Gill Sans MT"/>
                <a:cs typeface="Gill Sans MT"/>
              </a:rPr>
              <a:t>s</a:t>
            </a:r>
            <a:r>
              <a:rPr sz="1500" spc="-190" dirty="0">
                <a:latin typeface="Gill Sans MT"/>
                <a:cs typeface="Gill Sans MT"/>
              </a:rPr>
              <a:t>.</a:t>
            </a:r>
            <a:r>
              <a:rPr sz="1500" spc="-50" dirty="0">
                <a:latin typeface="Gill Sans MT"/>
                <a:cs typeface="Gill Sans MT"/>
              </a:rPr>
              <a:t>”</a:t>
            </a:r>
            <a:r>
              <a:rPr sz="1500" spc="-120" dirty="0">
                <a:latin typeface="Gill Sans MT"/>
                <a:cs typeface="Gill Sans MT"/>
              </a:rPr>
              <a:t> </a:t>
            </a:r>
            <a:r>
              <a:rPr sz="1500" spc="-15" dirty="0">
                <a:latin typeface="Gill Sans MT"/>
                <a:cs typeface="Gill Sans MT"/>
              </a:rPr>
              <a:t>1999.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18526" y="2338832"/>
            <a:ext cx="4102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latin typeface="Gill Sans MT"/>
                <a:cs typeface="Gill Sans MT"/>
              </a:rPr>
              <a:t>Duchi et </a:t>
            </a:r>
            <a:r>
              <a:rPr sz="1500" spc="-40" dirty="0">
                <a:latin typeface="Gill Sans MT"/>
                <a:cs typeface="Gill Sans MT"/>
              </a:rPr>
              <a:t>al. </a:t>
            </a:r>
            <a:r>
              <a:rPr sz="1500" spc="-25" dirty="0">
                <a:latin typeface="Gill Sans MT"/>
                <a:cs typeface="Gill Sans MT"/>
              </a:rPr>
              <a:t>“Adaptive </a:t>
            </a:r>
            <a:r>
              <a:rPr sz="1500" spc="-20" dirty="0">
                <a:latin typeface="Gill Sans MT"/>
                <a:cs typeface="Gill Sans MT"/>
              </a:rPr>
              <a:t>Subgradient </a:t>
            </a:r>
            <a:r>
              <a:rPr sz="1500" spc="-25" dirty="0">
                <a:latin typeface="Gill Sans MT"/>
                <a:cs typeface="Gill Sans MT"/>
              </a:rPr>
              <a:t>Methods </a:t>
            </a:r>
            <a:r>
              <a:rPr sz="1500" spc="-50" dirty="0">
                <a:latin typeface="Gill Sans MT"/>
                <a:cs typeface="Gill Sans MT"/>
              </a:rPr>
              <a:t>for </a:t>
            </a:r>
            <a:r>
              <a:rPr sz="1500" spc="-20" dirty="0">
                <a:latin typeface="Gill Sans MT"/>
                <a:cs typeface="Gill Sans MT"/>
              </a:rPr>
              <a:t>Online </a:t>
            </a:r>
            <a:r>
              <a:rPr sz="1500" spc="-405" dirty="0">
                <a:latin typeface="Gill Sans MT"/>
                <a:cs typeface="Gill Sans MT"/>
              </a:rPr>
              <a:t> </a:t>
            </a:r>
            <a:r>
              <a:rPr sz="1500" spc="-40" dirty="0">
                <a:latin typeface="Gill Sans MT"/>
                <a:cs typeface="Gill Sans MT"/>
              </a:rPr>
              <a:t>L</a:t>
            </a:r>
            <a:r>
              <a:rPr sz="1500" spc="-10" dirty="0">
                <a:latin typeface="Gill Sans MT"/>
                <a:cs typeface="Gill Sans MT"/>
              </a:rPr>
              <a:t>e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60" dirty="0">
                <a:latin typeface="Gill Sans MT"/>
                <a:cs typeface="Gill Sans MT"/>
              </a:rPr>
              <a:t>r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dirty="0">
                <a:latin typeface="Gill Sans MT"/>
                <a:cs typeface="Gill Sans MT"/>
              </a:rPr>
              <a:t>g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dirty="0">
                <a:latin typeface="Gill Sans MT"/>
                <a:cs typeface="Gill Sans MT"/>
              </a:rPr>
              <a:t>d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10" dirty="0">
                <a:latin typeface="Gill Sans MT"/>
                <a:cs typeface="Gill Sans MT"/>
              </a:rPr>
              <a:t>S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20" dirty="0">
                <a:latin typeface="Gill Sans MT"/>
                <a:cs typeface="Gill Sans MT"/>
              </a:rPr>
              <a:t>o</a:t>
            </a:r>
            <a:r>
              <a:rPr sz="1500" spc="-40" dirty="0">
                <a:latin typeface="Gill Sans MT"/>
                <a:cs typeface="Gill Sans MT"/>
              </a:rPr>
              <a:t>c</a:t>
            </a:r>
            <a:r>
              <a:rPr sz="1500" spc="-15" dirty="0">
                <a:latin typeface="Gill Sans MT"/>
                <a:cs typeface="Gill Sans MT"/>
              </a:rPr>
              <a:t>h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60" dirty="0">
                <a:latin typeface="Gill Sans MT"/>
                <a:cs typeface="Gill Sans MT"/>
              </a:rPr>
              <a:t>s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35" dirty="0">
                <a:latin typeface="Gill Sans MT"/>
                <a:cs typeface="Gill Sans MT"/>
              </a:rPr>
              <a:t>c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O</a:t>
            </a:r>
            <a:r>
              <a:rPr sz="1500" spc="5" dirty="0">
                <a:latin typeface="Gill Sans MT"/>
                <a:cs typeface="Gill Sans MT"/>
              </a:rPr>
              <a:t>p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5" dirty="0">
                <a:latin typeface="Gill Sans MT"/>
                <a:cs typeface="Gill Sans MT"/>
              </a:rPr>
              <a:t>m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30" dirty="0">
                <a:latin typeface="Gill Sans MT"/>
                <a:cs typeface="Gill Sans MT"/>
              </a:rPr>
              <a:t>z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20" dirty="0">
                <a:latin typeface="Gill Sans MT"/>
                <a:cs typeface="Gill Sans MT"/>
              </a:rPr>
              <a:t>o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spc="-190" dirty="0">
                <a:latin typeface="Gill Sans MT"/>
                <a:cs typeface="Gill Sans MT"/>
              </a:rPr>
              <a:t>.</a:t>
            </a:r>
            <a:r>
              <a:rPr sz="1500" spc="-50" dirty="0">
                <a:latin typeface="Gill Sans MT"/>
                <a:cs typeface="Gill Sans MT"/>
              </a:rPr>
              <a:t>”</a:t>
            </a:r>
            <a:r>
              <a:rPr sz="1500" spc="-120" dirty="0">
                <a:latin typeface="Gill Sans MT"/>
                <a:cs typeface="Gill Sans MT"/>
              </a:rPr>
              <a:t> </a:t>
            </a:r>
            <a:r>
              <a:rPr sz="1500" spc="-15" dirty="0">
                <a:latin typeface="Gill Sans MT"/>
                <a:cs typeface="Gill Sans MT"/>
              </a:rPr>
              <a:t>2011.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14653" y="2972815"/>
            <a:ext cx="3937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latin typeface="Gill Sans MT"/>
                <a:cs typeface="Gill Sans MT"/>
              </a:rPr>
              <a:t>Zeiler</a:t>
            </a:r>
            <a:r>
              <a:rPr sz="1500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et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40" dirty="0">
                <a:latin typeface="Gill Sans MT"/>
                <a:cs typeface="Gill Sans MT"/>
              </a:rPr>
              <a:t>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spc="-60" dirty="0">
                <a:latin typeface="Gill Sans MT"/>
                <a:cs typeface="Gill Sans MT"/>
              </a:rPr>
              <a:t>“ADADELTA:</a:t>
            </a:r>
            <a:r>
              <a:rPr sz="1500" spc="-220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An</a:t>
            </a:r>
            <a:r>
              <a:rPr sz="1500" spc="-9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Adaptive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25" dirty="0">
                <a:latin typeface="Gill Sans MT"/>
                <a:cs typeface="Gill Sans MT"/>
              </a:rPr>
              <a:t>Learning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Rate </a:t>
            </a:r>
            <a:r>
              <a:rPr sz="1500" spc="-40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M</a:t>
            </a:r>
            <a:r>
              <a:rPr sz="1500" spc="-10" dirty="0">
                <a:latin typeface="Gill Sans MT"/>
                <a:cs typeface="Gill Sans MT"/>
              </a:rPr>
              <a:t>e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15" dirty="0">
                <a:latin typeface="Gill Sans MT"/>
                <a:cs typeface="Gill Sans MT"/>
              </a:rPr>
              <a:t>h</a:t>
            </a:r>
            <a:r>
              <a:rPr sz="1500" spc="-20" dirty="0">
                <a:latin typeface="Gill Sans MT"/>
                <a:cs typeface="Gill Sans MT"/>
              </a:rPr>
              <a:t>o</a:t>
            </a:r>
            <a:r>
              <a:rPr sz="1500" spc="-5" dirty="0">
                <a:latin typeface="Gill Sans MT"/>
                <a:cs typeface="Gill Sans MT"/>
              </a:rPr>
              <a:t>d</a:t>
            </a:r>
            <a:r>
              <a:rPr sz="1500" spc="-190" dirty="0">
                <a:latin typeface="Gill Sans MT"/>
                <a:cs typeface="Gill Sans MT"/>
              </a:rPr>
              <a:t>.</a:t>
            </a:r>
            <a:r>
              <a:rPr sz="1500" spc="-50" dirty="0">
                <a:latin typeface="Gill Sans MT"/>
                <a:cs typeface="Gill Sans MT"/>
              </a:rPr>
              <a:t>”</a:t>
            </a:r>
            <a:r>
              <a:rPr sz="1500" spc="-120" dirty="0">
                <a:latin typeface="Gill Sans MT"/>
                <a:cs typeface="Gill Sans MT"/>
              </a:rPr>
              <a:t> </a:t>
            </a:r>
            <a:r>
              <a:rPr sz="1500" spc="-15" dirty="0">
                <a:latin typeface="Gill Sans MT"/>
                <a:cs typeface="Gill Sans MT"/>
              </a:rPr>
              <a:t>2012.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2305" y="3606800"/>
            <a:ext cx="3404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Gill Sans MT"/>
                <a:cs typeface="Gill Sans MT"/>
              </a:rPr>
              <a:t>Kingma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et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40" dirty="0">
                <a:latin typeface="Gill Sans MT"/>
                <a:cs typeface="Gill Sans MT"/>
              </a:rPr>
              <a:t>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“Adam:</a:t>
            </a:r>
            <a:r>
              <a:rPr sz="1500" spc="-22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A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Method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50" dirty="0">
                <a:latin typeface="Gill Sans MT"/>
                <a:cs typeface="Gill Sans MT"/>
              </a:rPr>
              <a:t>for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Stochastic </a:t>
            </a:r>
            <a:r>
              <a:rPr sz="1500" spc="-405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O</a:t>
            </a:r>
            <a:r>
              <a:rPr sz="1500" spc="5" dirty="0">
                <a:latin typeface="Gill Sans MT"/>
                <a:cs typeface="Gill Sans MT"/>
              </a:rPr>
              <a:t>p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5" dirty="0">
                <a:latin typeface="Gill Sans MT"/>
                <a:cs typeface="Gill Sans MT"/>
              </a:rPr>
              <a:t>m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30" dirty="0">
                <a:latin typeface="Gill Sans MT"/>
                <a:cs typeface="Gill Sans MT"/>
              </a:rPr>
              <a:t>z</a:t>
            </a:r>
            <a:r>
              <a:rPr sz="1500" spc="-5" dirty="0">
                <a:latin typeface="Gill Sans MT"/>
                <a:cs typeface="Gill Sans MT"/>
              </a:rPr>
              <a:t>a</a:t>
            </a:r>
            <a:r>
              <a:rPr sz="1500" spc="-55" dirty="0">
                <a:latin typeface="Gill Sans MT"/>
                <a:cs typeface="Gill Sans MT"/>
              </a:rPr>
              <a:t>t</a:t>
            </a:r>
            <a:r>
              <a:rPr sz="1500" spc="-45" dirty="0">
                <a:latin typeface="Gill Sans MT"/>
                <a:cs typeface="Gill Sans MT"/>
              </a:rPr>
              <a:t>i</a:t>
            </a:r>
            <a:r>
              <a:rPr sz="1500" spc="-20" dirty="0">
                <a:latin typeface="Gill Sans MT"/>
                <a:cs typeface="Gill Sans MT"/>
              </a:rPr>
              <a:t>o</a:t>
            </a:r>
            <a:r>
              <a:rPr sz="1500" spc="-15" dirty="0">
                <a:latin typeface="Gill Sans MT"/>
                <a:cs typeface="Gill Sans MT"/>
              </a:rPr>
              <a:t>n</a:t>
            </a:r>
            <a:r>
              <a:rPr sz="1500" spc="-190" dirty="0">
                <a:latin typeface="Gill Sans MT"/>
                <a:cs typeface="Gill Sans MT"/>
              </a:rPr>
              <a:t>.</a:t>
            </a:r>
            <a:r>
              <a:rPr sz="1500" spc="-50" dirty="0">
                <a:latin typeface="Gill Sans MT"/>
                <a:cs typeface="Gill Sans MT"/>
              </a:rPr>
              <a:t>”</a:t>
            </a:r>
            <a:r>
              <a:rPr sz="1500" spc="-120" dirty="0">
                <a:latin typeface="Gill Sans MT"/>
                <a:cs typeface="Gill Sans MT"/>
              </a:rPr>
              <a:t> </a:t>
            </a:r>
            <a:r>
              <a:rPr sz="1500" spc="-15" dirty="0">
                <a:latin typeface="Gill Sans MT"/>
                <a:cs typeface="Gill Sans MT"/>
              </a:rPr>
              <a:t>2014.</a:t>
            </a:r>
            <a:endParaRPr sz="15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15160" marR="5080" indent="-1903095">
              <a:lnSpc>
                <a:spcPts val="4700"/>
              </a:lnSpc>
              <a:spcBef>
                <a:spcPts val="740"/>
              </a:spcBef>
            </a:pPr>
            <a:r>
              <a:rPr spc="-5" dirty="0">
                <a:solidFill>
                  <a:srgbClr val="FFFFFF"/>
                </a:solidFill>
              </a:rPr>
              <a:t>Neural </a:t>
            </a:r>
            <a:r>
              <a:rPr spc="-15" dirty="0">
                <a:solidFill>
                  <a:srgbClr val="FFFFFF"/>
                </a:solidFill>
              </a:rPr>
              <a:t>Networks </a:t>
            </a:r>
            <a:r>
              <a:rPr spc="-5" dirty="0">
                <a:solidFill>
                  <a:srgbClr val="FFFFFF"/>
                </a:solidFill>
              </a:rPr>
              <a:t>in Practice: </a:t>
            </a:r>
            <a:r>
              <a:rPr spc="-12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Mini-batches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60" dirty="0"/>
              <a:t> </a:t>
            </a:r>
            <a:r>
              <a:rPr spc="-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640" y="3613454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2139" y="3398011"/>
            <a:ext cx="3050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2139" y="4025900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5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50800" marR="177800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 </a:t>
            </a:r>
            <a:r>
              <a:rPr spc="-60" dirty="0"/>
              <a:t>until</a:t>
            </a:r>
            <a:r>
              <a:rPr spc="-25" dirty="0"/>
              <a:t> </a:t>
            </a:r>
            <a:r>
              <a:rPr spc="-45" dirty="0"/>
              <a:t>convergence: </a:t>
            </a:r>
            <a:r>
              <a:rPr spc="-655" dirty="0"/>
              <a:t> </a:t>
            </a:r>
            <a:r>
              <a:rPr spc="-55" dirty="0"/>
              <a:t>3.</a:t>
            </a: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pc="-55" dirty="0"/>
              <a:t>5.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8678" y="3263900"/>
            <a:ext cx="747395" cy="740410"/>
            <a:chOff x="4208678" y="3263900"/>
            <a:chExt cx="747395" cy="740410"/>
          </a:xfrm>
        </p:grpSpPr>
        <p:sp>
          <p:nvSpPr>
            <p:cNvPr id="3" name="object 3"/>
            <p:cNvSpPr/>
            <p:nvPr/>
          </p:nvSpPr>
          <p:spPr>
            <a:xfrm>
              <a:off x="4208678" y="32639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639" y="3613454"/>
              <a:ext cx="723900" cy="25400"/>
            </a:xfrm>
            <a:custGeom>
              <a:avLst/>
              <a:gdLst/>
              <a:ahLst/>
              <a:cxnLst/>
              <a:rect l="l" t="t" r="r" b="b"/>
              <a:pathLst>
                <a:path w="723900" h="25400">
                  <a:moveTo>
                    <a:pt x="723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3900" y="254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60" dirty="0"/>
              <a:t> </a:t>
            </a:r>
            <a:r>
              <a:rPr spc="-5" dirty="0"/>
              <a:t>Descent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139" y="3398011"/>
            <a:ext cx="3050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139" y="4025900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565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5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502" baseline="43209" dirty="0">
                <a:latin typeface="Cambria Math"/>
                <a:cs typeface="Cambria Math"/>
              </a:rPr>
              <a:t>)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562" baseline="43209" dirty="0">
                <a:latin typeface="Cambria Math"/>
                <a:cs typeface="Cambria Math"/>
              </a:rPr>
              <a:t>+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Cambria Math"/>
                <a:cs typeface="Cambria Math"/>
              </a:rPr>
              <a:t>)</a:t>
            </a:r>
            <a:r>
              <a:rPr sz="1800" spc="425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50800" marR="177800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 </a:t>
            </a:r>
            <a:r>
              <a:rPr spc="-60" dirty="0"/>
              <a:t>until</a:t>
            </a:r>
            <a:r>
              <a:rPr spc="-25" dirty="0"/>
              <a:t> </a:t>
            </a:r>
            <a:r>
              <a:rPr spc="-45" dirty="0"/>
              <a:t>convergence: </a:t>
            </a:r>
            <a:r>
              <a:rPr spc="-655" dirty="0"/>
              <a:t> </a:t>
            </a:r>
            <a:r>
              <a:rPr spc="-55" dirty="0"/>
              <a:t>3.</a:t>
            </a: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pc="-55" dirty="0"/>
              <a:t>5.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597804" y="5174996"/>
            <a:ext cx="155765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800" spc="-35" dirty="0">
                <a:latin typeface="Gill Sans MT"/>
                <a:cs typeface="Gill Sans MT"/>
              </a:rPr>
              <a:t>Can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be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very 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computational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to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compute!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27600" y="3595751"/>
            <a:ext cx="1461770" cy="1557655"/>
          </a:xfrm>
          <a:custGeom>
            <a:avLst/>
            <a:gdLst/>
            <a:ahLst/>
            <a:cxnLst/>
            <a:rect l="l" t="t" r="r" b="b"/>
            <a:pathLst>
              <a:path w="1461770" h="1557654">
                <a:moveTo>
                  <a:pt x="1436166" y="38100"/>
                </a:moveTo>
                <a:lnTo>
                  <a:pt x="1436166" y="1557477"/>
                </a:lnTo>
                <a:lnTo>
                  <a:pt x="1461566" y="1557477"/>
                </a:lnTo>
                <a:lnTo>
                  <a:pt x="1461566" y="50800"/>
                </a:lnTo>
                <a:lnTo>
                  <a:pt x="1448866" y="50800"/>
                </a:lnTo>
                <a:lnTo>
                  <a:pt x="1436166" y="38100"/>
                </a:lnTo>
                <a:close/>
              </a:path>
              <a:path w="1461770" h="155765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461770" h="155765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461770" h="1557654">
                <a:moveTo>
                  <a:pt x="146156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36166" y="50800"/>
                </a:lnTo>
                <a:lnTo>
                  <a:pt x="1436166" y="38100"/>
                </a:lnTo>
                <a:lnTo>
                  <a:pt x="1461566" y="38100"/>
                </a:lnTo>
                <a:lnTo>
                  <a:pt x="1461566" y="25400"/>
                </a:lnTo>
                <a:close/>
              </a:path>
              <a:path w="1461770" h="1557654">
                <a:moveTo>
                  <a:pt x="1461566" y="38100"/>
                </a:moveTo>
                <a:lnTo>
                  <a:pt x="1436166" y="38100"/>
                </a:lnTo>
                <a:lnTo>
                  <a:pt x="1448866" y="50800"/>
                </a:lnTo>
                <a:lnTo>
                  <a:pt x="1461566" y="50800"/>
                </a:lnTo>
                <a:lnTo>
                  <a:pt x="1461566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Stochastic</a:t>
            </a:r>
            <a:r>
              <a:rPr spc="-30" dirty="0"/>
              <a:t> </a:t>
            </a:r>
            <a:r>
              <a:rPr spc="-5" dirty="0"/>
              <a:t>Gradient</a:t>
            </a:r>
            <a:r>
              <a:rPr spc="-30" dirty="0"/>
              <a:t> </a:t>
            </a:r>
            <a:r>
              <a:rPr spc="-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640" y="4202620"/>
            <a:ext cx="800100" cy="25400"/>
          </a:xfrm>
          <a:custGeom>
            <a:avLst/>
            <a:gdLst/>
            <a:ahLst/>
            <a:cxnLst/>
            <a:rect l="l" t="t" r="r" b="b"/>
            <a:pathLst>
              <a:path w="800100" h="25400">
                <a:moveTo>
                  <a:pt x="800100" y="0"/>
                </a:moveTo>
                <a:lnTo>
                  <a:pt x="0" y="0"/>
                </a:lnTo>
                <a:lnTo>
                  <a:pt x="0" y="25400"/>
                </a:lnTo>
                <a:lnTo>
                  <a:pt x="800100" y="25400"/>
                </a:lnTo>
                <a:lnTo>
                  <a:pt x="800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2139" y="3986276"/>
            <a:ext cx="3128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532" baseline="43209" dirty="0">
                <a:latin typeface="Cambria Math"/>
                <a:cs typeface="Cambria Math"/>
              </a:rPr>
              <a:t>*</a:t>
            </a:r>
            <a:r>
              <a:rPr sz="2700" spc="675" baseline="43209" dirty="0">
                <a:latin typeface="Cambria Math"/>
                <a:cs typeface="Cambria Math"/>
              </a:rPr>
              <a:t>𝐽</a:t>
            </a:r>
            <a:r>
              <a:rPr sz="2100" spc="322" baseline="41666" dirty="0">
                <a:latin typeface="Cambria Math"/>
                <a:cs typeface="Cambria Math"/>
              </a:rPr>
              <a:t>i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1679" baseline="43209" dirty="0">
                <a:latin typeface="Cambria Math"/>
                <a:cs typeface="Cambria Math"/>
              </a:rPr>
              <a:t>-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17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70" dirty="0">
                <a:latin typeface="Cambria Math"/>
                <a:cs typeface="Cambria Math"/>
              </a:rPr>
              <a:t>-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2139" y="4617211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1560" dirty="0">
                <a:latin typeface="Cambria Math"/>
                <a:cs typeface="Cambria Math"/>
              </a:rPr>
              <a:t>-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1560" dirty="0">
                <a:latin typeface="Cambria Math"/>
                <a:cs typeface="Cambria Math"/>
              </a:rPr>
              <a:t>-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0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465" baseline="43209" dirty="0">
                <a:latin typeface="Cambria Math"/>
                <a:cs typeface="Cambria Math"/>
              </a:rPr>
              <a:t>*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1679" baseline="43209" dirty="0">
                <a:latin typeface="Cambria Math"/>
                <a:cs typeface="Cambria Math"/>
              </a:rPr>
              <a:t>-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70" dirty="0">
                <a:latin typeface="Cambria Math"/>
                <a:cs typeface="Cambria Math"/>
              </a:rPr>
              <a:t>-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476250" indent="-4260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</a:t>
            </a:r>
            <a:r>
              <a:rPr spc="-20" dirty="0"/>
              <a:t> </a:t>
            </a:r>
            <a:r>
              <a:rPr spc="-60" dirty="0"/>
              <a:t>until</a:t>
            </a:r>
            <a:r>
              <a:rPr spc="-20" dirty="0"/>
              <a:t> </a:t>
            </a:r>
            <a:r>
              <a:rPr spc="-45" dirty="0"/>
              <a:t>convergence:</a:t>
            </a:r>
          </a:p>
          <a:p>
            <a:pPr marL="1003300" indent="-953135">
              <a:lnSpc>
                <a:spcPct val="100000"/>
              </a:lnSpc>
              <a:spcBef>
                <a:spcPts val="1775"/>
              </a:spcBef>
              <a:buAutoNum type="arabicPeriod"/>
              <a:tabLst>
                <a:tab pos="1003300" algn="l"/>
                <a:tab pos="1003935" algn="l"/>
              </a:tabLst>
            </a:pPr>
            <a:r>
              <a:rPr spc="-70" dirty="0"/>
              <a:t>Pick</a:t>
            </a:r>
            <a:r>
              <a:rPr spc="-15" dirty="0"/>
              <a:t> </a:t>
            </a:r>
            <a:r>
              <a:rPr spc="-45" dirty="0"/>
              <a:t>single</a:t>
            </a:r>
            <a:r>
              <a:rPr spc="-15" dirty="0"/>
              <a:t> </a:t>
            </a:r>
            <a:r>
              <a:rPr spc="-20" dirty="0"/>
              <a:t>data</a:t>
            </a:r>
            <a:r>
              <a:rPr spc="-15" dirty="0"/>
              <a:t> </a:t>
            </a:r>
            <a:r>
              <a:rPr spc="-40" dirty="0"/>
              <a:t>point</a:t>
            </a:r>
            <a:r>
              <a:rPr spc="-15" dirty="0"/>
              <a:t> </a:t>
            </a:r>
            <a:r>
              <a:rPr spc="-240" dirty="0">
                <a:latin typeface="Cambria Math"/>
                <a:cs typeface="Cambria Math"/>
              </a:rPr>
              <a:t>)</a:t>
            </a:r>
          </a:p>
          <a:p>
            <a:pPr marL="50800">
              <a:lnSpc>
                <a:spcPct val="100000"/>
              </a:lnSpc>
              <a:spcBef>
                <a:spcPts val="1755"/>
              </a:spcBef>
            </a:pP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60"/>
              </a:spcBef>
            </a:pPr>
            <a:r>
              <a:rPr spc="-55" dirty="0"/>
              <a:t>5.</a:t>
            </a: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pc="-55" dirty="0"/>
              <a:t>6.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1797" y="3845521"/>
            <a:ext cx="869950" cy="740410"/>
            <a:chOff x="4171797" y="3845521"/>
            <a:chExt cx="869950" cy="740410"/>
          </a:xfrm>
        </p:grpSpPr>
        <p:sp>
          <p:nvSpPr>
            <p:cNvPr id="3" name="object 3"/>
            <p:cNvSpPr/>
            <p:nvPr/>
          </p:nvSpPr>
          <p:spPr>
            <a:xfrm>
              <a:off x="4171797" y="3845521"/>
              <a:ext cx="869950" cy="740410"/>
            </a:xfrm>
            <a:custGeom>
              <a:avLst/>
              <a:gdLst/>
              <a:ahLst/>
              <a:cxnLst/>
              <a:rect l="l" t="t" r="r" b="b"/>
              <a:pathLst>
                <a:path w="869950" h="740410">
                  <a:moveTo>
                    <a:pt x="746569" y="0"/>
                  </a:moveTo>
                  <a:lnTo>
                    <a:pt x="123316" y="0"/>
                  </a:lnTo>
                  <a:lnTo>
                    <a:pt x="75314" y="9690"/>
                  </a:lnTo>
                  <a:lnTo>
                    <a:pt x="36117" y="36117"/>
                  </a:lnTo>
                  <a:lnTo>
                    <a:pt x="9690" y="75314"/>
                  </a:lnTo>
                  <a:lnTo>
                    <a:pt x="0" y="123316"/>
                  </a:lnTo>
                  <a:lnTo>
                    <a:pt x="0" y="616572"/>
                  </a:lnTo>
                  <a:lnTo>
                    <a:pt x="9690" y="664574"/>
                  </a:lnTo>
                  <a:lnTo>
                    <a:pt x="36117" y="703772"/>
                  </a:lnTo>
                  <a:lnTo>
                    <a:pt x="75314" y="730199"/>
                  </a:lnTo>
                  <a:lnTo>
                    <a:pt x="123316" y="739889"/>
                  </a:lnTo>
                  <a:lnTo>
                    <a:pt x="746569" y="739889"/>
                  </a:lnTo>
                  <a:lnTo>
                    <a:pt x="794571" y="730199"/>
                  </a:lnTo>
                  <a:lnTo>
                    <a:pt x="833769" y="703772"/>
                  </a:lnTo>
                  <a:lnTo>
                    <a:pt x="860196" y="664574"/>
                  </a:lnTo>
                  <a:lnTo>
                    <a:pt x="869886" y="616572"/>
                  </a:lnTo>
                  <a:lnTo>
                    <a:pt x="869886" y="123316"/>
                  </a:lnTo>
                  <a:lnTo>
                    <a:pt x="860196" y="75314"/>
                  </a:lnTo>
                  <a:lnTo>
                    <a:pt x="833769" y="36117"/>
                  </a:lnTo>
                  <a:lnTo>
                    <a:pt x="794571" y="9690"/>
                  </a:lnTo>
                  <a:lnTo>
                    <a:pt x="746569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640" y="4202620"/>
              <a:ext cx="800100" cy="25400"/>
            </a:xfrm>
            <a:custGeom>
              <a:avLst/>
              <a:gdLst/>
              <a:ahLst/>
              <a:cxnLst/>
              <a:rect l="l" t="t" r="r" b="b"/>
              <a:pathLst>
                <a:path w="800100" h="25400">
                  <a:moveTo>
                    <a:pt x="800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800100" y="25400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Stochastic</a:t>
            </a:r>
            <a:r>
              <a:rPr spc="-30" dirty="0"/>
              <a:t> </a:t>
            </a:r>
            <a:r>
              <a:rPr spc="-5" dirty="0"/>
              <a:t>Gradient</a:t>
            </a:r>
            <a:r>
              <a:rPr spc="-30" dirty="0"/>
              <a:t> </a:t>
            </a:r>
            <a:r>
              <a:rPr spc="-5" dirty="0"/>
              <a:t>Descent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139" y="3986276"/>
            <a:ext cx="3128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Gill Sans MT"/>
                <a:cs typeface="Gill Sans MT"/>
              </a:rPr>
              <a:t>Compu</a:t>
            </a:r>
            <a:r>
              <a:rPr sz="2400" spc="-40" dirty="0">
                <a:latin typeface="Gill Sans MT"/>
                <a:cs typeface="Gill Sans MT"/>
              </a:rPr>
              <a:t>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ad</a:t>
            </a:r>
            <a:r>
              <a:rPr sz="2400" spc="-20" dirty="0">
                <a:latin typeface="Gill Sans MT"/>
                <a:cs typeface="Gill Sans MT"/>
              </a:rPr>
              <a:t>i</a:t>
            </a:r>
            <a:r>
              <a:rPr sz="2400" spc="-15" dirty="0">
                <a:latin typeface="Gill Sans MT"/>
                <a:cs typeface="Gill Sans MT"/>
              </a:rPr>
              <a:t>e</a:t>
            </a:r>
            <a:r>
              <a:rPr sz="2400" spc="-20" dirty="0">
                <a:latin typeface="Gill Sans MT"/>
                <a:cs typeface="Gill Sans MT"/>
              </a:rPr>
              <a:t>n</a:t>
            </a:r>
            <a:r>
              <a:rPr sz="2400" spc="-90" dirty="0">
                <a:latin typeface="Gill Sans MT"/>
                <a:cs typeface="Gill Sans MT"/>
              </a:rPr>
              <a:t>t,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700" spc="532" baseline="43209" dirty="0">
                <a:latin typeface="Cambria Math"/>
                <a:cs typeface="Cambria Math"/>
              </a:rPr>
              <a:t>*</a:t>
            </a:r>
            <a:r>
              <a:rPr sz="2700" spc="675" baseline="43209" dirty="0">
                <a:latin typeface="Cambria Math"/>
                <a:cs typeface="Cambria Math"/>
              </a:rPr>
              <a:t>𝐽</a:t>
            </a:r>
            <a:r>
              <a:rPr sz="2100" spc="322" baseline="41666" dirty="0">
                <a:latin typeface="Cambria Math"/>
                <a:cs typeface="Cambria Math"/>
              </a:rPr>
              <a:t>i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1679" baseline="43209" dirty="0">
                <a:latin typeface="Cambria Math"/>
                <a:cs typeface="Cambria Math"/>
              </a:rPr>
              <a:t>-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317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70" dirty="0">
                <a:latin typeface="Cambria Math"/>
                <a:cs typeface="Cambria Math"/>
              </a:rPr>
              <a:t>-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139" y="4617211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1560" dirty="0">
                <a:latin typeface="Cambria Math"/>
                <a:cs typeface="Cambria Math"/>
              </a:rPr>
              <a:t>-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1560" dirty="0">
                <a:latin typeface="Cambria Math"/>
                <a:cs typeface="Cambria Math"/>
              </a:rPr>
              <a:t>-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0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465" baseline="43209" dirty="0">
                <a:latin typeface="Cambria Math"/>
                <a:cs typeface="Cambria Math"/>
              </a:rPr>
              <a:t>*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1679" baseline="43209" dirty="0">
                <a:latin typeface="Cambria Math"/>
                <a:cs typeface="Cambria Math"/>
              </a:rPr>
              <a:t>-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70" dirty="0">
                <a:latin typeface="Cambria Math"/>
                <a:cs typeface="Cambria Math"/>
              </a:rPr>
              <a:t>-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476250" indent="-4260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</a:t>
            </a:r>
            <a:r>
              <a:rPr spc="-20" dirty="0"/>
              <a:t> </a:t>
            </a:r>
            <a:r>
              <a:rPr spc="-60" dirty="0"/>
              <a:t>until</a:t>
            </a:r>
            <a:r>
              <a:rPr spc="-20" dirty="0"/>
              <a:t> </a:t>
            </a:r>
            <a:r>
              <a:rPr spc="-45" dirty="0"/>
              <a:t>convergence:</a:t>
            </a:r>
          </a:p>
          <a:p>
            <a:pPr marL="1003300" indent="-953135">
              <a:lnSpc>
                <a:spcPct val="100000"/>
              </a:lnSpc>
              <a:spcBef>
                <a:spcPts val="1775"/>
              </a:spcBef>
              <a:buAutoNum type="arabicPeriod"/>
              <a:tabLst>
                <a:tab pos="1003300" algn="l"/>
                <a:tab pos="1003935" algn="l"/>
              </a:tabLst>
            </a:pPr>
            <a:r>
              <a:rPr spc="-70" dirty="0"/>
              <a:t>Pick</a:t>
            </a:r>
            <a:r>
              <a:rPr spc="-15" dirty="0"/>
              <a:t> </a:t>
            </a:r>
            <a:r>
              <a:rPr spc="-45" dirty="0"/>
              <a:t>single</a:t>
            </a:r>
            <a:r>
              <a:rPr spc="-15" dirty="0"/>
              <a:t> </a:t>
            </a:r>
            <a:r>
              <a:rPr spc="-20" dirty="0"/>
              <a:t>data</a:t>
            </a:r>
            <a:r>
              <a:rPr spc="-15" dirty="0"/>
              <a:t> </a:t>
            </a:r>
            <a:r>
              <a:rPr spc="-40" dirty="0"/>
              <a:t>point</a:t>
            </a:r>
            <a:r>
              <a:rPr spc="-15" dirty="0"/>
              <a:t> </a:t>
            </a:r>
            <a:r>
              <a:rPr spc="-240" dirty="0">
                <a:latin typeface="Cambria Math"/>
                <a:cs typeface="Cambria Math"/>
              </a:rPr>
              <a:t>)</a:t>
            </a:r>
          </a:p>
          <a:p>
            <a:pPr marL="50800">
              <a:lnSpc>
                <a:spcPct val="100000"/>
              </a:lnSpc>
              <a:spcBef>
                <a:spcPts val="1755"/>
              </a:spcBef>
            </a:pP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60"/>
              </a:spcBef>
            </a:pPr>
            <a:r>
              <a:rPr spc="-55" dirty="0"/>
              <a:t>5.</a:t>
            </a: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pc="-55" dirty="0"/>
              <a:t>6.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588355" y="5470652"/>
            <a:ext cx="189166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Gill Sans MT"/>
                <a:cs typeface="Gill Sans MT"/>
              </a:rPr>
              <a:t>Easy</a:t>
            </a:r>
            <a:r>
              <a:rPr sz="1800" spc="-2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to</a:t>
            </a:r>
            <a:r>
              <a:rPr sz="1800" spc="-20" dirty="0">
                <a:latin typeface="Gill Sans MT"/>
                <a:cs typeface="Gill Sans MT"/>
              </a:rPr>
              <a:t> compute</a:t>
            </a:r>
            <a:r>
              <a:rPr sz="1800" spc="-25" dirty="0">
                <a:latin typeface="Gill Sans MT"/>
                <a:cs typeface="Gill Sans MT"/>
              </a:rPr>
              <a:t> but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very </a:t>
            </a:r>
            <a:r>
              <a:rPr sz="1800" spc="-5" dirty="0">
                <a:latin typeface="Gill Sans MT"/>
                <a:cs typeface="Gill Sans MT"/>
              </a:rPr>
              <a:t>noisy 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(stochastic)!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37378" y="4167632"/>
            <a:ext cx="1508760" cy="1284605"/>
          </a:xfrm>
          <a:custGeom>
            <a:avLst/>
            <a:gdLst/>
            <a:ahLst/>
            <a:cxnLst/>
            <a:rect l="l" t="t" r="r" b="b"/>
            <a:pathLst>
              <a:path w="1508759" h="1284604">
                <a:moveTo>
                  <a:pt x="1483309" y="38100"/>
                </a:moveTo>
                <a:lnTo>
                  <a:pt x="1483309" y="1284097"/>
                </a:lnTo>
                <a:lnTo>
                  <a:pt x="1508709" y="1284097"/>
                </a:lnTo>
                <a:lnTo>
                  <a:pt x="1508709" y="50800"/>
                </a:lnTo>
                <a:lnTo>
                  <a:pt x="1496009" y="50800"/>
                </a:lnTo>
                <a:lnTo>
                  <a:pt x="1483309" y="38100"/>
                </a:lnTo>
                <a:close/>
              </a:path>
              <a:path w="1508759" h="128460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508759" h="128460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508759" h="1284604">
                <a:moveTo>
                  <a:pt x="1508709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83309" y="50800"/>
                </a:lnTo>
                <a:lnTo>
                  <a:pt x="1483309" y="38100"/>
                </a:lnTo>
                <a:lnTo>
                  <a:pt x="1508709" y="38100"/>
                </a:lnTo>
                <a:lnTo>
                  <a:pt x="1508709" y="25400"/>
                </a:lnTo>
                <a:close/>
              </a:path>
              <a:path w="1508759" h="1284604">
                <a:moveTo>
                  <a:pt x="1508709" y="38100"/>
                </a:moveTo>
                <a:lnTo>
                  <a:pt x="1483309" y="38100"/>
                </a:lnTo>
                <a:lnTo>
                  <a:pt x="1496009" y="50800"/>
                </a:lnTo>
                <a:lnTo>
                  <a:pt x="1508709" y="50800"/>
                </a:lnTo>
                <a:lnTo>
                  <a:pt x="15087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Stochastic</a:t>
            </a:r>
            <a:r>
              <a:rPr spc="-30" dirty="0"/>
              <a:t> </a:t>
            </a:r>
            <a:r>
              <a:rPr spc="-5" dirty="0"/>
              <a:t>Gradient</a:t>
            </a:r>
            <a:r>
              <a:rPr spc="-30" dirty="0"/>
              <a:t> </a:t>
            </a:r>
            <a:r>
              <a:rPr spc="-5" dirty="0"/>
              <a:t>Descent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31640" y="4202620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49240" y="4202620"/>
            <a:ext cx="152400" cy="25400"/>
          </a:xfrm>
          <a:custGeom>
            <a:avLst/>
            <a:gdLst/>
            <a:ahLst/>
            <a:cxnLst/>
            <a:rect l="l" t="t" r="r" b="b"/>
            <a:pathLst>
              <a:path w="152400" h="25400">
                <a:moveTo>
                  <a:pt x="1524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" y="25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406201" y="4214876"/>
            <a:ext cx="1116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7419" algn="l"/>
              </a:tabLst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0" dirty="0">
                <a:latin typeface="Cambria Math"/>
                <a:cs typeface="Cambria Math"/>
              </a:rPr>
              <a:t>W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60" dirty="0">
                <a:latin typeface="Cambria Math"/>
                <a:cs typeface="Cambria Math"/>
              </a:rPr>
              <a:t>𝐵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5101" y="413562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Cambria Math"/>
                <a:cs typeface="Cambria Math"/>
              </a:rPr>
              <a:t>𝑘</a:t>
            </a:r>
            <a:r>
              <a:rPr sz="1800" spc="275" dirty="0">
                <a:latin typeface="Cambria Math"/>
                <a:cs typeface="Cambria Math"/>
              </a:rPr>
              <a:t>2</a:t>
            </a:r>
            <a:r>
              <a:rPr sz="1800" spc="4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2139" y="3986276"/>
            <a:ext cx="408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60395" algn="l"/>
              </a:tabLst>
            </a:pPr>
            <a:r>
              <a:rPr sz="2400" spc="-30" dirty="0">
                <a:latin typeface="Gill Sans MT"/>
                <a:cs typeface="Gill Sans MT"/>
              </a:rPr>
              <a:t>Compute</a:t>
            </a:r>
            <a:r>
              <a:rPr sz="2400" spc="1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65" baseline="43209" dirty="0">
                <a:latin typeface="Cambria Math"/>
                <a:cs typeface="Cambria Math"/>
              </a:rPr>
              <a:t>*𝐽(W)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700" spc="60" baseline="43209" dirty="0">
                <a:latin typeface="Cambria Math"/>
                <a:cs typeface="Cambria Math"/>
              </a:rPr>
              <a:t>1</a:t>
            </a:r>
            <a:r>
              <a:rPr sz="2700" spc="89" baseline="43209" dirty="0">
                <a:latin typeface="Cambria Math"/>
                <a:cs typeface="Cambria Math"/>
              </a:rPr>
              <a:t> </a:t>
            </a:r>
            <a:r>
              <a:rPr sz="3600" spc="22" baseline="2314" dirty="0">
                <a:latin typeface="Cambria Math"/>
                <a:cs typeface="Cambria Math"/>
              </a:rPr>
              <a:t>∑</a:t>
            </a:r>
            <a:r>
              <a:rPr sz="2700" spc="22" baseline="29320" dirty="0">
                <a:latin typeface="Cambria Math"/>
                <a:cs typeface="Cambria Math"/>
              </a:rPr>
              <a:t>𝐵</a:t>
            </a:r>
            <a:endParaRPr sz="2700" baseline="2932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63640" y="4202620"/>
            <a:ext cx="850900" cy="25400"/>
          </a:xfrm>
          <a:custGeom>
            <a:avLst/>
            <a:gdLst/>
            <a:ahLst/>
            <a:cxnLst/>
            <a:rect l="l" t="t" r="r" b="b"/>
            <a:pathLst>
              <a:path w="850900" h="25400">
                <a:moveTo>
                  <a:pt x="850900" y="0"/>
                </a:moveTo>
                <a:lnTo>
                  <a:pt x="0" y="0"/>
                </a:lnTo>
                <a:lnTo>
                  <a:pt x="0" y="25400"/>
                </a:lnTo>
                <a:lnTo>
                  <a:pt x="850900" y="25400"/>
                </a:lnTo>
                <a:lnTo>
                  <a:pt x="850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22491" y="3885692"/>
            <a:ext cx="86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Cambria Math"/>
                <a:cs typeface="Cambria Math"/>
              </a:rPr>
              <a:t>*𝐽</a:t>
            </a:r>
            <a:r>
              <a:rPr sz="2100" spc="187" baseline="-13888" dirty="0">
                <a:latin typeface="Cambria Math"/>
                <a:cs typeface="Cambria Math"/>
              </a:rPr>
              <a:t>𝑘</a:t>
            </a:r>
            <a:r>
              <a:rPr sz="1800" spc="125" dirty="0">
                <a:latin typeface="Cambria Math"/>
                <a:cs typeface="Cambria Math"/>
              </a:rPr>
              <a:t>(W)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3446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82139" y="4617211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6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465" baseline="43209" dirty="0">
                <a:latin typeface="Cambria Math"/>
                <a:cs typeface="Cambria Math"/>
              </a:rPr>
              <a:t>*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89" baseline="43209" dirty="0">
                <a:latin typeface="Cambria Math"/>
                <a:cs typeface="Cambria Math"/>
              </a:rPr>
              <a:t>W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476250" indent="-4260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</a:t>
            </a:r>
            <a:r>
              <a:rPr spc="-20" dirty="0"/>
              <a:t> </a:t>
            </a:r>
            <a:r>
              <a:rPr spc="-60" dirty="0"/>
              <a:t>until</a:t>
            </a:r>
            <a:r>
              <a:rPr spc="-20" dirty="0"/>
              <a:t> </a:t>
            </a:r>
            <a:r>
              <a:rPr spc="-45" dirty="0"/>
              <a:t>convergence:</a:t>
            </a:r>
          </a:p>
          <a:p>
            <a:pPr marL="50800" marR="894715">
              <a:lnSpc>
                <a:spcPct val="160800"/>
              </a:lnSpc>
              <a:spcBef>
                <a:spcPts val="25"/>
              </a:spcBef>
              <a:buAutoNum type="arabicPeriod"/>
              <a:tabLst>
                <a:tab pos="1003300" algn="l"/>
                <a:tab pos="1003935" algn="l"/>
              </a:tabLst>
            </a:pPr>
            <a:r>
              <a:rPr spc="-70" dirty="0"/>
              <a:t>Pick</a:t>
            </a:r>
            <a:r>
              <a:rPr spc="-15" dirty="0"/>
              <a:t> </a:t>
            </a:r>
            <a:r>
              <a:rPr spc="-30" dirty="0"/>
              <a:t>batch</a:t>
            </a:r>
            <a:r>
              <a:rPr spc="-20" dirty="0"/>
              <a:t> </a:t>
            </a:r>
            <a:r>
              <a:rPr spc="-30" dirty="0"/>
              <a:t>of</a:t>
            </a:r>
            <a:r>
              <a:rPr spc="-15" dirty="0"/>
              <a:t> </a:t>
            </a:r>
            <a:r>
              <a:rPr dirty="0">
                <a:latin typeface="Cambria Math"/>
                <a:cs typeface="Cambria Math"/>
              </a:rPr>
              <a:t>𝐵</a:t>
            </a:r>
            <a:r>
              <a:rPr spc="185" dirty="0">
                <a:latin typeface="Cambria Math"/>
                <a:cs typeface="Cambria Math"/>
              </a:rPr>
              <a:t> </a:t>
            </a:r>
            <a:r>
              <a:rPr spc="-20" dirty="0"/>
              <a:t>data</a:t>
            </a:r>
            <a:r>
              <a:rPr spc="-10" dirty="0"/>
              <a:t> </a:t>
            </a:r>
            <a:r>
              <a:rPr spc="-45" dirty="0"/>
              <a:t>points </a:t>
            </a:r>
            <a:r>
              <a:rPr spc="-655" dirty="0"/>
              <a:t> </a:t>
            </a: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65"/>
              </a:spcBef>
            </a:pPr>
            <a:r>
              <a:rPr spc="-55" dirty="0"/>
              <a:t>5.</a:t>
            </a:r>
          </a:p>
          <a:p>
            <a:pPr marL="50800">
              <a:lnSpc>
                <a:spcPct val="100000"/>
              </a:lnSpc>
              <a:spcBef>
                <a:spcPts val="2085"/>
              </a:spcBef>
              <a:tabLst>
                <a:tab pos="476250" algn="l"/>
              </a:tabLst>
            </a:pPr>
            <a:r>
              <a:rPr spc="-55" dirty="0"/>
              <a:t>6.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6397" y="2221992"/>
            <a:ext cx="7402830" cy="2795270"/>
            <a:chOff x="4146397" y="2221992"/>
            <a:chExt cx="7402830" cy="279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46397" y="3845521"/>
              <a:ext cx="2940685" cy="740410"/>
            </a:xfrm>
            <a:custGeom>
              <a:avLst/>
              <a:gdLst/>
              <a:ahLst/>
              <a:cxnLst/>
              <a:rect l="l" t="t" r="r" b="b"/>
              <a:pathLst>
                <a:path w="2940684" h="740410">
                  <a:moveTo>
                    <a:pt x="2816885" y="0"/>
                  </a:moveTo>
                  <a:lnTo>
                    <a:pt x="123316" y="0"/>
                  </a:lnTo>
                  <a:lnTo>
                    <a:pt x="75314" y="9690"/>
                  </a:lnTo>
                  <a:lnTo>
                    <a:pt x="36117" y="36117"/>
                  </a:lnTo>
                  <a:lnTo>
                    <a:pt x="9690" y="75314"/>
                  </a:lnTo>
                  <a:lnTo>
                    <a:pt x="0" y="123316"/>
                  </a:lnTo>
                  <a:lnTo>
                    <a:pt x="0" y="616572"/>
                  </a:lnTo>
                  <a:lnTo>
                    <a:pt x="9690" y="664574"/>
                  </a:lnTo>
                  <a:lnTo>
                    <a:pt x="36117" y="703772"/>
                  </a:lnTo>
                  <a:lnTo>
                    <a:pt x="75314" y="730199"/>
                  </a:lnTo>
                  <a:lnTo>
                    <a:pt x="123316" y="739889"/>
                  </a:lnTo>
                  <a:lnTo>
                    <a:pt x="2816885" y="739889"/>
                  </a:lnTo>
                  <a:lnTo>
                    <a:pt x="2864887" y="730199"/>
                  </a:lnTo>
                  <a:lnTo>
                    <a:pt x="2904085" y="703772"/>
                  </a:lnTo>
                  <a:lnTo>
                    <a:pt x="2930512" y="664574"/>
                  </a:lnTo>
                  <a:lnTo>
                    <a:pt x="2940202" y="616572"/>
                  </a:lnTo>
                  <a:lnTo>
                    <a:pt x="2940202" y="123316"/>
                  </a:lnTo>
                  <a:lnTo>
                    <a:pt x="2930512" y="75314"/>
                  </a:lnTo>
                  <a:lnTo>
                    <a:pt x="2904085" y="36117"/>
                  </a:lnTo>
                  <a:lnTo>
                    <a:pt x="2864887" y="9690"/>
                  </a:lnTo>
                  <a:lnTo>
                    <a:pt x="2816885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31640" y="4202620"/>
              <a:ext cx="1270000" cy="25400"/>
            </a:xfrm>
            <a:custGeom>
              <a:avLst/>
              <a:gdLst/>
              <a:ahLst/>
              <a:cxnLst/>
              <a:rect l="l" t="t" r="r" b="b"/>
              <a:pathLst>
                <a:path w="1270000" h="25400">
                  <a:moveTo>
                    <a:pt x="723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3900" y="25400"/>
                  </a:lnTo>
                  <a:lnTo>
                    <a:pt x="723900" y="0"/>
                  </a:lnTo>
                  <a:close/>
                </a:path>
                <a:path w="1270000" h="25400">
                  <a:moveTo>
                    <a:pt x="1270000" y="0"/>
                  </a:moveTo>
                  <a:lnTo>
                    <a:pt x="1117600" y="0"/>
                  </a:lnTo>
                  <a:lnTo>
                    <a:pt x="1117600" y="25400"/>
                  </a:lnTo>
                  <a:lnTo>
                    <a:pt x="1270000" y="254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Stochastic</a:t>
            </a:r>
            <a:r>
              <a:rPr spc="-30" dirty="0"/>
              <a:t> </a:t>
            </a:r>
            <a:r>
              <a:rPr spc="-5" dirty="0"/>
              <a:t>Gradient</a:t>
            </a:r>
            <a:r>
              <a:rPr spc="-30" dirty="0"/>
              <a:t> </a:t>
            </a:r>
            <a:r>
              <a:rPr spc="-5" dirty="0"/>
              <a:t>Descent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latin typeface="Gill Sans MT"/>
                <a:cs typeface="Gill Sans MT"/>
              </a:rPr>
              <a:t>Al</a:t>
            </a:r>
            <a:r>
              <a:rPr sz="2400" b="1" spc="-110" dirty="0">
                <a:latin typeface="Gill Sans MT"/>
                <a:cs typeface="Gill Sans MT"/>
              </a:rPr>
              <a:t>g</a:t>
            </a:r>
            <a:r>
              <a:rPr sz="2400" b="1" spc="-60" dirty="0">
                <a:latin typeface="Gill Sans MT"/>
                <a:cs typeface="Gill Sans MT"/>
              </a:rPr>
              <a:t>o</a:t>
            </a:r>
            <a:r>
              <a:rPr sz="2400" b="1" spc="-80" dirty="0">
                <a:latin typeface="Gill Sans MT"/>
                <a:cs typeface="Gill Sans MT"/>
              </a:rPr>
              <a:t>r</a:t>
            </a:r>
            <a:r>
              <a:rPr sz="2400" b="1" spc="-55" dirty="0">
                <a:latin typeface="Gill Sans MT"/>
                <a:cs typeface="Gill Sans MT"/>
              </a:rPr>
              <a:t>i</a:t>
            </a:r>
            <a:r>
              <a:rPr sz="2400" b="1" spc="-90" dirty="0">
                <a:latin typeface="Gill Sans MT"/>
                <a:cs typeface="Gill Sans MT"/>
              </a:rPr>
              <a:t>t</a:t>
            </a:r>
            <a:r>
              <a:rPr sz="2400" b="1" spc="-105" dirty="0">
                <a:latin typeface="Gill Sans MT"/>
                <a:cs typeface="Gill Sans MT"/>
              </a:rPr>
              <a:t>h</a:t>
            </a:r>
            <a:r>
              <a:rPr sz="2400" b="1" spc="-270" dirty="0">
                <a:latin typeface="Gill Sans MT"/>
                <a:cs typeface="Gill Sans MT"/>
              </a:rPr>
              <a:t>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6201" y="4214876"/>
            <a:ext cx="1116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7419" algn="l"/>
              </a:tabLst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0" dirty="0">
                <a:latin typeface="Cambria Math"/>
                <a:cs typeface="Cambria Math"/>
              </a:rPr>
              <a:t>W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60" dirty="0">
                <a:latin typeface="Cambria Math"/>
                <a:cs typeface="Cambria Math"/>
              </a:rPr>
              <a:t>𝐵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5101" y="413562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Cambria Math"/>
                <a:cs typeface="Cambria Math"/>
              </a:rPr>
              <a:t>𝑘</a:t>
            </a:r>
            <a:r>
              <a:rPr sz="1800" spc="275" dirty="0">
                <a:latin typeface="Cambria Math"/>
                <a:cs typeface="Cambria Math"/>
              </a:rPr>
              <a:t>2</a:t>
            </a:r>
            <a:r>
              <a:rPr sz="1800" spc="4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2139" y="3986276"/>
            <a:ext cx="408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60395" algn="l"/>
              </a:tabLst>
            </a:pPr>
            <a:r>
              <a:rPr sz="2400" spc="-30" dirty="0">
                <a:latin typeface="Gill Sans MT"/>
                <a:cs typeface="Gill Sans MT"/>
              </a:rPr>
              <a:t>Compute</a:t>
            </a:r>
            <a:r>
              <a:rPr sz="2400" spc="1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65" baseline="43209" dirty="0">
                <a:latin typeface="Cambria Math"/>
                <a:cs typeface="Cambria Math"/>
              </a:rPr>
              <a:t>*𝐽(W)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700" spc="60" baseline="43209" dirty="0">
                <a:latin typeface="Cambria Math"/>
                <a:cs typeface="Cambria Math"/>
              </a:rPr>
              <a:t>1</a:t>
            </a:r>
            <a:r>
              <a:rPr sz="2700" spc="89" baseline="43209" dirty="0">
                <a:latin typeface="Cambria Math"/>
                <a:cs typeface="Cambria Math"/>
              </a:rPr>
              <a:t> </a:t>
            </a:r>
            <a:r>
              <a:rPr sz="3600" spc="22" baseline="2314" dirty="0">
                <a:latin typeface="Cambria Math"/>
                <a:cs typeface="Cambria Math"/>
              </a:rPr>
              <a:t>∑</a:t>
            </a:r>
            <a:r>
              <a:rPr sz="2700" spc="22" baseline="29320" dirty="0">
                <a:latin typeface="Cambria Math"/>
                <a:cs typeface="Cambria Math"/>
              </a:rPr>
              <a:t>𝐵</a:t>
            </a:r>
            <a:endParaRPr sz="2700" baseline="2932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63640" y="4202620"/>
            <a:ext cx="850900" cy="25400"/>
          </a:xfrm>
          <a:custGeom>
            <a:avLst/>
            <a:gdLst/>
            <a:ahLst/>
            <a:cxnLst/>
            <a:rect l="l" t="t" r="r" b="b"/>
            <a:pathLst>
              <a:path w="850900" h="25400">
                <a:moveTo>
                  <a:pt x="850900" y="0"/>
                </a:moveTo>
                <a:lnTo>
                  <a:pt x="0" y="0"/>
                </a:lnTo>
                <a:lnTo>
                  <a:pt x="0" y="25400"/>
                </a:lnTo>
                <a:lnTo>
                  <a:pt x="850900" y="25400"/>
                </a:lnTo>
                <a:lnTo>
                  <a:pt x="850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22491" y="3885692"/>
            <a:ext cx="86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Cambria Math"/>
                <a:cs typeface="Cambria Math"/>
              </a:rPr>
              <a:t>*𝐽</a:t>
            </a:r>
            <a:r>
              <a:rPr sz="2100" spc="187" baseline="-13888" dirty="0">
                <a:latin typeface="Cambria Math"/>
                <a:cs typeface="Cambria Math"/>
              </a:rPr>
              <a:t>𝑘</a:t>
            </a:r>
            <a:r>
              <a:rPr sz="1800" spc="125" dirty="0">
                <a:latin typeface="Cambria Math"/>
                <a:cs typeface="Cambria Math"/>
              </a:rPr>
              <a:t>(W)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3446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82139" y="4617211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Gill Sans MT"/>
                <a:cs typeface="Gill Sans MT"/>
              </a:rPr>
              <a:t>U</a:t>
            </a:r>
            <a:r>
              <a:rPr sz="2400" dirty="0">
                <a:latin typeface="Gill Sans MT"/>
                <a:cs typeface="Gill Sans MT"/>
              </a:rPr>
              <a:t>pd</a:t>
            </a:r>
            <a:r>
              <a:rPr sz="2400" spc="-25" dirty="0">
                <a:latin typeface="Gill Sans MT"/>
                <a:cs typeface="Gill Sans MT"/>
              </a:rPr>
              <a:t>ate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70" dirty="0">
                <a:latin typeface="Gill Sans MT"/>
                <a:cs typeface="Gill Sans MT"/>
              </a:rPr>
              <a:t>w</a:t>
            </a:r>
            <a:r>
              <a:rPr sz="2400" spc="-60" dirty="0">
                <a:latin typeface="Gill Sans MT"/>
                <a:cs typeface="Gill Sans MT"/>
              </a:rPr>
              <a:t>eights</a:t>
            </a:r>
            <a:r>
              <a:rPr sz="2400" spc="-30" dirty="0">
                <a:latin typeface="Gill Sans MT"/>
                <a:cs typeface="Gill Sans MT"/>
              </a:rPr>
              <a:t>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145" dirty="0">
                <a:latin typeface="Cambria Math"/>
                <a:cs typeface="Cambria Math"/>
              </a:rPr>
              <a:t>W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6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700" spc="465" baseline="43209" dirty="0">
                <a:latin typeface="Cambria Math"/>
                <a:cs typeface="Cambria Math"/>
              </a:rPr>
              <a:t>*</a:t>
            </a:r>
            <a:r>
              <a:rPr sz="2700" spc="735" baseline="43209" dirty="0">
                <a:latin typeface="Cambria Math"/>
                <a:cs typeface="Cambria Math"/>
              </a:rPr>
              <a:t>𝐽</a:t>
            </a:r>
            <a:r>
              <a:rPr sz="2700" spc="-37" baseline="43209" dirty="0">
                <a:latin typeface="Cambria Math"/>
                <a:cs typeface="Cambria Math"/>
              </a:rPr>
              <a:t>(</a:t>
            </a:r>
            <a:r>
              <a:rPr sz="2700" spc="89" baseline="43209" dirty="0">
                <a:latin typeface="Cambria Math"/>
                <a:cs typeface="Cambria Math"/>
              </a:rPr>
              <a:t>W</a:t>
            </a:r>
            <a:r>
              <a:rPr sz="2700" baseline="43209" dirty="0">
                <a:latin typeface="Cambria Math"/>
                <a:cs typeface="Cambria Math"/>
              </a:rPr>
              <a:t>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*</a:t>
            </a:r>
            <a:r>
              <a:rPr sz="1800" spc="110" dirty="0">
                <a:latin typeface="Cambria Math"/>
                <a:cs typeface="Cambria Math"/>
              </a:rPr>
              <a:t>W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60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45" dirty="0"/>
              <a:t>I</a:t>
            </a:r>
            <a:r>
              <a:rPr spc="-90" dirty="0"/>
              <a:t>n</a:t>
            </a:r>
            <a:r>
              <a:rPr spc="-80" dirty="0"/>
              <a:t>i</a:t>
            </a:r>
            <a:r>
              <a:rPr spc="-95" dirty="0"/>
              <a:t>t</a:t>
            </a:r>
            <a:r>
              <a:rPr spc="-65" dirty="0"/>
              <a:t>i</a:t>
            </a:r>
            <a:r>
              <a:rPr spc="-50" dirty="0"/>
              <a:t>a</a:t>
            </a:r>
            <a:r>
              <a:rPr spc="-35" dirty="0"/>
              <a:t>l</a:t>
            </a:r>
            <a:r>
              <a:rPr spc="-80" dirty="0"/>
              <a:t>i</a:t>
            </a:r>
            <a:r>
              <a:rPr spc="-95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w</a:t>
            </a:r>
            <a:r>
              <a:rPr spc="-55" dirty="0"/>
              <a:t>e</a:t>
            </a:r>
            <a:r>
              <a:rPr spc="-30" dirty="0"/>
              <a:t>i</a:t>
            </a:r>
            <a:r>
              <a:rPr spc="-15" dirty="0"/>
              <a:t>g</a:t>
            </a:r>
            <a:r>
              <a:rPr spc="-20" dirty="0"/>
              <a:t>h</a:t>
            </a:r>
            <a:r>
              <a:rPr spc="-75" dirty="0"/>
              <a:t>ts</a:t>
            </a:r>
            <a:r>
              <a:rPr spc="-5" dirty="0"/>
              <a:t> 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20" dirty="0"/>
              <a:t>n</a:t>
            </a:r>
            <a:r>
              <a:rPr spc="-15" dirty="0"/>
              <a:t>d</a:t>
            </a:r>
            <a:r>
              <a:rPr spc="-20" dirty="0"/>
              <a:t>o</a:t>
            </a:r>
            <a:r>
              <a:rPr spc="-5" dirty="0"/>
              <a:t>m</a:t>
            </a:r>
            <a:r>
              <a:rPr spc="-105" dirty="0"/>
              <a:t>l</a:t>
            </a:r>
            <a:r>
              <a:rPr spc="-55" dirty="0"/>
              <a:t>y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~</a:t>
            </a:r>
            <a:r>
              <a:rPr spc="1100" dirty="0">
                <a:latin typeface="Cambria Math"/>
                <a:cs typeface="Cambria Math"/>
              </a:rPr>
              <a:t>𝖭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-5" dirty="0">
                <a:latin typeface="Cambria Math"/>
                <a:cs typeface="Cambria Math"/>
              </a:rPr>
              <a:t>0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135" dirty="0">
                <a:latin typeface="Cambria Math"/>
                <a:cs typeface="Cambria Math"/>
              </a:rPr>
              <a:t> </a:t>
            </a:r>
            <a:r>
              <a:rPr spc="135" dirty="0">
                <a:latin typeface="Cambria Math"/>
                <a:cs typeface="Cambria Math"/>
              </a:rPr>
              <a:t>𝜎</a:t>
            </a:r>
            <a:r>
              <a:rPr sz="2700" spc="165" baseline="27777" dirty="0">
                <a:latin typeface="Cambria Math"/>
                <a:cs typeface="Cambria Math"/>
              </a:rPr>
              <a:t>2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476250" indent="-4260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  <a:tab pos="476884" algn="l"/>
              </a:tabLst>
            </a:pPr>
            <a:r>
              <a:rPr spc="-25" dirty="0"/>
              <a:t>Loop</a:t>
            </a:r>
            <a:r>
              <a:rPr spc="-20" dirty="0"/>
              <a:t> </a:t>
            </a:r>
            <a:r>
              <a:rPr spc="-60" dirty="0"/>
              <a:t>until</a:t>
            </a:r>
            <a:r>
              <a:rPr spc="-20" dirty="0"/>
              <a:t> </a:t>
            </a:r>
            <a:r>
              <a:rPr spc="-45" dirty="0"/>
              <a:t>convergence:</a:t>
            </a:r>
          </a:p>
          <a:p>
            <a:pPr marL="50800" marR="894715">
              <a:lnSpc>
                <a:spcPct val="160800"/>
              </a:lnSpc>
              <a:spcBef>
                <a:spcPts val="25"/>
              </a:spcBef>
              <a:buAutoNum type="arabicPeriod"/>
              <a:tabLst>
                <a:tab pos="1003300" algn="l"/>
                <a:tab pos="1003935" algn="l"/>
              </a:tabLst>
            </a:pPr>
            <a:r>
              <a:rPr spc="-70" dirty="0"/>
              <a:t>Pick</a:t>
            </a:r>
            <a:r>
              <a:rPr spc="-15" dirty="0"/>
              <a:t> </a:t>
            </a:r>
            <a:r>
              <a:rPr spc="-30" dirty="0"/>
              <a:t>batch</a:t>
            </a:r>
            <a:r>
              <a:rPr spc="-20" dirty="0"/>
              <a:t> </a:t>
            </a:r>
            <a:r>
              <a:rPr spc="-30" dirty="0"/>
              <a:t>of</a:t>
            </a:r>
            <a:r>
              <a:rPr spc="-15" dirty="0"/>
              <a:t> </a:t>
            </a:r>
            <a:r>
              <a:rPr dirty="0">
                <a:latin typeface="Cambria Math"/>
                <a:cs typeface="Cambria Math"/>
              </a:rPr>
              <a:t>𝐵</a:t>
            </a:r>
            <a:r>
              <a:rPr spc="185" dirty="0">
                <a:latin typeface="Cambria Math"/>
                <a:cs typeface="Cambria Math"/>
              </a:rPr>
              <a:t> </a:t>
            </a:r>
            <a:r>
              <a:rPr spc="-20" dirty="0"/>
              <a:t>data</a:t>
            </a:r>
            <a:r>
              <a:rPr spc="-10" dirty="0"/>
              <a:t> </a:t>
            </a:r>
            <a:r>
              <a:rPr spc="-45" dirty="0"/>
              <a:t>points </a:t>
            </a:r>
            <a:r>
              <a:rPr spc="-655" dirty="0"/>
              <a:t> </a:t>
            </a:r>
            <a:r>
              <a:rPr spc="-55" dirty="0"/>
              <a:t>4.</a:t>
            </a:r>
          </a:p>
          <a:p>
            <a:pPr marL="50800">
              <a:lnSpc>
                <a:spcPct val="100000"/>
              </a:lnSpc>
              <a:spcBef>
                <a:spcPts val="2065"/>
              </a:spcBef>
            </a:pPr>
            <a:r>
              <a:rPr spc="-55" dirty="0"/>
              <a:t>5.</a:t>
            </a:r>
          </a:p>
          <a:p>
            <a:pPr marL="50800">
              <a:lnSpc>
                <a:spcPct val="100000"/>
              </a:lnSpc>
              <a:spcBef>
                <a:spcPts val="2085"/>
              </a:spcBef>
              <a:tabLst>
                <a:tab pos="476250" algn="l"/>
              </a:tabLst>
            </a:pPr>
            <a:r>
              <a:rPr spc="-55" dirty="0"/>
              <a:t>6.	Return</a:t>
            </a:r>
            <a:r>
              <a:rPr spc="-45" dirty="0"/>
              <a:t> </a:t>
            </a:r>
            <a:r>
              <a:rPr spc="-50" dirty="0"/>
              <a:t>weights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342663" y="5750052"/>
            <a:ext cx="35623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Gill Sans MT"/>
                <a:cs typeface="Gill Sans MT"/>
              </a:rPr>
              <a:t>Fast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to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compute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15" dirty="0">
                <a:latin typeface="Gill Sans MT"/>
                <a:cs typeface="Gill Sans MT"/>
              </a:rPr>
              <a:t>and </a:t>
            </a:r>
            <a:r>
              <a:rPr sz="2000" dirty="0">
                <a:latin typeface="Gill Sans MT"/>
                <a:cs typeface="Gill Sans MT"/>
              </a:rPr>
              <a:t>a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much</a:t>
            </a:r>
            <a:r>
              <a:rPr sz="2000" spc="-20" dirty="0">
                <a:latin typeface="Gill Sans MT"/>
                <a:cs typeface="Gill Sans MT"/>
              </a:rPr>
              <a:t> </a:t>
            </a:r>
            <a:r>
              <a:rPr sz="2000" spc="-40" dirty="0">
                <a:latin typeface="Gill Sans MT"/>
                <a:cs typeface="Gill Sans MT"/>
              </a:rPr>
              <a:t>better </a:t>
            </a:r>
            <a:r>
              <a:rPr sz="2000" spc="-540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estimate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of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the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40" dirty="0">
                <a:latin typeface="Gill Sans MT"/>
                <a:cs typeface="Gill Sans MT"/>
              </a:rPr>
              <a:t>true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gradient!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9233" y="4585411"/>
            <a:ext cx="76200" cy="1140460"/>
          </a:xfrm>
          <a:custGeom>
            <a:avLst/>
            <a:gdLst/>
            <a:ahLst/>
            <a:cxnLst/>
            <a:rect l="l" t="t" r="r" b="b"/>
            <a:pathLst>
              <a:path w="76200" h="1140460">
                <a:moveTo>
                  <a:pt x="50793" y="75971"/>
                </a:moveTo>
                <a:lnTo>
                  <a:pt x="25393" y="76415"/>
                </a:lnTo>
                <a:lnTo>
                  <a:pt x="43954" y="1139916"/>
                </a:lnTo>
                <a:lnTo>
                  <a:pt x="69354" y="1139473"/>
                </a:lnTo>
                <a:lnTo>
                  <a:pt x="50793" y="75971"/>
                </a:lnTo>
                <a:close/>
              </a:path>
              <a:path w="76200" h="1140460">
                <a:moveTo>
                  <a:pt x="36766" y="0"/>
                </a:moveTo>
                <a:lnTo>
                  <a:pt x="0" y="76860"/>
                </a:lnTo>
                <a:lnTo>
                  <a:pt x="25393" y="76415"/>
                </a:lnTo>
                <a:lnTo>
                  <a:pt x="25171" y="63715"/>
                </a:lnTo>
                <a:lnTo>
                  <a:pt x="50571" y="63271"/>
                </a:lnTo>
                <a:lnTo>
                  <a:pt x="69790" y="63271"/>
                </a:lnTo>
                <a:lnTo>
                  <a:pt x="36766" y="0"/>
                </a:lnTo>
                <a:close/>
              </a:path>
              <a:path w="76200" h="1140460">
                <a:moveTo>
                  <a:pt x="50571" y="63271"/>
                </a:moveTo>
                <a:lnTo>
                  <a:pt x="25171" y="63715"/>
                </a:lnTo>
                <a:lnTo>
                  <a:pt x="25393" y="76415"/>
                </a:lnTo>
                <a:lnTo>
                  <a:pt x="50793" y="75971"/>
                </a:lnTo>
                <a:lnTo>
                  <a:pt x="50571" y="63271"/>
                </a:lnTo>
                <a:close/>
              </a:path>
              <a:path w="76200" h="1140460">
                <a:moveTo>
                  <a:pt x="69790" y="63271"/>
                </a:moveTo>
                <a:lnTo>
                  <a:pt x="50571" y="63271"/>
                </a:lnTo>
                <a:lnTo>
                  <a:pt x="50793" y="75971"/>
                </a:lnTo>
                <a:lnTo>
                  <a:pt x="76187" y="75526"/>
                </a:lnTo>
                <a:lnTo>
                  <a:pt x="69790" y="6327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Mini-batches</a:t>
            </a:r>
            <a:r>
              <a:rPr spc="-25" dirty="0"/>
              <a:t> </a:t>
            </a:r>
            <a:r>
              <a:rPr spc="-5" dirty="0"/>
              <a:t>while</a:t>
            </a:r>
            <a:r>
              <a:rPr spc="-15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7605" y="2457195"/>
            <a:ext cx="579628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29"/>
              </a:lnSpc>
              <a:spcBef>
                <a:spcPts val="100"/>
              </a:spcBef>
            </a:pPr>
            <a:r>
              <a:rPr sz="2800" b="1" spc="-114" dirty="0">
                <a:latin typeface="Gill Sans MT"/>
                <a:cs typeface="Gill Sans MT"/>
              </a:rPr>
              <a:t>More</a:t>
            </a:r>
            <a:r>
              <a:rPr sz="2800" b="1" spc="-10" dirty="0">
                <a:latin typeface="Gill Sans MT"/>
                <a:cs typeface="Gill Sans MT"/>
              </a:rPr>
              <a:t> </a:t>
            </a:r>
            <a:r>
              <a:rPr sz="2800" b="1" spc="-114" dirty="0">
                <a:latin typeface="Gill Sans MT"/>
                <a:cs typeface="Gill Sans MT"/>
              </a:rPr>
              <a:t>accurate</a:t>
            </a:r>
            <a:r>
              <a:rPr sz="2800" b="1" spc="-10" dirty="0">
                <a:latin typeface="Gill Sans MT"/>
                <a:cs typeface="Gill Sans MT"/>
              </a:rPr>
              <a:t> </a:t>
            </a:r>
            <a:r>
              <a:rPr sz="2800" b="1" spc="-114" dirty="0">
                <a:latin typeface="Gill Sans MT"/>
                <a:cs typeface="Gill Sans MT"/>
              </a:rPr>
              <a:t>estimation</a:t>
            </a:r>
            <a:r>
              <a:rPr sz="2800" b="1" spc="-20" dirty="0">
                <a:latin typeface="Gill Sans MT"/>
                <a:cs typeface="Gill Sans MT"/>
              </a:rPr>
              <a:t> </a:t>
            </a:r>
            <a:r>
              <a:rPr sz="2800" b="1" spc="-75" dirty="0">
                <a:latin typeface="Gill Sans MT"/>
                <a:cs typeface="Gill Sans MT"/>
              </a:rPr>
              <a:t>of</a:t>
            </a:r>
            <a:r>
              <a:rPr sz="2800" b="1" spc="-15" dirty="0">
                <a:latin typeface="Gill Sans MT"/>
                <a:cs typeface="Gill Sans MT"/>
              </a:rPr>
              <a:t> </a:t>
            </a:r>
            <a:r>
              <a:rPr sz="2800" b="1" spc="-110" dirty="0">
                <a:latin typeface="Gill Sans MT"/>
                <a:cs typeface="Gill Sans MT"/>
              </a:rPr>
              <a:t>gradient</a:t>
            </a:r>
            <a:endParaRPr sz="2800">
              <a:latin typeface="Gill Sans MT"/>
              <a:cs typeface="Gill Sans MT"/>
            </a:endParaRPr>
          </a:p>
          <a:p>
            <a:pPr marL="1066165" marR="1057910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40" dirty="0">
                <a:latin typeface="Gill Sans MT"/>
                <a:cs typeface="Gill Sans MT"/>
              </a:rPr>
              <a:t>Smoother</a:t>
            </a:r>
            <a:r>
              <a:rPr sz="2400" spc="69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convergence 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Allows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for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larger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learning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rates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Mini-batches</a:t>
            </a:r>
            <a:r>
              <a:rPr spc="-25" dirty="0"/>
              <a:t> </a:t>
            </a:r>
            <a:r>
              <a:rPr spc="-5" dirty="0"/>
              <a:t>while</a:t>
            </a:r>
            <a:r>
              <a:rPr spc="-15" dirty="0"/>
              <a:t> </a:t>
            </a:r>
            <a:r>
              <a:rPr spc="-5" dirty="0"/>
              <a:t>training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7605" y="2457195"/>
            <a:ext cx="579628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29"/>
              </a:lnSpc>
              <a:spcBef>
                <a:spcPts val="100"/>
              </a:spcBef>
            </a:pPr>
            <a:r>
              <a:rPr sz="2800" b="1" spc="-114" dirty="0">
                <a:solidFill>
                  <a:srgbClr val="D0CECE"/>
                </a:solidFill>
                <a:latin typeface="Gill Sans MT"/>
                <a:cs typeface="Gill Sans MT"/>
              </a:rPr>
              <a:t>More</a:t>
            </a:r>
            <a:r>
              <a:rPr sz="2800" b="1" spc="-1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114" dirty="0">
                <a:solidFill>
                  <a:srgbClr val="D0CECE"/>
                </a:solidFill>
                <a:latin typeface="Gill Sans MT"/>
                <a:cs typeface="Gill Sans MT"/>
              </a:rPr>
              <a:t>accurate</a:t>
            </a:r>
            <a:r>
              <a:rPr sz="2800" b="1" spc="-1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114" dirty="0">
                <a:solidFill>
                  <a:srgbClr val="D0CECE"/>
                </a:solidFill>
                <a:latin typeface="Gill Sans MT"/>
                <a:cs typeface="Gill Sans MT"/>
              </a:rPr>
              <a:t>estimation</a:t>
            </a:r>
            <a:r>
              <a:rPr sz="2800" b="1" spc="-2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75" dirty="0">
                <a:solidFill>
                  <a:srgbClr val="D0CECE"/>
                </a:solidFill>
                <a:latin typeface="Gill Sans MT"/>
                <a:cs typeface="Gill Sans MT"/>
              </a:rPr>
              <a:t>of</a:t>
            </a:r>
            <a:r>
              <a:rPr sz="2800" b="1" spc="-1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110" dirty="0">
                <a:solidFill>
                  <a:srgbClr val="D0CECE"/>
                </a:solidFill>
                <a:latin typeface="Gill Sans MT"/>
                <a:cs typeface="Gill Sans MT"/>
              </a:rPr>
              <a:t>gradient</a:t>
            </a:r>
            <a:endParaRPr sz="2800">
              <a:latin typeface="Gill Sans MT"/>
              <a:cs typeface="Gill Sans MT"/>
            </a:endParaRPr>
          </a:p>
          <a:p>
            <a:pPr marL="1066165" marR="1057910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40" dirty="0">
                <a:solidFill>
                  <a:srgbClr val="D0CECE"/>
                </a:solidFill>
                <a:latin typeface="Gill Sans MT"/>
                <a:cs typeface="Gill Sans MT"/>
              </a:rPr>
              <a:t>Smoother</a:t>
            </a:r>
            <a:r>
              <a:rPr sz="2400" spc="69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D0CECE"/>
                </a:solidFill>
                <a:latin typeface="Gill Sans MT"/>
                <a:cs typeface="Gill Sans MT"/>
              </a:rPr>
              <a:t>convergence </a:t>
            </a:r>
            <a:r>
              <a:rPr sz="2400" spc="-3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D0CECE"/>
                </a:solidFill>
                <a:latin typeface="Gill Sans MT"/>
                <a:cs typeface="Gill Sans MT"/>
              </a:rPr>
              <a:t>Allows</a:t>
            </a:r>
            <a:r>
              <a:rPr sz="2400" spc="-2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D0CECE"/>
                </a:solidFill>
                <a:latin typeface="Gill Sans MT"/>
                <a:cs typeface="Gill Sans MT"/>
              </a:rPr>
              <a:t>for</a:t>
            </a:r>
            <a:r>
              <a:rPr sz="2400" spc="-2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D0CECE"/>
                </a:solidFill>
                <a:latin typeface="Gill Sans MT"/>
                <a:cs typeface="Gill Sans MT"/>
              </a:rPr>
              <a:t>larger</a:t>
            </a:r>
            <a:r>
              <a:rPr sz="2400" spc="-2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D0CECE"/>
                </a:solidFill>
                <a:latin typeface="Gill Sans MT"/>
                <a:cs typeface="Gill Sans MT"/>
              </a:rPr>
              <a:t>learning</a:t>
            </a:r>
            <a:r>
              <a:rPr sz="2400" spc="-2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D0CECE"/>
                </a:solidFill>
                <a:latin typeface="Gill Sans MT"/>
                <a:cs typeface="Gill Sans MT"/>
              </a:rPr>
              <a:t>rates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644" y="4337810"/>
            <a:ext cx="898906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800" b="1" spc="-95" dirty="0">
                <a:latin typeface="Gill Sans MT"/>
                <a:cs typeface="Gill Sans MT"/>
              </a:rPr>
              <a:t>Mini-batches</a:t>
            </a:r>
            <a:r>
              <a:rPr sz="2800" b="1" spc="-20" dirty="0">
                <a:latin typeface="Gill Sans MT"/>
                <a:cs typeface="Gill Sans MT"/>
              </a:rPr>
              <a:t> </a:t>
            </a:r>
            <a:r>
              <a:rPr sz="2800" b="1" spc="-100" dirty="0">
                <a:latin typeface="Gill Sans MT"/>
                <a:cs typeface="Gill Sans MT"/>
              </a:rPr>
              <a:t>lead</a:t>
            </a:r>
            <a:r>
              <a:rPr sz="2800" b="1" spc="-10" dirty="0">
                <a:latin typeface="Gill Sans MT"/>
                <a:cs typeface="Gill Sans MT"/>
              </a:rPr>
              <a:t> </a:t>
            </a:r>
            <a:r>
              <a:rPr sz="2800" b="1" spc="-85" dirty="0">
                <a:latin typeface="Gill Sans MT"/>
                <a:cs typeface="Gill Sans MT"/>
              </a:rPr>
              <a:t>to</a:t>
            </a:r>
            <a:r>
              <a:rPr sz="2800" b="1" spc="-20" dirty="0">
                <a:latin typeface="Gill Sans MT"/>
                <a:cs typeface="Gill Sans MT"/>
              </a:rPr>
              <a:t> </a:t>
            </a:r>
            <a:r>
              <a:rPr sz="2800" b="1" spc="-100" dirty="0">
                <a:latin typeface="Gill Sans MT"/>
                <a:cs typeface="Gill Sans MT"/>
              </a:rPr>
              <a:t>fast</a:t>
            </a:r>
            <a:r>
              <a:rPr sz="2800" b="1" spc="-5" dirty="0">
                <a:latin typeface="Gill Sans MT"/>
                <a:cs typeface="Gill Sans MT"/>
              </a:rPr>
              <a:t> </a:t>
            </a:r>
            <a:r>
              <a:rPr sz="2800" b="1" spc="-95" dirty="0">
                <a:latin typeface="Gill Sans MT"/>
                <a:cs typeface="Gill Sans MT"/>
              </a:rPr>
              <a:t>training!</a:t>
            </a:r>
            <a:endParaRPr sz="28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400" spc="-35" dirty="0">
                <a:latin typeface="Gill Sans MT"/>
                <a:cs typeface="Gill Sans MT"/>
              </a:rPr>
              <a:t>Can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parallelize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computation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180" dirty="0">
                <a:latin typeface="Gill Sans MT"/>
                <a:cs typeface="Gill Sans MT"/>
              </a:rPr>
              <a:t>+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achieve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significant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speed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increases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on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75" dirty="0">
                <a:latin typeface="Gill Sans MT"/>
                <a:cs typeface="Gill Sans MT"/>
              </a:rPr>
              <a:t>GPU’s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4998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86" y="865784"/>
                </a:lnTo>
                <a:lnTo>
                  <a:pt x="13754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34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40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Gill Sans MT"/>
                <a:cs typeface="Gill Sans MT"/>
              </a:rPr>
              <a:t>Weights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ill Sans MT"/>
                <a:cs typeface="Gill Sans MT"/>
              </a:rPr>
              <a:t>Su</a:t>
            </a:r>
            <a:r>
              <a:rPr sz="2000" dirty="0">
                <a:latin typeface="Gill Sans MT"/>
                <a:cs typeface="Gill Sans MT"/>
              </a:rPr>
              <a:t>m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Non-Linearity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0488" y="4050283"/>
            <a:ext cx="19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221" y="4159503"/>
            <a:ext cx="180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2418" y="3010915"/>
            <a:ext cx="33274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mbria Math"/>
                <a:cs typeface="Cambria Math"/>
              </a:rPr>
              <a:t>𝑤</a:t>
            </a:r>
            <a:r>
              <a:rPr sz="1950" spc="-60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014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82418" y="2431796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latin typeface="Cambria Math"/>
                <a:cs typeface="Cambria Math"/>
              </a:rPr>
              <a:t>𝑤</a:t>
            </a:r>
            <a:r>
              <a:rPr sz="1950" spc="-352" baseline="-14957" dirty="0">
                <a:latin typeface="Cambria Math"/>
                <a:cs typeface="Cambria Math"/>
              </a:rPr>
              <a:t>%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60616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Cambria Math"/>
                <a:cs typeface="Cambria Math"/>
              </a:rPr>
              <a:t>𝑥</a:t>
            </a:r>
            <a:r>
              <a:rPr sz="2250" spc="6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26484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63568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95208" y="299262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0" dirty="0">
                <a:latin typeface="Cambria Math"/>
                <a:cs typeface="Cambria Math"/>
              </a:rPr>
              <a:t>𝑦(</a:t>
            </a:r>
            <a:r>
              <a:rPr sz="1800" spc="5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65476" y="2831833"/>
            <a:ext cx="2143125" cy="675640"/>
          </a:xfrm>
          <a:custGeom>
            <a:avLst/>
            <a:gdLst/>
            <a:ahLst/>
            <a:cxnLst/>
            <a:rect l="l" t="t" r="r" b="b"/>
            <a:pathLst>
              <a:path w="2143125" h="675639">
                <a:moveTo>
                  <a:pt x="2035784" y="0"/>
                </a:moveTo>
                <a:lnTo>
                  <a:pt x="2028634" y="7924"/>
                </a:lnTo>
                <a:lnTo>
                  <a:pt x="2049861" y="35378"/>
                </a:lnTo>
                <a:lnTo>
                  <a:pt x="2068320" y="67178"/>
                </a:lnTo>
                <a:lnTo>
                  <a:pt x="2084014" y="103324"/>
                </a:lnTo>
                <a:lnTo>
                  <a:pt x="2096947" y="143814"/>
                </a:lnTo>
                <a:lnTo>
                  <a:pt x="2107058" y="187925"/>
                </a:lnTo>
                <a:lnTo>
                  <a:pt x="2114281" y="234915"/>
                </a:lnTo>
                <a:lnTo>
                  <a:pt x="2118616" y="284785"/>
                </a:lnTo>
                <a:lnTo>
                  <a:pt x="2120061" y="337540"/>
                </a:lnTo>
                <a:lnTo>
                  <a:pt x="2118616" y="390533"/>
                </a:lnTo>
                <a:lnTo>
                  <a:pt x="2114281" y="440566"/>
                </a:lnTo>
                <a:lnTo>
                  <a:pt x="2107058" y="487641"/>
                </a:lnTo>
                <a:lnTo>
                  <a:pt x="2096947" y="531761"/>
                </a:lnTo>
                <a:lnTo>
                  <a:pt x="2084014" y="572228"/>
                </a:lnTo>
                <a:lnTo>
                  <a:pt x="2068320" y="608358"/>
                </a:lnTo>
                <a:lnTo>
                  <a:pt x="2028634" y="667600"/>
                </a:lnTo>
                <a:lnTo>
                  <a:pt x="2035784" y="675525"/>
                </a:lnTo>
                <a:lnTo>
                  <a:pt x="2080694" y="616896"/>
                </a:lnTo>
                <a:lnTo>
                  <a:pt x="2098999" y="580695"/>
                </a:lnTo>
                <a:lnTo>
                  <a:pt x="2114537" y="539902"/>
                </a:lnTo>
                <a:lnTo>
                  <a:pt x="2126914" y="494928"/>
                </a:lnTo>
                <a:lnTo>
                  <a:pt x="2135757" y="446170"/>
                </a:lnTo>
                <a:lnTo>
                  <a:pt x="2141063" y="393630"/>
                </a:lnTo>
                <a:lnTo>
                  <a:pt x="2142832" y="337312"/>
                </a:lnTo>
                <a:lnTo>
                  <a:pt x="2141063" y="281385"/>
                </a:lnTo>
                <a:lnTo>
                  <a:pt x="2135757" y="229127"/>
                </a:lnTo>
                <a:lnTo>
                  <a:pt x="2126914" y="180535"/>
                </a:lnTo>
                <a:lnTo>
                  <a:pt x="2114537" y="135610"/>
                </a:lnTo>
                <a:lnTo>
                  <a:pt x="2098999" y="94822"/>
                </a:lnTo>
                <a:lnTo>
                  <a:pt x="2080694" y="58623"/>
                </a:lnTo>
                <a:lnTo>
                  <a:pt x="2059623" y="27014"/>
                </a:lnTo>
                <a:lnTo>
                  <a:pt x="2035784" y="0"/>
                </a:lnTo>
                <a:close/>
              </a:path>
              <a:path w="2143125" h="675639">
                <a:moveTo>
                  <a:pt x="107048" y="0"/>
                </a:moveTo>
                <a:lnTo>
                  <a:pt x="62137" y="58623"/>
                </a:lnTo>
                <a:lnTo>
                  <a:pt x="43833" y="94822"/>
                </a:lnTo>
                <a:lnTo>
                  <a:pt x="28295" y="135610"/>
                </a:lnTo>
                <a:lnTo>
                  <a:pt x="15918" y="180535"/>
                </a:lnTo>
                <a:lnTo>
                  <a:pt x="7075" y="229127"/>
                </a:lnTo>
                <a:lnTo>
                  <a:pt x="1769" y="281385"/>
                </a:lnTo>
                <a:lnTo>
                  <a:pt x="0" y="337312"/>
                </a:lnTo>
                <a:lnTo>
                  <a:pt x="1769" y="393630"/>
                </a:lnTo>
                <a:lnTo>
                  <a:pt x="7075" y="446170"/>
                </a:lnTo>
                <a:lnTo>
                  <a:pt x="15918" y="494928"/>
                </a:lnTo>
                <a:lnTo>
                  <a:pt x="28295" y="539902"/>
                </a:lnTo>
                <a:lnTo>
                  <a:pt x="43833" y="580695"/>
                </a:lnTo>
                <a:lnTo>
                  <a:pt x="62137" y="616896"/>
                </a:lnTo>
                <a:lnTo>
                  <a:pt x="107048" y="675525"/>
                </a:lnTo>
                <a:lnTo>
                  <a:pt x="114198" y="667600"/>
                </a:lnTo>
                <a:lnTo>
                  <a:pt x="92976" y="640150"/>
                </a:lnTo>
                <a:lnTo>
                  <a:pt x="74517" y="608358"/>
                </a:lnTo>
                <a:lnTo>
                  <a:pt x="58820" y="572228"/>
                </a:lnTo>
                <a:lnTo>
                  <a:pt x="45885" y="531761"/>
                </a:lnTo>
                <a:lnTo>
                  <a:pt x="35774" y="487641"/>
                </a:lnTo>
                <a:lnTo>
                  <a:pt x="28551" y="440566"/>
                </a:lnTo>
                <a:lnTo>
                  <a:pt x="24216" y="390533"/>
                </a:lnTo>
                <a:lnTo>
                  <a:pt x="22777" y="337312"/>
                </a:lnTo>
                <a:lnTo>
                  <a:pt x="24216" y="284785"/>
                </a:lnTo>
                <a:lnTo>
                  <a:pt x="28551" y="234915"/>
                </a:lnTo>
                <a:lnTo>
                  <a:pt x="35774" y="187925"/>
                </a:lnTo>
                <a:lnTo>
                  <a:pt x="45885" y="143814"/>
                </a:lnTo>
                <a:lnTo>
                  <a:pt x="58820" y="103324"/>
                </a:lnTo>
                <a:lnTo>
                  <a:pt x="74517" y="67178"/>
                </a:lnTo>
                <a:lnTo>
                  <a:pt x="114198" y="7924"/>
                </a:lnTo>
                <a:lnTo>
                  <a:pt x="107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25039" y="2662399"/>
            <a:ext cx="1792605" cy="9099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188595" algn="ctr">
              <a:lnSpc>
                <a:spcPct val="100000"/>
              </a:lnSpc>
              <a:spcBef>
                <a:spcPts val="535"/>
              </a:spcBef>
            </a:pPr>
            <a:r>
              <a:rPr sz="1300" spc="12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605"/>
              </a:spcBef>
              <a:tabLst>
                <a:tab pos="1123315" algn="l"/>
                <a:tab pos="1471930" algn="l"/>
              </a:tabLst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spc="-607" baseline="-17094" dirty="0">
                <a:latin typeface="Cambria Math"/>
                <a:cs typeface="Cambria Math"/>
              </a:rPr>
              <a:t>%</a:t>
            </a:r>
            <a:r>
              <a:rPr sz="1950" spc="22" baseline="-17094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</a:t>
            </a:r>
            <a:r>
              <a:rPr sz="1800" spc="55" dirty="0">
                <a:latin typeface="Cambria Math"/>
                <a:cs typeface="Cambria Math"/>
              </a:rPr>
              <a:t> </a:t>
            </a:r>
            <a:r>
              <a:rPr sz="1800" spc="1785" dirty="0">
                <a:latin typeface="Cambria Math"/>
                <a:cs typeface="Cambria Math"/>
              </a:rPr>
              <a:t>-</a:t>
            </a:r>
            <a:r>
              <a:rPr sz="1800" dirty="0">
                <a:latin typeface="Cambria Math"/>
                <a:cs typeface="Cambria Math"/>
              </a:rPr>
              <a:t>	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135" baseline="-17094" dirty="0">
                <a:latin typeface="Cambria Math"/>
                <a:cs typeface="Cambria Math"/>
              </a:rPr>
              <a:t>i</a:t>
            </a:r>
            <a:r>
              <a:rPr sz="1950" baseline="-17094" dirty="0">
                <a:latin typeface="Cambria Math"/>
                <a:cs typeface="Cambria Math"/>
              </a:rPr>
              <a:t>	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spc="135" baseline="-17094" dirty="0">
                <a:latin typeface="Cambria Math"/>
                <a:cs typeface="Cambria Math"/>
              </a:rPr>
              <a:t>i</a:t>
            </a:r>
            <a:endParaRPr sz="1950" baseline="-17094">
              <a:latin typeface="Cambria Math"/>
              <a:cs typeface="Cambria Math"/>
            </a:endParaRPr>
          </a:p>
          <a:p>
            <a:pPr marR="186055" algn="ctr">
              <a:lnSpc>
                <a:spcPct val="100000"/>
              </a:lnSpc>
              <a:spcBef>
                <a:spcPts val="645"/>
              </a:spcBef>
            </a:pPr>
            <a:r>
              <a:rPr sz="1300" spc="90" dirty="0">
                <a:latin typeface="Cambria Math"/>
                <a:cs typeface="Cambria Math"/>
              </a:rPr>
              <a:t>i</a:t>
            </a:r>
            <a:r>
              <a:rPr sz="1300" spc="-20" dirty="0">
                <a:latin typeface="Cambria Math"/>
                <a:cs typeface="Cambria Math"/>
              </a:rPr>
              <a:t> </a:t>
            </a:r>
            <a:r>
              <a:rPr sz="1300" spc="305" dirty="0">
                <a:latin typeface="Cambria Math"/>
                <a:cs typeface="Cambria Math"/>
              </a:rPr>
              <a:t>/</a:t>
            </a:r>
            <a:r>
              <a:rPr sz="1300" spc="-65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97584" y="3914139"/>
            <a:ext cx="14808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35" dirty="0">
                <a:latin typeface="Gill Sans MT"/>
                <a:cs typeface="Gill Sans MT"/>
              </a:rPr>
              <a:t>Non-linear 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activation</a:t>
            </a:r>
            <a:r>
              <a:rPr sz="1600" spc="-45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function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19427" y="3412159"/>
            <a:ext cx="144780" cy="483870"/>
          </a:xfrm>
          <a:custGeom>
            <a:avLst/>
            <a:gdLst/>
            <a:ahLst/>
            <a:cxnLst/>
            <a:rect l="l" t="t" r="r" b="b"/>
            <a:pathLst>
              <a:path w="144779" h="483870">
                <a:moveTo>
                  <a:pt x="69717" y="108752"/>
                </a:moveTo>
                <a:lnTo>
                  <a:pt x="0" y="476605"/>
                </a:lnTo>
                <a:lnTo>
                  <a:pt x="37439" y="483704"/>
                </a:lnTo>
                <a:lnTo>
                  <a:pt x="107158" y="115845"/>
                </a:lnTo>
                <a:lnTo>
                  <a:pt x="69717" y="108752"/>
                </a:lnTo>
                <a:close/>
              </a:path>
              <a:path w="144779" h="483870">
                <a:moveTo>
                  <a:pt x="135258" y="90030"/>
                </a:moveTo>
                <a:lnTo>
                  <a:pt x="73266" y="90030"/>
                </a:lnTo>
                <a:lnTo>
                  <a:pt x="110705" y="97129"/>
                </a:lnTo>
                <a:lnTo>
                  <a:pt x="107158" y="115845"/>
                </a:lnTo>
                <a:lnTo>
                  <a:pt x="144589" y="122936"/>
                </a:lnTo>
                <a:lnTo>
                  <a:pt x="135258" y="90030"/>
                </a:lnTo>
                <a:close/>
              </a:path>
              <a:path w="144779" h="483870">
                <a:moveTo>
                  <a:pt x="73266" y="90030"/>
                </a:moveTo>
                <a:lnTo>
                  <a:pt x="69717" y="108752"/>
                </a:lnTo>
                <a:lnTo>
                  <a:pt x="107158" y="115845"/>
                </a:lnTo>
                <a:lnTo>
                  <a:pt x="110705" y="97129"/>
                </a:lnTo>
                <a:lnTo>
                  <a:pt x="73266" y="90030"/>
                </a:lnTo>
                <a:close/>
              </a:path>
              <a:path w="144779" h="483870">
                <a:moveTo>
                  <a:pt x="109727" y="0"/>
                </a:moveTo>
                <a:lnTo>
                  <a:pt x="32296" y="101663"/>
                </a:lnTo>
                <a:lnTo>
                  <a:pt x="69717" y="108752"/>
                </a:lnTo>
                <a:lnTo>
                  <a:pt x="73266" y="90030"/>
                </a:lnTo>
                <a:lnTo>
                  <a:pt x="135258" y="90030"/>
                </a:lnTo>
                <a:lnTo>
                  <a:pt x="109727" y="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27492" y="2085339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Gill Sans MT"/>
                <a:cs typeface="Gill Sans MT"/>
              </a:rPr>
              <a:t>Output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76260" y="2371585"/>
            <a:ext cx="114300" cy="546100"/>
          </a:xfrm>
          <a:custGeom>
            <a:avLst/>
            <a:gdLst/>
            <a:ahLst/>
            <a:cxnLst/>
            <a:rect l="l" t="t" r="r" b="b"/>
            <a:pathLst>
              <a:path w="114300" h="546100">
                <a:moveTo>
                  <a:pt x="0" y="431215"/>
                </a:moveTo>
                <a:lnTo>
                  <a:pt x="56172" y="545998"/>
                </a:lnTo>
                <a:lnTo>
                  <a:pt x="104722" y="450913"/>
                </a:lnTo>
                <a:lnTo>
                  <a:pt x="76034" y="450913"/>
                </a:lnTo>
                <a:lnTo>
                  <a:pt x="37934" y="450596"/>
                </a:lnTo>
                <a:lnTo>
                  <a:pt x="38096" y="431537"/>
                </a:lnTo>
                <a:lnTo>
                  <a:pt x="0" y="431215"/>
                </a:lnTo>
                <a:close/>
              </a:path>
              <a:path w="114300" h="546100">
                <a:moveTo>
                  <a:pt x="38096" y="431537"/>
                </a:moveTo>
                <a:lnTo>
                  <a:pt x="37934" y="450596"/>
                </a:lnTo>
                <a:lnTo>
                  <a:pt x="76034" y="450913"/>
                </a:lnTo>
                <a:lnTo>
                  <a:pt x="76196" y="431859"/>
                </a:lnTo>
                <a:lnTo>
                  <a:pt x="38096" y="431537"/>
                </a:lnTo>
                <a:close/>
              </a:path>
              <a:path w="114300" h="546100">
                <a:moveTo>
                  <a:pt x="76196" y="431859"/>
                </a:moveTo>
                <a:lnTo>
                  <a:pt x="76034" y="450913"/>
                </a:lnTo>
                <a:lnTo>
                  <a:pt x="104722" y="450913"/>
                </a:lnTo>
                <a:lnTo>
                  <a:pt x="114287" y="432181"/>
                </a:lnTo>
                <a:lnTo>
                  <a:pt x="76196" y="431859"/>
                </a:lnTo>
                <a:close/>
              </a:path>
              <a:path w="114300" h="546100">
                <a:moveTo>
                  <a:pt x="41744" y="0"/>
                </a:moveTo>
                <a:lnTo>
                  <a:pt x="38096" y="431537"/>
                </a:lnTo>
                <a:lnTo>
                  <a:pt x="76196" y="431859"/>
                </a:lnTo>
                <a:lnTo>
                  <a:pt x="79844" y="330"/>
                </a:lnTo>
                <a:lnTo>
                  <a:pt x="41744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265919" y="1859787"/>
            <a:ext cx="1557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40" dirty="0">
                <a:latin typeface="Gill Sans MT"/>
                <a:cs typeface="Gill Sans MT"/>
              </a:rPr>
              <a:t>Linear </a:t>
            </a:r>
            <a:r>
              <a:rPr sz="1600" spc="-25" dirty="0">
                <a:latin typeface="Gill Sans MT"/>
                <a:cs typeface="Gill Sans MT"/>
              </a:rPr>
              <a:t>combination </a:t>
            </a:r>
            <a:r>
              <a:rPr sz="1600" spc="-430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of</a:t>
            </a:r>
            <a:r>
              <a:rPr sz="1600" spc="-10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inputs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87445" y="24082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38100" y="236905"/>
                </a:moveTo>
                <a:lnTo>
                  <a:pt x="0" y="236905"/>
                </a:lnTo>
                <a:lnTo>
                  <a:pt x="57150" y="351205"/>
                </a:lnTo>
                <a:lnTo>
                  <a:pt x="104775" y="255955"/>
                </a:lnTo>
                <a:lnTo>
                  <a:pt x="38100" y="255955"/>
                </a:lnTo>
                <a:lnTo>
                  <a:pt x="38100" y="236905"/>
                </a:lnTo>
                <a:close/>
              </a:path>
              <a:path w="114300" h="351789">
                <a:moveTo>
                  <a:pt x="76200" y="0"/>
                </a:moveTo>
                <a:lnTo>
                  <a:pt x="38100" y="0"/>
                </a:lnTo>
                <a:lnTo>
                  <a:pt x="38100" y="255955"/>
                </a:lnTo>
                <a:lnTo>
                  <a:pt x="76200" y="255955"/>
                </a:lnTo>
                <a:lnTo>
                  <a:pt x="76200" y="0"/>
                </a:lnTo>
                <a:close/>
              </a:path>
              <a:path w="114300" h="351789">
                <a:moveTo>
                  <a:pt x="114300" y="236905"/>
                </a:moveTo>
                <a:lnTo>
                  <a:pt x="76200" y="236905"/>
                </a:lnTo>
                <a:lnTo>
                  <a:pt x="76200" y="255955"/>
                </a:lnTo>
                <a:lnTo>
                  <a:pt x="104775" y="255955"/>
                </a:lnTo>
                <a:lnTo>
                  <a:pt x="114300" y="236905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43934" y="3306343"/>
            <a:ext cx="2448560" cy="640080"/>
            <a:chOff x="4043934" y="3306343"/>
            <a:chExt cx="2448560" cy="640080"/>
          </a:xfrm>
        </p:grpSpPr>
        <p:sp>
          <p:nvSpPr>
            <p:cNvPr id="32" name="object 32"/>
            <p:cNvSpPr/>
            <p:nvPr/>
          </p:nvSpPr>
          <p:spPr>
            <a:xfrm>
              <a:off x="4043934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23" y="0"/>
                  </a:moveTo>
                  <a:lnTo>
                    <a:pt x="441054" y="38103"/>
                  </a:lnTo>
                  <a:lnTo>
                    <a:pt x="460108" y="38188"/>
                  </a:lnTo>
                  <a:lnTo>
                    <a:pt x="459930" y="76288"/>
                  </a:lnTo>
                  <a:lnTo>
                    <a:pt x="440884" y="76288"/>
                  </a:ln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517780" y="76203"/>
                  </a:lnTo>
                  <a:lnTo>
                    <a:pt x="555269" y="57670"/>
                  </a:lnTo>
                  <a:lnTo>
                    <a:pt x="441223" y="0"/>
                  </a:lnTo>
                  <a:close/>
                </a:path>
                <a:path w="555625" h="114300">
                  <a:moveTo>
                    <a:pt x="441054" y="38103"/>
                  </a:moveTo>
                  <a:lnTo>
                    <a:pt x="440884" y="76203"/>
                  </a:lnTo>
                  <a:lnTo>
                    <a:pt x="459930" y="76288"/>
                  </a:lnTo>
                  <a:lnTo>
                    <a:pt x="460108" y="38188"/>
                  </a:lnTo>
                  <a:lnTo>
                    <a:pt x="441054" y="38103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0" y="74218"/>
                  </a:lnTo>
                  <a:lnTo>
                    <a:pt x="440884" y="76203"/>
                  </a:lnTo>
                  <a:lnTo>
                    <a:pt x="441054" y="38103"/>
                  </a:lnTo>
                  <a:lnTo>
                    <a:pt x="165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37772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78" y="38379"/>
                  </a:lnTo>
                  <a:lnTo>
                    <a:pt x="490207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07" y="76479"/>
                  </a:lnTo>
                  <a:lnTo>
                    <a:pt x="471169" y="76193"/>
                  </a:lnTo>
                  <a:lnTo>
                    <a:pt x="549717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3"/>
                  </a:lnTo>
                  <a:lnTo>
                    <a:pt x="490207" y="76479"/>
                  </a:lnTo>
                  <a:lnTo>
                    <a:pt x="490778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58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41" y="38094"/>
                  </a:lnTo>
                  <a:lnTo>
                    <a:pt x="558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51855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57023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(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21444" y="3923283"/>
            <a:ext cx="330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Gill Sans MT"/>
                <a:cs typeface="Gill Sans MT"/>
              </a:rPr>
              <a:t>B</a:t>
            </a:r>
            <a:r>
              <a:rPr sz="1600" spc="-35" dirty="0">
                <a:latin typeface="Gill Sans MT"/>
                <a:cs typeface="Gill Sans MT"/>
              </a:rPr>
              <a:t>i</a:t>
            </a:r>
            <a:r>
              <a:rPr sz="1600" spc="5" dirty="0">
                <a:latin typeface="Gill Sans MT"/>
                <a:cs typeface="Gill Sans MT"/>
              </a:rPr>
              <a:t>a</a:t>
            </a:r>
            <a:r>
              <a:rPr sz="1600" spc="-50" dirty="0">
                <a:latin typeface="Gill Sans MT"/>
                <a:cs typeface="Gill Sans MT"/>
              </a:rPr>
              <a:t>s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34678" y="3412159"/>
            <a:ext cx="316865" cy="456565"/>
          </a:xfrm>
          <a:custGeom>
            <a:avLst/>
            <a:gdLst/>
            <a:ahLst/>
            <a:cxnLst/>
            <a:rect l="l" t="t" r="r" b="b"/>
            <a:pathLst>
              <a:path w="316865" h="456564">
                <a:moveTo>
                  <a:pt x="79799" y="84025"/>
                </a:moveTo>
                <a:lnTo>
                  <a:pt x="48238" y="105359"/>
                </a:lnTo>
                <a:lnTo>
                  <a:pt x="285254" y="455942"/>
                </a:lnTo>
                <a:lnTo>
                  <a:pt x="316814" y="434606"/>
                </a:lnTo>
                <a:lnTo>
                  <a:pt x="79799" y="84025"/>
                </a:lnTo>
                <a:close/>
              </a:path>
              <a:path w="316865" h="456564">
                <a:moveTo>
                  <a:pt x="0" y="0"/>
                </a:moveTo>
                <a:lnTo>
                  <a:pt x="16675" y="126695"/>
                </a:lnTo>
                <a:lnTo>
                  <a:pt x="48238" y="105359"/>
                </a:lnTo>
                <a:lnTo>
                  <a:pt x="37566" y="89573"/>
                </a:lnTo>
                <a:lnTo>
                  <a:pt x="69126" y="68237"/>
                </a:lnTo>
                <a:lnTo>
                  <a:pt x="103155" y="68237"/>
                </a:lnTo>
                <a:lnTo>
                  <a:pt x="111366" y="62687"/>
                </a:lnTo>
                <a:lnTo>
                  <a:pt x="0" y="0"/>
                </a:lnTo>
                <a:close/>
              </a:path>
              <a:path w="316865" h="456564">
                <a:moveTo>
                  <a:pt x="69126" y="68237"/>
                </a:moveTo>
                <a:lnTo>
                  <a:pt x="37566" y="89573"/>
                </a:lnTo>
                <a:lnTo>
                  <a:pt x="48238" y="105359"/>
                </a:lnTo>
                <a:lnTo>
                  <a:pt x="79799" y="84025"/>
                </a:lnTo>
                <a:lnTo>
                  <a:pt x="69126" y="68237"/>
                </a:lnTo>
                <a:close/>
              </a:path>
              <a:path w="316865" h="456564">
                <a:moveTo>
                  <a:pt x="103155" y="68237"/>
                </a:moveTo>
                <a:lnTo>
                  <a:pt x="69126" y="68237"/>
                </a:lnTo>
                <a:lnTo>
                  <a:pt x="79799" y="84025"/>
                </a:lnTo>
                <a:lnTo>
                  <a:pt x="103155" y="68237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spc="-70" dirty="0"/>
              <a:t>F</a:t>
            </a:r>
            <a:r>
              <a:rPr spc="-5" dirty="0"/>
              <a:t>orwa</a:t>
            </a:r>
            <a:r>
              <a:rPr spc="-75" dirty="0"/>
              <a:t>r</a:t>
            </a:r>
            <a:r>
              <a:rPr dirty="0"/>
              <a:t>d</a:t>
            </a:r>
            <a:r>
              <a:rPr spc="-5" dirty="0"/>
              <a:t> </a:t>
            </a:r>
            <a:r>
              <a:rPr spc="-10" dirty="0"/>
              <a:t>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4605375" y="3304946"/>
            <a:ext cx="640080" cy="640080"/>
            <a:chOff x="4605375" y="3304946"/>
            <a:chExt cx="640080" cy="640080"/>
          </a:xfrm>
        </p:grpSpPr>
        <p:sp>
          <p:nvSpPr>
            <p:cNvPr id="41" name="object 41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3"/>
              <a:ext cx="384048" cy="463295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112645" marR="5080" indent="-2100580">
              <a:lnSpc>
                <a:spcPts val="4700"/>
              </a:lnSpc>
              <a:spcBef>
                <a:spcPts val="740"/>
              </a:spcBef>
            </a:pPr>
            <a:r>
              <a:rPr spc="-5" dirty="0">
                <a:solidFill>
                  <a:srgbClr val="FFFFFF"/>
                </a:solidFill>
              </a:rPr>
              <a:t>Neural </a:t>
            </a:r>
            <a:r>
              <a:rPr spc="-15" dirty="0">
                <a:solidFill>
                  <a:srgbClr val="FFFFFF"/>
                </a:solidFill>
              </a:rPr>
              <a:t>Networks </a:t>
            </a:r>
            <a:r>
              <a:rPr spc="-5" dirty="0">
                <a:solidFill>
                  <a:srgbClr val="FFFFFF"/>
                </a:solidFill>
              </a:rPr>
              <a:t>in Practice: </a:t>
            </a:r>
            <a:r>
              <a:rPr spc="-1210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Overfitting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772" y="269748"/>
            <a:ext cx="61810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spc="-20" dirty="0"/>
              <a:t>Problem </a:t>
            </a:r>
            <a:r>
              <a:rPr spc="-5" dirty="0"/>
              <a:t>of</a:t>
            </a:r>
            <a:r>
              <a:rPr spc="-15" dirty="0"/>
              <a:t> Overfitting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2410967"/>
            <a:ext cx="10872216" cy="2237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9628" y="5050028"/>
            <a:ext cx="269748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Gill Sans MT"/>
                <a:cs typeface="Gill Sans MT"/>
              </a:rPr>
              <a:t>Underfitting</a:t>
            </a:r>
            <a:endParaRPr sz="1800">
              <a:latin typeface="Gill Sans MT"/>
              <a:cs typeface="Gill Sans MT"/>
            </a:endParaRPr>
          </a:p>
          <a:p>
            <a:pPr marL="12700" marR="5080" algn="ctr">
              <a:lnSpc>
                <a:spcPts val="2110"/>
              </a:lnSpc>
              <a:spcBef>
                <a:spcPts val="135"/>
              </a:spcBef>
            </a:pPr>
            <a:r>
              <a:rPr sz="1800" spc="-20" dirty="0">
                <a:latin typeface="Gill Sans MT"/>
                <a:cs typeface="Gill Sans MT"/>
              </a:rPr>
              <a:t>Model </a:t>
            </a:r>
            <a:r>
              <a:rPr sz="1800" spc="-25" dirty="0">
                <a:latin typeface="Gill Sans MT"/>
                <a:cs typeface="Gill Sans MT"/>
              </a:rPr>
              <a:t>does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not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have</a:t>
            </a:r>
            <a:r>
              <a:rPr sz="1800" spc="-1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capacity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to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fully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learn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the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data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1825" y="5095747"/>
            <a:ext cx="76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Gill Sans MT"/>
                <a:cs typeface="Gill Sans MT"/>
              </a:rPr>
              <a:t>I</a:t>
            </a:r>
            <a:r>
              <a:rPr sz="1800" b="1" spc="-95" dirty="0">
                <a:latin typeface="Gill Sans MT"/>
                <a:cs typeface="Gill Sans MT"/>
              </a:rPr>
              <a:t>d</a:t>
            </a:r>
            <a:r>
              <a:rPr sz="1800" b="1" spc="-70" dirty="0">
                <a:latin typeface="Gill Sans MT"/>
                <a:cs typeface="Gill Sans MT"/>
              </a:rPr>
              <a:t>e</a:t>
            </a:r>
            <a:r>
              <a:rPr sz="1800" b="1" spc="-85" dirty="0">
                <a:latin typeface="Gill Sans MT"/>
                <a:cs typeface="Gill Sans MT"/>
              </a:rPr>
              <a:t>a</a:t>
            </a:r>
            <a:r>
              <a:rPr sz="1800" b="1" spc="-45" dirty="0">
                <a:latin typeface="Gill Sans MT"/>
                <a:cs typeface="Gill Sans MT"/>
              </a:rPr>
              <a:t>l</a:t>
            </a:r>
            <a:r>
              <a:rPr sz="1800" b="1" dirty="0">
                <a:latin typeface="Gill Sans MT"/>
                <a:cs typeface="Gill Sans MT"/>
              </a:rPr>
              <a:t> </a:t>
            </a:r>
            <a:r>
              <a:rPr sz="1800" b="1" spc="-60" dirty="0">
                <a:latin typeface="Gill Sans MT"/>
                <a:cs typeface="Gill Sans MT"/>
              </a:rPr>
              <a:t>f</a:t>
            </a:r>
            <a:r>
              <a:rPr sz="1800" b="1" spc="-45" dirty="0">
                <a:latin typeface="Gill Sans MT"/>
                <a:cs typeface="Gill Sans MT"/>
              </a:rPr>
              <a:t>i</a:t>
            </a:r>
            <a:r>
              <a:rPr sz="1800" b="1" spc="-70" dirty="0">
                <a:latin typeface="Gill Sans MT"/>
                <a:cs typeface="Gill Sans MT"/>
              </a:rPr>
              <a:t>t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1278" y="5095747"/>
            <a:ext cx="28854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Gill Sans MT"/>
                <a:cs typeface="Gill Sans MT"/>
              </a:rPr>
              <a:t>Overfitting</a:t>
            </a:r>
            <a:endParaRPr sz="1800">
              <a:latin typeface="Gill Sans MT"/>
              <a:cs typeface="Gill Sans MT"/>
            </a:endParaRPr>
          </a:p>
          <a:p>
            <a:pPr marL="12065" marR="5080" algn="ctr">
              <a:lnSpc>
                <a:spcPts val="2110"/>
              </a:lnSpc>
              <a:spcBef>
                <a:spcPts val="160"/>
              </a:spcBef>
            </a:pPr>
            <a:r>
              <a:rPr sz="1800" spc="-290" dirty="0">
                <a:latin typeface="Gill Sans MT"/>
                <a:cs typeface="Gill Sans MT"/>
              </a:rPr>
              <a:t>T</a:t>
            </a:r>
            <a:r>
              <a:rPr sz="1800" spc="-40" dirty="0">
                <a:latin typeface="Gill Sans MT"/>
                <a:cs typeface="Gill Sans MT"/>
              </a:rPr>
              <a:t>o</a:t>
            </a:r>
            <a:r>
              <a:rPr sz="1800" spc="-20" dirty="0">
                <a:latin typeface="Gill Sans MT"/>
                <a:cs typeface="Gill Sans MT"/>
              </a:rPr>
              <a:t>o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c</a:t>
            </a:r>
            <a:r>
              <a:rPr sz="1800" spc="-25" dirty="0">
                <a:latin typeface="Gill Sans MT"/>
                <a:cs typeface="Gill Sans MT"/>
              </a:rPr>
              <a:t>o</a:t>
            </a:r>
            <a:r>
              <a:rPr sz="1800" spc="-5" dirty="0">
                <a:latin typeface="Gill Sans MT"/>
                <a:cs typeface="Gill Sans MT"/>
              </a:rPr>
              <a:t>m</a:t>
            </a:r>
            <a:r>
              <a:rPr sz="1800" spc="10" dirty="0">
                <a:latin typeface="Gill Sans MT"/>
                <a:cs typeface="Gill Sans MT"/>
              </a:rPr>
              <a:t>p</a:t>
            </a:r>
            <a:r>
              <a:rPr sz="1800" spc="-65" dirty="0">
                <a:latin typeface="Gill Sans MT"/>
                <a:cs typeface="Gill Sans MT"/>
              </a:rPr>
              <a:t>l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40" dirty="0">
                <a:latin typeface="Gill Sans MT"/>
                <a:cs typeface="Gill Sans MT"/>
              </a:rPr>
              <a:t>x</a:t>
            </a:r>
            <a:r>
              <a:rPr sz="1800" spc="-80" dirty="0">
                <a:latin typeface="Gill Sans MT"/>
                <a:cs typeface="Gill Sans MT"/>
              </a:rPr>
              <a:t>,</a:t>
            </a:r>
            <a:r>
              <a:rPr sz="1800" spc="-15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40" dirty="0">
                <a:latin typeface="Gill Sans MT"/>
                <a:cs typeface="Gill Sans MT"/>
              </a:rPr>
              <a:t>x</a:t>
            </a:r>
            <a:r>
              <a:rPr sz="1800" spc="-70" dirty="0">
                <a:latin typeface="Gill Sans MT"/>
                <a:cs typeface="Gill Sans MT"/>
              </a:rPr>
              <a:t>tr</a:t>
            </a:r>
            <a:r>
              <a:rPr sz="1800" dirty="0">
                <a:latin typeface="Gill Sans MT"/>
                <a:cs typeface="Gill Sans MT"/>
              </a:rPr>
              <a:t>a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10" dirty="0">
                <a:latin typeface="Gill Sans MT"/>
                <a:cs typeface="Gill Sans MT"/>
              </a:rPr>
              <a:t>p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70" dirty="0">
                <a:latin typeface="Gill Sans MT"/>
                <a:cs typeface="Gill Sans MT"/>
              </a:rPr>
              <a:t>r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spc="-5" dirty="0">
                <a:latin typeface="Gill Sans MT"/>
                <a:cs typeface="Gill Sans MT"/>
              </a:rPr>
              <a:t>m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45" dirty="0">
                <a:latin typeface="Gill Sans MT"/>
                <a:cs typeface="Gill Sans MT"/>
              </a:rPr>
              <a:t>r</a:t>
            </a:r>
            <a:r>
              <a:rPr sz="1800" spc="-60" dirty="0">
                <a:latin typeface="Gill Sans MT"/>
                <a:cs typeface="Gill Sans MT"/>
              </a:rPr>
              <a:t>s</a:t>
            </a:r>
            <a:r>
              <a:rPr sz="1800" spc="-95" dirty="0">
                <a:latin typeface="Gill Sans MT"/>
                <a:cs typeface="Gill Sans MT"/>
              </a:rPr>
              <a:t>,  </a:t>
            </a:r>
            <a:r>
              <a:rPr sz="1800" spc="-25" dirty="0">
                <a:latin typeface="Gill Sans MT"/>
                <a:cs typeface="Gill Sans MT"/>
              </a:rPr>
              <a:t>does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not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generalize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well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4522" y="5186362"/>
            <a:ext cx="1279525" cy="142875"/>
          </a:xfrm>
          <a:custGeom>
            <a:avLst/>
            <a:gdLst/>
            <a:ahLst/>
            <a:cxnLst/>
            <a:rect l="l" t="t" r="r" b="b"/>
            <a:pathLst>
              <a:path w="1279525" h="142875">
                <a:moveTo>
                  <a:pt x="1136650" y="0"/>
                </a:moveTo>
                <a:lnTo>
                  <a:pt x="1136650" y="142875"/>
                </a:lnTo>
                <a:lnTo>
                  <a:pt x="1250950" y="85725"/>
                </a:lnTo>
                <a:lnTo>
                  <a:pt x="1150937" y="85725"/>
                </a:lnTo>
                <a:lnTo>
                  <a:pt x="1150937" y="57150"/>
                </a:lnTo>
                <a:lnTo>
                  <a:pt x="1250950" y="57150"/>
                </a:lnTo>
                <a:lnTo>
                  <a:pt x="1136650" y="0"/>
                </a:lnTo>
                <a:close/>
              </a:path>
              <a:path w="1279525" h="142875">
                <a:moveTo>
                  <a:pt x="1136650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1136650" y="85725"/>
                </a:lnTo>
                <a:lnTo>
                  <a:pt x="1136650" y="57150"/>
                </a:lnTo>
                <a:close/>
              </a:path>
              <a:path w="1279525" h="142875">
                <a:moveTo>
                  <a:pt x="1250950" y="57150"/>
                </a:moveTo>
                <a:lnTo>
                  <a:pt x="1150937" y="57150"/>
                </a:lnTo>
                <a:lnTo>
                  <a:pt x="1150937" y="85725"/>
                </a:lnTo>
                <a:lnTo>
                  <a:pt x="1250950" y="85725"/>
                </a:lnTo>
                <a:lnTo>
                  <a:pt x="1279525" y="71437"/>
                </a:lnTo>
                <a:lnTo>
                  <a:pt x="1250950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1000" y="5186362"/>
            <a:ext cx="1279525" cy="142875"/>
          </a:xfrm>
          <a:custGeom>
            <a:avLst/>
            <a:gdLst/>
            <a:ahLst/>
            <a:cxnLst/>
            <a:rect l="l" t="t" r="r" b="b"/>
            <a:pathLst>
              <a:path w="1279525" h="142875">
                <a:moveTo>
                  <a:pt x="142875" y="0"/>
                </a:moveTo>
                <a:lnTo>
                  <a:pt x="0" y="71437"/>
                </a:lnTo>
                <a:lnTo>
                  <a:pt x="142875" y="142875"/>
                </a:lnTo>
                <a:lnTo>
                  <a:pt x="142875" y="85725"/>
                </a:lnTo>
                <a:lnTo>
                  <a:pt x="128587" y="85725"/>
                </a:lnTo>
                <a:lnTo>
                  <a:pt x="128587" y="57150"/>
                </a:lnTo>
                <a:lnTo>
                  <a:pt x="142875" y="57150"/>
                </a:lnTo>
                <a:lnTo>
                  <a:pt x="142875" y="0"/>
                </a:lnTo>
                <a:close/>
              </a:path>
              <a:path w="1279525" h="142875">
                <a:moveTo>
                  <a:pt x="142875" y="57150"/>
                </a:moveTo>
                <a:lnTo>
                  <a:pt x="128587" y="57150"/>
                </a:lnTo>
                <a:lnTo>
                  <a:pt x="128587" y="85725"/>
                </a:lnTo>
                <a:lnTo>
                  <a:pt x="142875" y="85725"/>
                </a:lnTo>
                <a:lnTo>
                  <a:pt x="142875" y="57150"/>
                </a:lnTo>
                <a:close/>
              </a:path>
              <a:path w="1279525" h="142875">
                <a:moveTo>
                  <a:pt x="1279525" y="57150"/>
                </a:moveTo>
                <a:lnTo>
                  <a:pt x="142875" y="57150"/>
                </a:lnTo>
                <a:lnTo>
                  <a:pt x="142875" y="85725"/>
                </a:lnTo>
                <a:lnTo>
                  <a:pt x="1279525" y="85725"/>
                </a:lnTo>
                <a:lnTo>
                  <a:pt x="1279525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6275" y="269748"/>
            <a:ext cx="3220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646" y="2382012"/>
            <a:ext cx="9320530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3505" algn="ctr">
              <a:lnSpc>
                <a:spcPts val="3820"/>
              </a:lnSpc>
              <a:spcBef>
                <a:spcPts val="100"/>
              </a:spcBef>
            </a:pPr>
            <a:r>
              <a:rPr sz="3200" i="1" spc="-5" dirty="0">
                <a:latin typeface="Gill Sans MT"/>
                <a:cs typeface="Gill Sans MT"/>
              </a:rPr>
              <a:t>What</a:t>
            </a:r>
            <a:r>
              <a:rPr sz="3200" i="1" spc="-25" dirty="0">
                <a:latin typeface="Gill Sans MT"/>
                <a:cs typeface="Gill Sans MT"/>
              </a:rPr>
              <a:t> </a:t>
            </a:r>
            <a:r>
              <a:rPr sz="3200" i="1" spc="-5" dirty="0">
                <a:latin typeface="Gill Sans MT"/>
                <a:cs typeface="Gill Sans MT"/>
              </a:rPr>
              <a:t>is</a:t>
            </a:r>
            <a:r>
              <a:rPr sz="3200" i="1" spc="-20" dirty="0">
                <a:latin typeface="Gill Sans MT"/>
                <a:cs typeface="Gill Sans MT"/>
              </a:rPr>
              <a:t> </a:t>
            </a:r>
            <a:r>
              <a:rPr sz="3200" i="1" spc="-5" dirty="0">
                <a:latin typeface="Gill Sans MT"/>
                <a:cs typeface="Gill Sans MT"/>
              </a:rPr>
              <a:t>it?</a:t>
            </a:r>
            <a:endParaRPr sz="3200">
              <a:latin typeface="Gill Sans MT"/>
              <a:cs typeface="Gill Sans MT"/>
            </a:endParaRPr>
          </a:p>
          <a:p>
            <a:pPr marL="12700">
              <a:lnSpc>
                <a:spcPts val="2860"/>
              </a:lnSpc>
            </a:pPr>
            <a:r>
              <a:rPr sz="2400" i="1" spc="-55" dirty="0">
                <a:latin typeface="Gill Sans MT"/>
                <a:cs typeface="Gill Sans MT"/>
              </a:rPr>
              <a:t>Technique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that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constrains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45" dirty="0">
                <a:latin typeface="Gill Sans MT"/>
                <a:cs typeface="Gill Sans MT"/>
              </a:rPr>
              <a:t>our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15" dirty="0">
                <a:latin typeface="Gill Sans MT"/>
                <a:cs typeface="Gill Sans MT"/>
              </a:rPr>
              <a:t>optimization</a:t>
            </a:r>
            <a:r>
              <a:rPr sz="2400" i="1" spc="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problem</a:t>
            </a:r>
            <a:r>
              <a:rPr sz="2400" i="1" dirty="0">
                <a:latin typeface="Gill Sans MT"/>
                <a:cs typeface="Gill Sans MT"/>
              </a:rPr>
              <a:t> to </a:t>
            </a:r>
            <a:r>
              <a:rPr sz="2400" i="1" spc="-20" dirty="0">
                <a:latin typeface="Gill Sans MT"/>
                <a:cs typeface="Gill Sans MT"/>
              </a:rPr>
              <a:t>discourage</a:t>
            </a:r>
            <a:r>
              <a:rPr sz="2400" i="1" dirty="0">
                <a:latin typeface="Gill Sans MT"/>
                <a:cs typeface="Gill Sans MT"/>
              </a:rPr>
              <a:t> </a:t>
            </a:r>
            <a:r>
              <a:rPr sz="2400" i="1" spc="5" dirty="0">
                <a:latin typeface="Gill Sans MT"/>
                <a:cs typeface="Gill Sans MT"/>
              </a:rPr>
              <a:t>complex </a:t>
            </a:r>
            <a:r>
              <a:rPr sz="2400" i="1" spc="-5" dirty="0">
                <a:latin typeface="Gill Sans MT"/>
                <a:cs typeface="Gill Sans MT"/>
              </a:rPr>
              <a:t>models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6275" y="269748"/>
            <a:ext cx="3220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646" y="2382012"/>
            <a:ext cx="9320530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3505" algn="ctr">
              <a:lnSpc>
                <a:spcPts val="3820"/>
              </a:lnSpc>
              <a:spcBef>
                <a:spcPts val="100"/>
              </a:spcBef>
            </a:pPr>
            <a:r>
              <a:rPr sz="3200" i="1" spc="-5" dirty="0">
                <a:solidFill>
                  <a:srgbClr val="D0CECE"/>
                </a:solidFill>
                <a:latin typeface="Gill Sans MT"/>
                <a:cs typeface="Gill Sans MT"/>
              </a:rPr>
              <a:t>What</a:t>
            </a:r>
            <a:r>
              <a:rPr sz="3200" i="1" spc="-2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3200" i="1" spc="-5" dirty="0">
                <a:solidFill>
                  <a:srgbClr val="D0CECE"/>
                </a:solidFill>
                <a:latin typeface="Gill Sans MT"/>
                <a:cs typeface="Gill Sans MT"/>
              </a:rPr>
              <a:t>is</a:t>
            </a:r>
            <a:r>
              <a:rPr sz="3200" i="1" spc="-2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3200" i="1" spc="-5" dirty="0">
                <a:solidFill>
                  <a:srgbClr val="D0CECE"/>
                </a:solidFill>
                <a:latin typeface="Gill Sans MT"/>
                <a:cs typeface="Gill Sans MT"/>
              </a:rPr>
              <a:t>it?</a:t>
            </a:r>
            <a:endParaRPr sz="3200">
              <a:latin typeface="Gill Sans MT"/>
              <a:cs typeface="Gill Sans MT"/>
            </a:endParaRPr>
          </a:p>
          <a:p>
            <a:pPr marL="12700">
              <a:lnSpc>
                <a:spcPts val="2860"/>
              </a:lnSpc>
            </a:pPr>
            <a:r>
              <a:rPr sz="2400" i="1" spc="-55" dirty="0">
                <a:solidFill>
                  <a:srgbClr val="D0CECE"/>
                </a:solidFill>
                <a:latin typeface="Gill Sans MT"/>
                <a:cs typeface="Gill Sans MT"/>
              </a:rPr>
              <a:t>Technique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5" dirty="0">
                <a:solidFill>
                  <a:srgbClr val="D0CECE"/>
                </a:solidFill>
                <a:latin typeface="Gill Sans MT"/>
                <a:cs typeface="Gill Sans MT"/>
              </a:rPr>
              <a:t>that</a:t>
            </a:r>
            <a:r>
              <a:rPr sz="2400" i="1" spc="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25" dirty="0">
                <a:solidFill>
                  <a:srgbClr val="D0CECE"/>
                </a:solidFill>
                <a:latin typeface="Gill Sans MT"/>
                <a:cs typeface="Gill Sans MT"/>
              </a:rPr>
              <a:t>constrains</a:t>
            </a:r>
            <a:r>
              <a:rPr sz="2400" i="1" spc="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45" dirty="0">
                <a:solidFill>
                  <a:srgbClr val="D0CECE"/>
                </a:solidFill>
                <a:latin typeface="Gill Sans MT"/>
                <a:cs typeface="Gill Sans MT"/>
              </a:rPr>
              <a:t>our</a:t>
            </a:r>
            <a:r>
              <a:rPr sz="2400" i="1" spc="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15" dirty="0">
                <a:solidFill>
                  <a:srgbClr val="D0CECE"/>
                </a:solidFill>
                <a:latin typeface="Gill Sans MT"/>
                <a:cs typeface="Gill Sans MT"/>
              </a:rPr>
              <a:t>optimization</a:t>
            </a:r>
            <a:r>
              <a:rPr sz="2400" i="1" spc="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20" dirty="0">
                <a:solidFill>
                  <a:srgbClr val="D0CECE"/>
                </a:solidFill>
                <a:latin typeface="Gill Sans MT"/>
                <a:cs typeface="Gill Sans MT"/>
              </a:rPr>
              <a:t>problem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 to </a:t>
            </a:r>
            <a:r>
              <a:rPr sz="2400" i="1" spc="-20" dirty="0">
                <a:solidFill>
                  <a:srgbClr val="D0CECE"/>
                </a:solidFill>
                <a:latin typeface="Gill Sans MT"/>
                <a:cs typeface="Gill Sans MT"/>
              </a:rPr>
              <a:t>discourage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5" dirty="0">
                <a:solidFill>
                  <a:srgbClr val="D0CECE"/>
                </a:solidFill>
                <a:latin typeface="Gill Sans MT"/>
                <a:cs typeface="Gill Sans MT"/>
              </a:rPr>
              <a:t>complex </a:t>
            </a:r>
            <a:r>
              <a:rPr sz="2400" i="1" spc="-5" dirty="0">
                <a:solidFill>
                  <a:srgbClr val="D0CECE"/>
                </a:solidFill>
                <a:latin typeface="Gill Sans MT"/>
                <a:cs typeface="Gill Sans MT"/>
              </a:rPr>
              <a:t>models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183" y="4122421"/>
            <a:ext cx="594550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i="1" spc="-20" dirty="0">
                <a:latin typeface="Gill Sans MT"/>
                <a:cs typeface="Gill Sans MT"/>
              </a:rPr>
              <a:t>Why </a:t>
            </a:r>
            <a:r>
              <a:rPr sz="3200" i="1" spc="-5" dirty="0">
                <a:latin typeface="Gill Sans MT"/>
                <a:cs typeface="Gill Sans MT"/>
              </a:rPr>
              <a:t>do</a:t>
            </a:r>
            <a:r>
              <a:rPr sz="3200" i="1" spc="-15" dirty="0">
                <a:latin typeface="Gill Sans MT"/>
                <a:cs typeface="Gill Sans MT"/>
              </a:rPr>
              <a:t> </a:t>
            </a:r>
            <a:r>
              <a:rPr sz="3200" i="1" dirty="0">
                <a:latin typeface="Gill Sans MT"/>
                <a:cs typeface="Gill Sans MT"/>
              </a:rPr>
              <a:t>we</a:t>
            </a:r>
            <a:r>
              <a:rPr sz="3200" i="1" spc="-20" dirty="0">
                <a:latin typeface="Gill Sans MT"/>
                <a:cs typeface="Gill Sans MT"/>
              </a:rPr>
              <a:t> </a:t>
            </a:r>
            <a:r>
              <a:rPr sz="3200" i="1" spc="-5" dirty="0">
                <a:latin typeface="Gill Sans MT"/>
                <a:cs typeface="Gill Sans MT"/>
              </a:rPr>
              <a:t>need</a:t>
            </a:r>
            <a:r>
              <a:rPr sz="3200" i="1" spc="-15" dirty="0">
                <a:latin typeface="Gill Sans MT"/>
                <a:cs typeface="Gill Sans MT"/>
              </a:rPr>
              <a:t> </a:t>
            </a:r>
            <a:r>
              <a:rPr sz="3200" i="1" spc="-5" dirty="0">
                <a:latin typeface="Gill Sans MT"/>
                <a:cs typeface="Gill Sans MT"/>
              </a:rPr>
              <a:t>it?</a:t>
            </a:r>
            <a:endParaRPr sz="3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2400" i="1" spc="-35" dirty="0">
                <a:latin typeface="Gill Sans MT"/>
                <a:cs typeface="Gill Sans MT"/>
              </a:rPr>
              <a:t>Improve</a:t>
            </a:r>
            <a:r>
              <a:rPr sz="2400" i="1" spc="-20" dirty="0">
                <a:latin typeface="Gill Sans MT"/>
                <a:cs typeface="Gill Sans MT"/>
              </a:rPr>
              <a:t> generalization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of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45" dirty="0">
                <a:latin typeface="Gill Sans MT"/>
                <a:cs typeface="Gill Sans MT"/>
              </a:rPr>
              <a:t>our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5" dirty="0">
                <a:latin typeface="Gill Sans MT"/>
                <a:cs typeface="Gill Sans MT"/>
              </a:rPr>
              <a:t>model</a:t>
            </a:r>
            <a:r>
              <a:rPr sz="2400" i="1" spc="-10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on</a:t>
            </a:r>
            <a:r>
              <a:rPr sz="2400" i="1" spc="-10" dirty="0">
                <a:latin typeface="Gill Sans MT"/>
                <a:cs typeface="Gill Sans MT"/>
              </a:rPr>
              <a:t> unseen </a:t>
            </a:r>
            <a:r>
              <a:rPr sz="2400" i="1" spc="10" dirty="0"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4674" y="269748"/>
            <a:ext cx="5863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1:</a:t>
            </a:r>
            <a:r>
              <a:rPr spc="-440" dirty="0"/>
              <a:t> </a:t>
            </a:r>
            <a:r>
              <a:rPr dirty="0"/>
              <a:t>D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o</a:t>
            </a:r>
            <a:r>
              <a:rPr dirty="0"/>
              <a:t>ut</a:t>
            </a:r>
          </a:p>
        </p:txBody>
      </p:sp>
      <p:sp>
        <p:nvSpPr>
          <p:cNvPr id="3" name="object 3"/>
          <p:cNvSpPr/>
          <p:nvPr/>
        </p:nvSpPr>
        <p:spPr>
          <a:xfrm>
            <a:off x="2422677" y="42888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8341" y="443026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2677" y="51546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40"/>
                </a:lnTo>
                <a:lnTo>
                  <a:pt x="3469" y="367333"/>
                </a:lnTo>
                <a:lnTo>
                  <a:pt x="13549" y="412473"/>
                </a:lnTo>
                <a:lnTo>
                  <a:pt x="29744" y="454962"/>
                </a:lnTo>
                <a:lnTo>
                  <a:pt x="51559" y="494307"/>
                </a:lnTo>
                <a:lnTo>
                  <a:pt x="78498" y="530012"/>
                </a:lnTo>
                <a:lnTo>
                  <a:pt x="110068" y="561581"/>
                </a:lnTo>
                <a:lnTo>
                  <a:pt x="145772" y="588522"/>
                </a:lnTo>
                <a:lnTo>
                  <a:pt x="185116" y="610337"/>
                </a:lnTo>
                <a:lnTo>
                  <a:pt x="227606" y="626532"/>
                </a:lnTo>
                <a:lnTo>
                  <a:pt x="272745" y="636612"/>
                </a:lnTo>
                <a:lnTo>
                  <a:pt x="320039" y="640082"/>
                </a:lnTo>
                <a:lnTo>
                  <a:pt x="367331" y="636612"/>
                </a:lnTo>
                <a:lnTo>
                  <a:pt x="412469" y="626532"/>
                </a:lnTo>
                <a:lnTo>
                  <a:pt x="454957" y="610337"/>
                </a:lnTo>
                <a:lnTo>
                  <a:pt x="494301" y="588522"/>
                </a:lnTo>
                <a:lnTo>
                  <a:pt x="530006" y="561581"/>
                </a:lnTo>
                <a:lnTo>
                  <a:pt x="561577" y="530012"/>
                </a:lnTo>
                <a:lnTo>
                  <a:pt x="588517" y="494307"/>
                </a:lnTo>
                <a:lnTo>
                  <a:pt x="610333" y="454962"/>
                </a:lnTo>
                <a:lnTo>
                  <a:pt x="626529" y="412473"/>
                </a:lnTo>
                <a:lnTo>
                  <a:pt x="636609" y="367333"/>
                </a:lnTo>
                <a:lnTo>
                  <a:pt x="640080" y="320040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8341" y="529590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677" y="34230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1300" y="3564635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19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68637" y="4860035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605" dirty="0">
                <a:latin typeface="Cambria Math"/>
                <a:cs typeface="Cambria Math"/>
              </a:rPr>
              <a:t>𝑦%</a:t>
            </a:r>
            <a:r>
              <a:rPr sz="2250" spc="-90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19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1596" y="400050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95" dirty="0">
                <a:latin typeface="Cambria Math"/>
                <a:cs typeface="Cambria Math"/>
              </a:rPr>
              <a:t>𝑦%</a:t>
            </a:r>
            <a:r>
              <a:rPr sz="2250" spc="-89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404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27231" y="4905755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latin typeface="Cambria Math"/>
                <a:cs typeface="Cambria Math"/>
              </a:rPr>
              <a:t>𝑧</a:t>
            </a:r>
            <a:r>
              <a:rPr sz="1500" dirty="0">
                <a:latin typeface="Cambria Math"/>
                <a:cs typeface="Cambria Math"/>
              </a:rPr>
              <a:t>$,3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3404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7231" y="4046220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latin typeface="Cambria Math"/>
                <a:cs typeface="Cambria Math"/>
              </a:rPr>
              <a:t>𝑧</a:t>
            </a:r>
            <a:r>
              <a:rPr sz="1500" dirty="0">
                <a:latin typeface="Cambria Math"/>
                <a:cs typeface="Cambria Math"/>
              </a:rPr>
              <a:t>$,2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33404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7231" y="3180588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30" baseline="11111" dirty="0">
                <a:latin typeface="Cambria Math"/>
                <a:cs typeface="Cambria Math"/>
              </a:rPr>
              <a:t>𝑧</a:t>
            </a:r>
            <a:r>
              <a:rPr sz="1500" spc="20" dirty="0">
                <a:latin typeface="Cambria Math"/>
                <a:cs typeface="Cambria Math"/>
              </a:rPr>
              <a:t>$,$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3404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7231" y="5765292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82" baseline="11111" dirty="0">
                <a:latin typeface="Cambria Math"/>
                <a:cs typeface="Cambria Math"/>
              </a:rPr>
              <a:t>𝑧</a:t>
            </a:r>
            <a:r>
              <a:rPr sz="1500" spc="55" dirty="0">
                <a:latin typeface="Cambria Math"/>
                <a:cs typeface="Cambria Math"/>
              </a:rPr>
              <a:t>$,)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3257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4125" y="4905755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11111" dirty="0">
                <a:latin typeface="Cambria Math"/>
                <a:cs typeface="Cambria Math"/>
              </a:rPr>
              <a:t>𝑧</a:t>
            </a:r>
            <a:r>
              <a:rPr sz="1500" spc="-5" dirty="0">
                <a:latin typeface="Cambria Math"/>
                <a:cs typeface="Cambria Math"/>
              </a:rPr>
              <a:t>2,3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13257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4125" y="4046220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11111" dirty="0">
                <a:latin typeface="Cambria Math"/>
                <a:cs typeface="Cambria Math"/>
              </a:rPr>
              <a:t>𝑧</a:t>
            </a:r>
            <a:r>
              <a:rPr sz="1500" spc="-5" dirty="0">
                <a:latin typeface="Cambria Math"/>
                <a:cs typeface="Cambria Math"/>
              </a:rPr>
              <a:t>2,2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3257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4125" y="3180588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22" baseline="11111" dirty="0">
                <a:latin typeface="Cambria Math"/>
                <a:cs typeface="Cambria Math"/>
              </a:rPr>
              <a:t>𝑧</a:t>
            </a:r>
            <a:r>
              <a:rPr sz="1500" spc="15" dirty="0">
                <a:latin typeface="Cambria Math"/>
                <a:cs typeface="Cambria Math"/>
              </a:rPr>
              <a:t>2,$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3257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04125" y="5765292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67" baseline="11111" dirty="0">
                <a:latin typeface="Cambria Math"/>
                <a:cs typeface="Cambria Math"/>
              </a:rPr>
              <a:t>𝑧</a:t>
            </a:r>
            <a:r>
              <a:rPr sz="1500" spc="45" dirty="0">
                <a:latin typeface="Cambria Math"/>
                <a:cs typeface="Cambria Math"/>
              </a:rPr>
              <a:t>2,)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2178" y="1512314"/>
            <a:ext cx="7423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90" dirty="0">
                <a:latin typeface="Gill Sans MT"/>
                <a:cs typeface="Gill Sans MT"/>
              </a:rPr>
              <a:t>Du</a:t>
            </a:r>
            <a:r>
              <a:rPr sz="2800" spc="15" dirty="0">
                <a:latin typeface="Gill Sans MT"/>
                <a:cs typeface="Gill Sans MT"/>
              </a:rPr>
              <a:t>r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ng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80" dirty="0">
                <a:latin typeface="Gill Sans MT"/>
                <a:cs typeface="Gill Sans MT"/>
              </a:rPr>
              <a:t>n</a:t>
            </a:r>
            <a:r>
              <a:rPr sz="2800" spc="-40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10" dirty="0">
                <a:latin typeface="Gill Sans MT"/>
                <a:cs typeface="Gill Sans MT"/>
              </a:rPr>
              <a:t>g</a:t>
            </a:r>
            <a:r>
              <a:rPr sz="2800" spc="-120" dirty="0">
                <a:latin typeface="Gill Sans MT"/>
                <a:cs typeface="Gill Sans MT"/>
              </a:rPr>
              <a:t>,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20" dirty="0">
                <a:latin typeface="Gill Sans MT"/>
                <a:cs typeface="Gill Sans MT"/>
              </a:rPr>
              <a:t>d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spc="-70" dirty="0">
                <a:latin typeface="Gill Sans MT"/>
                <a:cs typeface="Gill Sans MT"/>
              </a:rPr>
              <a:t>m</a:t>
            </a:r>
            <a:r>
              <a:rPr sz="2800" spc="-50" dirty="0">
                <a:latin typeface="Gill Sans MT"/>
                <a:cs typeface="Gill Sans MT"/>
              </a:rPr>
              <a:t>l</a:t>
            </a:r>
            <a:r>
              <a:rPr sz="2800" spc="-60" dirty="0">
                <a:latin typeface="Gill Sans MT"/>
                <a:cs typeface="Gill Sans MT"/>
              </a:rPr>
              <a:t>y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-90" dirty="0">
                <a:latin typeface="Gill Sans MT"/>
                <a:cs typeface="Gill Sans MT"/>
              </a:rPr>
              <a:t>t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dirty="0">
                <a:latin typeface="Gill Sans MT"/>
                <a:cs typeface="Gill Sans MT"/>
              </a:rPr>
              <a:t>me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70" dirty="0">
                <a:latin typeface="Gill Sans MT"/>
                <a:cs typeface="Gill Sans MT"/>
              </a:rPr>
              <a:t>c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30" dirty="0">
                <a:latin typeface="Gill Sans MT"/>
                <a:cs typeface="Gill Sans MT"/>
              </a:rPr>
              <a:t>v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spc="-60" dirty="0">
                <a:latin typeface="Gill Sans MT"/>
                <a:cs typeface="Gill Sans MT"/>
              </a:rPr>
              <a:t>ns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30" dirty="0">
                <a:latin typeface="Gill Sans MT"/>
                <a:cs typeface="Gill Sans MT"/>
              </a:rPr>
              <a:t>o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0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2699" y="3285985"/>
            <a:ext cx="6294755" cy="2650490"/>
          </a:xfrm>
          <a:custGeom>
            <a:avLst/>
            <a:gdLst/>
            <a:ahLst/>
            <a:cxnLst/>
            <a:rect l="l" t="t" r="r" b="b"/>
            <a:pathLst>
              <a:path w="6294755" h="2650490">
                <a:moveTo>
                  <a:pt x="1680705" y="25730"/>
                </a:moveTo>
                <a:lnTo>
                  <a:pt x="1610499" y="10693"/>
                </a:lnTo>
                <a:lnTo>
                  <a:pt x="1610499" y="59601"/>
                </a:lnTo>
                <a:lnTo>
                  <a:pt x="1609572" y="60058"/>
                </a:lnTo>
                <a:lnTo>
                  <a:pt x="1609572" y="97040"/>
                </a:lnTo>
                <a:lnTo>
                  <a:pt x="1118158" y="733285"/>
                </a:lnTo>
                <a:lnTo>
                  <a:pt x="1101267" y="728878"/>
                </a:lnTo>
                <a:lnTo>
                  <a:pt x="1101267" y="755154"/>
                </a:lnTo>
                <a:lnTo>
                  <a:pt x="844257" y="1087920"/>
                </a:lnTo>
                <a:lnTo>
                  <a:pt x="820254" y="1069314"/>
                </a:lnTo>
                <a:lnTo>
                  <a:pt x="820254" y="1101458"/>
                </a:lnTo>
                <a:lnTo>
                  <a:pt x="811860" y="1103617"/>
                </a:lnTo>
                <a:lnTo>
                  <a:pt x="811860" y="1129855"/>
                </a:lnTo>
                <a:lnTo>
                  <a:pt x="680021" y="1300543"/>
                </a:lnTo>
                <a:lnTo>
                  <a:pt x="663981" y="1279855"/>
                </a:lnTo>
                <a:lnTo>
                  <a:pt x="663981" y="1321308"/>
                </a:lnTo>
                <a:lnTo>
                  <a:pt x="563016" y="1452041"/>
                </a:lnTo>
                <a:lnTo>
                  <a:pt x="546112" y="1447698"/>
                </a:lnTo>
                <a:lnTo>
                  <a:pt x="546112" y="1473923"/>
                </a:lnTo>
                <a:lnTo>
                  <a:pt x="426783" y="1628419"/>
                </a:lnTo>
                <a:lnTo>
                  <a:pt x="66751" y="1350632"/>
                </a:lnTo>
                <a:lnTo>
                  <a:pt x="546112" y="1473923"/>
                </a:lnTo>
                <a:lnTo>
                  <a:pt x="546112" y="1447698"/>
                </a:lnTo>
                <a:lnTo>
                  <a:pt x="61036" y="1322933"/>
                </a:lnTo>
                <a:lnTo>
                  <a:pt x="564807" y="1193380"/>
                </a:lnTo>
                <a:lnTo>
                  <a:pt x="663981" y="1321308"/>
                </a:lnTo>
                <a:lnTo>
                  <a:pt x="663981" y="1279855"/>
                </a:lnTo>
                <a:lnTo>
                  <a:pt x="591604" y="1186484"/>
                </a:lnTo>
                <a:lnTo>
                  <a:pt x="811860" y="1129855"/>
                </a:lnTo>
                <a:lnTo>
                  <a:pt x="811860" y="1103617"/>
                </a:lnTo>
                <a:lnTo>
                  <a:pt x="574649" y="1164615"/>
                </a:lnTo>
                <a:lnTo>
                  <a:pt x="547852" y="1130058"/>
                </a:lnTo>
                <a:lnTo>
                  <a:pt x="547852" y="1171511"/>
                </a:lnTo>
                <a:lnTo>
                  <a:pt x="66255" y="1295361"/>
                </a:lnTo>
                <a:lnTo>
                  <a:pt x="426821" y="1015403"/>
                </a:lnTo>
                <a:lnTo>
                  <a:pt x="547852" y="1171511"/>
                </a:lnTo>
                <a:lnTo>
                  <a:pt x="547852" y="1130058"/>
                </a:lnTo>
                <a:lnTo>
                  <a:pt x="446874" y="999832"/>
                </a:lnTo>
                <a:lnTo>
                  <a:pt x="567956" y="905814"/>
                </a:lnTo>
                <a:lnTo>
                  <a:pt x="820254" y="1101458"/>
                </a:lnTo>
                <a:lnTo>
                  <a:pt x="820254" y="1069314"/>
                </a:lnTo>
                <a:lnTo>
                  <a:pt x="588670" y="889736"/>
                </a:lnTo>
                <a:lnTo>
                  <a:pt x="847382" y="688860"/>
                </a:lnTo>
                <a:lnTo>
                  <a:pt x="1101267" y="755154"/>
                </a:lnTo>
                <a:lnTo>
                  <a:pt x="1101267" y="728878"/>
                </a:lnTo>
                <a:lnTo>
                  <a:pt x="872693" y="669201"/>
                </a:lnTo>
                <a:lnTo>
                  <a:pt x="1609572" y="97040"/>
                </a:lnTo>
                <a:lnTo>
                  <a:pt x="1609572" y="60058"/>
                </a:lnTo>
                <a:lnTo>
                  <a:pt x="1603971" y="62738"/>
                </a:lnTo>
                <a:lnTo>
                  <a:pt x="1608150" y="65976"/>
                </a:lnTo>
                <a:lnTo>
                  <a:pt x="841692" y="661111"/>
                </a:lnTo>
                <a:lnTo>
                  <a:pt x="816381" y="654507"/>
                </a:lnTo>
                <a:lnTo>
                  <a:pt x="816381" y="680758"/>
                </a:lnTo>
                <a:lnTo>
                  <a:pt x="567944" y="873658"/>
                </a:lnTo>
                <a:lnTo>
                  <a:pt x="547230" y="857605"/>
                </a:lnTo>
                <a:lnTo>
                  <a:pt x="547230" y="889749"/>
                </a:lnTo>
                <a:lnTo>
                  <a:pt x="431317" y="979754"/>
                </a:lnTo>
                <a:lnTo>
                  <a:pt x="81584" y="528650"/>
                </a:lnTo>
                <a:lnTo>
                  <a:pt x="547230" y="889749"/>
                </a:lnTo>
                <a:lnTo>
                  <a:pt x="547230" y="857605"/>
                </a:lnTo>
                <a:lnTo>
                  <a:pt x="66827" y="485063"/>
                </a:lnTo>
                <a:lnTo>
                  <a:pt x="816381" y="680758"/>
                </a:lnTo>
                <a:lnTo>
                  <a:pt x="816381" y="654507"/>
                </a:lnTo>
                <a:lnTo>
                  <a:pt x="60591" y="457174"/>
                </a:lnTo>
                <a:lnTo>
                  <a:pt x="1608810" y="57416"/>
                </a:lnTo>
                <a:lnTo>
                  <a:pt x="1610499" y="59601"/>
                </a:lnTo>
                <a:lnTo>
                  <a:pt x="1610499" y="10693"/>
                </a:lnTo>
                <a:lnTo>
                  <a:pt x="1597406" y="7886"/>
                </a:lnTo>
                <a:lnTo>
                  <a:pt x="1603743" y="32473"/>
                </a:lnTo>
                <a:lnTo>
                  <a:pt x="6883" y="444804"/>
                </a:lnTo>
                <a:lnTo>
                  <a:pt x="10045" y="457098"/>
                </a:lnTo>
                <a:lnTo>
                  <a:pt x="25" y="464883"/>
                </a:lnTo>
                <a:lnTo>
                  <a:pt x="411251" y="995337"/>
                </a:lnTo>
                <a:lnTo>
                  <a:pt x="2273" y="1312887"/>
                </a:lnTo>
                <a:lnTo>
                  <a:pt x="10033" y="1322895"/>
                </a:lnTo>
                <a:lnTo>
                  <a:pt x="2298" y="1332979"/>
                </a:lnTo>
                <a:lnTo>
                  <a:pt x="411251" y="1648523"/>
                </a:lnTo>
                <a:lnTo>
                  <a:pt x="0" y="2180983"/>
                </a:lnTo>
                <a:lnTo>
                  <a:pt x="10045" y="2188756"/>
                </a:lnTo>
                <a:lnTo>
                  <a:pt x="6934" y="2201062"/>
                </a:lnTo>
                <a:lnTo>
                  <a:pt x="1603717" y="2605506"/>
                </a:lnTo>
                <a:lnTo>
                  <a:pt x="1597482" y="2630119"/>
                </a:lnTo>
                <a:lnTo>
                  <a:pt x="1680705" y="2611894"/>
                </a:lnTo>
                <a:lnTo>
                  <a:pt x="1672285" y="2569502"/>
                </a:lnTo>
                <a:lnTo>
                  <a:pt x="1664131" y="2528328"/>
                </a:lnTo>
                <a:lnTo>
                  <a:pt x="1646821" y="2541752"/>
                </a:lnTo>
                <a:lnTo>
                  <a:pt x="1643659" y="2535186"/>
                </a:lnTo>
                <a:lnTo>
                  <a:pt x="1640484" y="2539301"/>
                </a:lnTo>
                <a:lnTo>
                  <a:pt x="1610474" y="2500604"/>
                </a:lnTo>
                <a:lnTo>
                  <a:pt x="1610474" y="2578189"/>
                </a:lnTo>
                <a:lnTo>
                  <a:pt x="1608645" y="2580563"/>
                </a:lnTo>
                <a:lnTo>
                  <a:pt x="61036" y="2188565"/>
                </a:lnTo>
                <a:lnTo>
                  <a:pt x="845680" y="1983714"/>
                </a:lnTo>
                <a:lnTo>
                  <a:pt x="1607997" y="2571851"/>
                </a:lnTo>
                <a:lnTo>
                  <a:pt x="1603908" y="2575026"/>
                </a:lnTo>
                <a:lnTo>
                  <a:pt x="1610474" y="2578189"/>
                </a:lnTo>
                <a:lnTo>
                  <a:pt x="1610474" y="2500604"/>
                </a:lnTo>
                <a:lnTo>
                  <a:pt x="1609725" y="2499639"/>
                </a:lnTo>
                <a:lnTo>
                  <a:pt x="1609725" y="2541092"/>
                </a:lnTo>
                <a:lnTo>
                  <a:pt x="876757" y="1975599"/>
                </a:lnTo>
                <a:lnTo>
                  <a:pt x="1121689" y="1911654"/>
                </a:lnTo>
                <a:lnTo>
                  <a:pt x="1609725" y="2541092"/>
                </a:lnTo>
                <a:lnTo>
                  <a:pt x="1609725" y="2499639"/>
                </a:lnTo>
                <a:lnTo>
                  <a:pt x="1148422" y="1904682"/>
                </a:lnTo>
                <a:lnTo>
                  <a:pt x="1610182" y="1784121"/>
                </a:lnTo>
                <a:lnTo>
                  <a:pt x="1616608" y="1808695"/>
                </a:lnTo>
                <a:lnTo>
                  <a:pt x="1676400" y="1756333"/>
                </a:lnTo>
                <a:lnTo>
                  <a:pt x="1680705" y="1752574"/>
                </a:lnTo>
                <a:lnTo>
                  <a:pt x="1666836" y="1723707"/>
                </a:lnTo>
                <a:lnTo>
                  <a:pt x="1643837" y="1675777"/>
                </a:lnTo>
                <a:lnTo>
                  <a:pt x="1628267" y="1695856"/>
                </a:lnTo>
                <a:lnTo>
                  <a:pt x="1611655" y="1682978"/>
                </a:lnTo>
                <a:lnTo>
                  <a:pt x="1611655" y="1715135"/>
                </a:lnTo>
                <a:lnTo>
                  <a:pt x="1610829" y="1718348"/>
                </a:lnTo>
                <a:lnTo>
                  <a:pt x="1608785" y="1720989"/>
                </a:lnTo>
                <a:lnTo>
                  <a:pt x="1601978" y="1719249"/>
                </a:lnTo>
                <a:lnTo>
                  <a:pt x="1601978" y="1752727"/>
                </a:lnTo>
                <a:lnTo>
                  <a:pt x="1599971" y="1760537"/>
                </a:lnTo>
                <a:lnTo>
                  <a:pt x="1131506" y="1882851"/>
                </a:lnTo>
                <a:lnTo>
                  <a:pt x="1104773" y="1848370"/>
                </a:lnTo>
                <a:lnTo>
                  <a:pt x="1104773" y="1889823"/>
                </a:lnTo>
                <a:lnTo>
                  <a:pt x="851331" y="1955990"/>
                </a:lnTo>
                <a:lnTo>
                  <a:pt x="820254" y="1932025"/>
                </a:lnTo>
                <a:lnTo>
                  <a:pt x="820254" y="1964105"/>
                </a:lnTo>
                <a:lnTo>
                  <a:pt x="66827" y="2160803"/>
                </a:lnTo>
                <a:lnTo>
                  <a:pt x="569747" y="1770824"/>
                </a:lnTo>
                <a:lnTo>
                  <a:pt x="820254" y="1964105"/>
                </a:lnTo>
                <a:lnTo>
                  <a:pt x="820254" y="1932025"/>
                </a:lnTo>
                <a:lnTo>
                  <a:pt x="590486" y="1754733"/>
                </a:lnTo>
                <a:lnTo>
                  <a:pt x="846264" y="1556397"/>
                </a:lnTo>
                <a:lnTo>
                  <a:pt x="1104773" y="1889823"/>
                </a:lnTo>
                <a:lnTo>
                  <a:pt x="1104773" y="1848370"/>
                </a:lnTo>
                <a:lnTo>
                  <a:pt x="881291" y="1560118"/>
                </a:lnTo>
                <a:lnTo>
                  <a:pt x="1599946" y="1744941"/>
                </a:lnTo>
                <a:lnTo>
                  <a:pt x="1601978" y="1752727"/>
                </a:lnTo>
                <a:lnTo>
                  <a:pt x="1601978" y="1719249"/>
                </a:lnTo>
                <a:lnTo>
                  <a:pt x="876782" y="1532737"/>
                </a:lnTo>
                <a:lnTo>
                  <a:pt x="1126591" y="1339024"/>
                </a:lnTo>
                <a:lnTo>
                  <a:pt x="1611655" y="1715135"/>
                </a:lnTo>
                <a:lnTo>
                  <a:pt x="1611655" y="1682978"/>
                </a:lnTo>
                <a:lnTo>
                  <a:pt x="1147330" y="1322933"/>
                </a:lnTo>
                <a:lnTo>
                  <a:pt x="1628267" y="949998"/>
                </a:lnTo>
                <a:lnTo>
                  <a:pt x="1643837" y="970064"/>
                </a:lnTo>
                <a:lnTo>
                  <a:pt x="1666836" y="922134"/>
                </a:lnTo>
                <a:lnTo>
                  <a:pt x="1680705" y="893267"/>
                </a:lnTo>
                <a:lnTo>
                  <a:pt x="1676400" y="889508"/>
                </a:lnTo>
                <a:lnTo>
                  <a:pt x="1616608" y="837145"/>
                </a:lnTo>
                <a:lnTo>
                  <a:pt x="1611655" y="856107"/>
                </a:lnTo>
                <a:lnTo>
                  <a:pt x="1611655" y="930744"/>
                </a:lnTo>
                <a:lnTo>
                  <a:pt x="1126604" y="1306868"/>
                </a:lnTo>
                <a:lnTo>
                  <a:pt x="1105865" y="1290789"/>
                </a:lnTo>
                <a:lnTo>
                  <a:pt x="1105865" y="1322946"/>
                </a:lnTo>
                <a:lnTo>
                  <a:pt x="850773" y="1520761"/>
                </a:lnTo>
                <a:lnTo>
                  <a:pt x="820254" y="1481404"/>
                </a:lnTo>
                <a:lnTo>
                  <a:pt x="820254" y="1544434"/>
                </a:lnTo>
                <a:lnTo>
                  <a:pt x="569709" y="1738706"/>
                </a:lnTo>
                <a:lnTo>
                  <a:pt x="548970" y="1722716"/>
                </a:lnTo>
                <a:lnTo>
                  <a:pt x="548970" y="1754784"/>
                </a:lnTo>
                <a:lnTo>
                  <a:pt x="80987" y="2117674"/>
                </a:lnTo>
                <a:lnTo>
                  <a:pt x="431368" y="1664042"/>
                </a:lnTo>
                <a:lnTo>
                  <a:pt x="548970" y="1754784"/>
                </a:lnTo>
                <a:lnTo>
                  <a:pt x="548970" y="1722716"/>
                </a:lnTo>
                <a:lnTo>
                  <a:pt x="446887" y="1643938"/>
                </a:lnTo>
                <a:lnTo>
                  <a:pt x="572884" y="1480807"/>
                </a:lnTo>
                <a:lnTo>
                  <a:pt x="820254" y="1544434"/>
                </a:lnTo>
                <a:lnTo>
                  <a:pt x="820254" y="1481404"/>
                </a:lnTo>
                <a:lnTo>
                  <a:pt x="815746" y="1475600"/>
                </a:lnTo>
                <a:lnTo>
                  <a:pt x="815746" y="1517027"/>
                </a:lnTo>
                <a:lnTo>
                  <a:pt x="589788" y="1458925"/>
                </a:lnTo>
                <a:lnTo>
                  <a:pt x="680059" y="1342047"/>
                </a:lnTo>
                <a:lnTo>
                  <a:pt x="815746" y="1517027"/>
                </a:lnTo>
                <a:lnTo>
                  <a:pt x="815746" y="1475600"/>
                </a:lnTo>
                <a:lnTo>
                  <a:pt x="696099" y="1321282"/>
                </a:lnTo>
                <a:lnTo>
                  <a:pt x="848791" y="1123594"/>
                </a:lnTo>
                <a:lnTo>
                  <a:pt x="1105865" y="1322946"/>
                </a:lnTo>
                <a:lnTo>
                  <a:pt x="1105865" y="1290789"/>
                </a:lnTo>
                <a:lnTo>
                  <a:pt x="876782" y="1113142"/>
                </a:lnTo>
                <a:lnTo>
                  <a:pt x="1608797" y="924890"/>
                </a:lnTo>
                <a:lnTo>
                  <a:pt x="1610817" y="927506"/>
                </a:lnTo>
                <a:lnTo>
                  <a:pt x="1611655" y="930744"/>
                </a:lnTo>
                <a:lnTo>
                  <a:pt x="1611655" y="856107"/>
                </a:lnTo>
                <a:lnTo>
                  <a:pt x="1610182" y="861733"/>
                </a:lnTo>
                <a:lnTo>
                  <a:pt x="1601978" y="859599"/>
                </a:lnTo>
                <a:lnTo>
                  <a:pt x="1601978" y="893140"/>
                </a:lnTo>
                <a:lnTo>
                  <a:pt x="1599946" y="900938"/>
                </a:lnTo>
                <a:lnTo>
                  <a:pt x="877201" y="1086815"/>
                </a:lnTo>
                <a:lnTo>
                  <a:pt x="1127988" y="762127"/>
                </a:lnTo>
                <a:lnTo>
                  <a:pt x="1599971" y="885329"/>
                </a:lnTo>
                <a:lnTo>
                  <a:pt x="1601978" y="893140"/>
                </a:lnTo>
                <a:lnTo>
                  <a:pt x="1601978" y="859599"/>
                </a:lnTo>
                <a:lnTo>
                  <a:pt x="1144866" y="740270"/>
                </a:lnTo>
                <a:lnTo>
                  <a:pt x="1640636" y="98386"/>
                </a:lnTo>
                <a:lnTo>
                  <a:pt x="1643888" y="102552"/>
                </a:lnTo>
                <a:lnTo>
                  <a:pt x="1647024" y="96012"/>
                </a:lnTo>
                <a:lnTo>
                  <a:pt x="1664284" y="109321"/>
                </a:lnTo>
                <a:lnTo>
                  <a:pt x="1672348" y="68211"/>
                </a:lnTo>
                <a:lnTo>
                  <a:pt x="1680705" y="25730"/>
                </a:lnTo>
                <a:close/>
              </a:path>
              <a:path w="6294755" h="2650490">
                <a:moveTo>
                  <a:pt x="3860558" y="25730"/>
                </a:moveTo>
                <a:lnTo>
                  <a:pt x="3846233" y="31445"/>
                </a:lnTo>
                <a:lnTo>
                  <a:pt x="3789159" y="2286"/>
                </a:lnTo>
                <a:lnTo>
                  <a:pt x="3789159" y="86702"/>
                </a:lnTo>
                <a:lnTo>
                  <a:pt x="3781869" y="94881"/>
                </a:lnTo>
                <a:lnTo>
                  <a:pt x="3781869" y="133057"/>
                </a:lnTo>
                <a:lnTo>
                  <a:pt x="3464903" y="665403"/>
                </a:lnTo>
                <a:lnTo>
                  <a:pt x="3451910" y="657974"/>
                </a:lnTo>
                <a:lnTo>
                  <a:pt x="3451910" y="687235"/>
                </a:lnTo>
                <a:lnTo>
                  <a:pt x="3334245" y="884859"/>
                </a:lnTo>
                <a:lnTo>
                  <a:pt x="3319157" y="884796"/>
                </a:lnTo>
                <a:lnTo>
                  <a:pt x="3319157" y="910196"/>
                </a:lnTo>
                <a:lnTo>
                  <a:pt x="3239249" y="1044409"/>
                </a:lnTo>
                <a:lnTo>
                  <a:pt x="3225609" y="1029004"/>
                </a:lnTo>
                <a:lnTo>
                  <a:pt x="3225609" y="1067308"/>
                </a:lnTo>
                <a:lnTo>
                  <a:pt x="3088754" y="1297178"/>
                </a:lnTo>
                <a:lnTo>
                  <a:pt x="3061779" y="1251648"/>
                </a:lnTo>
                <a:lnTo>
                  <a:pt x="3061779" y="1324508"/>
                </a:lnTo>
                <a:lnTo>
                  <a:pt x="3051886" y="1330032"/>
                </a:lnTo>
                <a:lnTo>
                  <a:pt x="3051886" y="1359128"/>
                </a:lnTo>
                <a:lnTo>
                  <a:pt x="2932519" y="1559598"/>
                </a:lnTo>
                <a:lnTo>
                  <a:pt x="2918904" y="1544345"/>
                </a:lnTo>
                <a:lnTo>
                  <a:pt x="2918904" y="1582483"/>
                </a:lnTo>
                <a:lnTo>
                  <a:pt x="2825178" y="1739887"/>
                </a:lnTo>
                <a:lnTo>
                  <a:pt x="2810065" y="1739887"/>
                </a:lnTo>
                <a:lnTo>
                  <a:pt x="2810065" y="1765287"/>
                </a:lnTo>
                <a:lnTo>
                  <a:pt x="2700210" y="1949792"/>
                </a:lnTo>
                <a:lnTo>
                  <a:pt x="2369591" y="1765287"/>
                </a:lnTo>
                <a:lnTo>
                  <a:pt x="2810065" y="1765287"/>
                </a:lnTo>
                <a:lnTo>
                  <a:pt x="2810065" y="1739887"/>
                </a:lnTo>
                <a:lnTo>
                  <a:pt x="2369616" y="1739887"/>
                </a:lnTo>
                <a:lnTo>
                  <a:pt x="2830042" y="1482928"/>
                </a:lnTo>
                <a:lnTo>
                  <a:pt x="2918904" y="1582483"/>
                </a:lnTo>
                <a:lnTo>
                  <a:pt x="2918904" y="1544345"/>
                </a:lnTo>
                <a:lnTo>
                  <a:pt x="2852775" y="1470253"/>
                </a:lnTo>
                <a:lnTo>
                  <a:pt x="3051886" y="1359128"/>
                </a:lnTo>
                <a:lnTo>
                  <a:pt x="3051886" y="1330032"/>
                </a:lnTo>
                <a:lnTo>
                  <a:pt x="2835440" y="1450822"/>
                </a:lnTo>
                <a:lnTo>
                  <a:pt x="2812707" y="1425359"/>
                </a:lnTo>
                <a:lnTo>
                  <a:pt x="2812707" y="1463509"/>
                </a:lnTo>
                <a:lnTo>
                  <a:pt x="2380475" y="1704721"/>
                </a:lnTo>
                <a:lnTo>
                  <a:pt x="2704084" y="1341805"/>
                </a:lnTo>
                <a:lnTo>
                  <a:pt x="2812707" y="1463509"/>
                </a:lnTo>
                <a:lnTo>
                  <a:pt x="2812707" y="1425359"/>
                </a:lnTo>
                <a:lnTo>
                  <a:pt x="2721102" y="1322717"/>
                </a:lnTo>
                <a:lnTo>
                  <a:pt x="2833801" y="1196314"/>
                </a:lnTo>
                <a:lnTo>
                  <a:pt x="3061779" y="1324508"/>
                </a:lnTo>
                <a:lnTo>
                  <a:pt x="3061779" y="1251648"/>
                </a:lnTo>
                <a:lnTo>
                  <a:pt x="3056356" y="1242491"/>
                </a:lnTo>
                <a:lnTo>
                  <a:pt x="3056356" y="1292326"/>
                </a:lnTo>
                <a:lnTo>
                  <a:pt x="2851112" y="1176909"/>
                </a:lnTo>
                <a:lnTo>
                  <a:pt x="2933344" y="1084681"/>
                </a:lnTo>
                <a:lnTo>
                  <a:pt x="3056356" y="1292326"/>
                </a:lnTo>
                <a:lnTo>
                  <a:pt x="3056356" y="1242491"/>
                </a:lnTo>
                <a:lnTo>
                  <a:pt x="2951086" y="1064793"/>
                </a:lnTo>
                <a:lnTo>
                  <a:pt x="3087738" y="911517"/>
                </a:lnTo>
                <a:lnTo>
                  <a:pt x="3225609" y="1067308"/>
                </a:lnTo>
                <a:lnTo>
                  <a:pt x="3225609" y="1029004"/>
                </a:lnTo>
                <a:lnTo>
                  <a:pt x="3119729" y="909358"/>
                </a:lnTo>
                <a:lnTo>
                  <a:pt x="3319157" y="910196"/>
                </a:lnTo>
                <a:lnTo>
                  <a:pt x="3319157" y="884796"/>
                </a:lnTo>
                <a:lnTo>
                  <a:pt x="3112363" y="883920"/>
                </a:lnTo>
                <a:lnTo>
                  <a:pt x="3343186" y="625055"/>
                </a:lnTo>
                <a:lnTo>
                  <a:pt x="3451910" y="687235"/>
                </a:lnTo>
                <a:lnTo>
                  <a:pt x="3451910" y="657974"/>
                </a:lnTo>
                <a:lnTo>
                  <a:pt x="3360458" y="605675"/>
                </a:lnTo>
                <a:lnTo>
                  <a:pt x="3781869" y="133057"/>
                </a:lnTo>
                <a:lnTo>
                  <a:pt x="3781869" y="94881"/>
                </a:lnTo>
                <a:lnTo>
                  <a:pt x="3337915" y="592772"/>
                </a:lnTo>
                <a:lnTo>
                  <a:pt x="3320631" y="582891"/>
                </a:lnTo>
                <a:lnTo>
                  <a:pt x="3320631" y="612152"/>
                </a:lnTo>
                <a:lnTo>
                  <a:pt x="3087801" y="873277"/>
                </a:lnTo>
                <a:lnTo>
                  <a:pt x="3063138" y="845413"/>
                </a:lnTo>
                <a:lnTo>
                  <a:pt x="3063138" y="883716"/>
                </a:lnTo>
                <a:lnTo>
                  <a:pt x="3055886" y="883691"/>
                </a:lnTo>
                <a:lnTo>
                  <a:pt x="3055886" y="909078"/>
                </a:lnTo>
                <a:lnTo>
                  <a:pt x="2937497" y="1041857"/>
                </a:lnTo>
                <a:lnTo>
                  <a:pt x="2919755" y="1011910"/>
                </a:lnTo>
                <a:lnTo>
                  <a:pt x="2919755" y="1061745"/>
                </a:lnTo>
                <a:lnTo>
                  <a:pt x="2828442" y="1164158"/>
                </a:lnTo>
                <a:lnTo>
                  <a:pt x="2811132" y="1154430"/>
                </a:lnTo>
                <a:lnTo>
                  <a:pt x="2811132" y="1183563"/>
                </a:lnTo>
                <a:lnTo>
                  <a:pt x="2704071" y="1303642"/>
                </a:lnTo>
                <a:lnTo>
                  <a:pt x="2381046" y="941717"/>
                </a:lnTo>
                <a:lnTo>
                  <a:pt x="2811132" y="1183563"/>
                </a:lnTo>
                <a:lnTo>
                  <a:pt x="2811132" y="1154430"/>
                </a:lnTo>
                <a:lnTo>
                  <a:pt x="2369655" y="906183"/>
                </a:lnTo>
                <a:lnTo>
                  <a:pt x="2828760" y="908126"/>
                </a:lnTo>
                <a:lnTo>
                  <a:pt x="2919755" y="1061745"/>
                </a:lnTo>
                <a:lnTo>
                  <a:pt x="2919755" y="1011910"/>
                </a:lnTo>
                <a:lnTo>
                  <a:pt x="2858351" y="908253"/>
                </a:lnTo>
                <a:lnTo>
                  <a:pt x="3055886" y="909078"/>
                </a:lnTo>
                <a:lnTo>
                  <a:pt x="3055886" y="883691"/>
                </a:lnTo>
                <a:lnTo>
                  <a:pt x="2843276" y="882789"/>
                </a:lnTo>
                <a:lnTo>
                  <a:pt x="2813672" y="832827"/>
                </a:lnTo>
                <a:lnTo>
                  <a:pt x="2813672" y="882662"/>
                </a:lnTo>
                <a:lnTo>
                  <a:pt x="2369147" y="880783"/>
                </a:lnTo>
                <a:lnTo>
                  <a:pt x="2702217" y="694524"/>
                </a:lnTo>
                <a:lnTo>
                  <a:pt x="2813672" y="882662"/>
                </a:lnTo>
                <a:lnTo>
                  <a:pt x="2813672" y="832827"/>
                </a:lnTo>
                <a:lnTo>
                  <a:pt x="2724391" y="682129"/>
                </a:lnTo>
                <a:lnTo>
                  <a:pt x="2831655" y="622147"/>
                </a:lnTo>
                <a:lnTo>
                  <a:pt x="3063138" y="883716"/>
                </a:lnTo>
                <a:lnTo>
                  <a:pt x="3063138" y="845413"/>
                </a:lnTo>
                <a:lnTo>
                  <a:pt x="2854337" y="609460"/>
                </a:lnTo>
                <a:lnTo>
                  <a:pt x="3087713" y="478955"/>
                </a:lnTo>
                <a:lnTo>
                  <a:pt x="3320631" y="612152"/>
                </a:lnTo>
                <a:lnTo>
                  <a:pt x="3320631" y="582891"/>
                </a:lnTo>
                <a:lnTo>
                  <a:pt x="3113582" y="464489"/>
                </a:lnTo>
                <a:lnTo>
                  <a:pt x="3789159" y="86702"/>
                </a:lnTo>
                <a:lnTo>
                  <a:pt x="3789159" y="2286"/>
                </a:lnTo>
                <a:lnTo>
                  <a:pt x="3784689" y="0"/>
                </a:lnTo>
                <a:lnTo>
                  <a:pt x="3784460" y="25412"/>
                </a:lnTo>
                <a:lnTo>
                  <a:pt x="3784231" y="25412"/>
                </a:lnTo>
                <a:lnTo>
                  <a:pt x="3784231" y="51904"/>
                </a:lnTo>
                <a:lnTo>
                  <a:pt x="3784193" y="56134"/>
                </a:lnTo>
                <a:lnTo>
                  <a:pt x="3781412" y="57238"/>
                </a:lnTo>
                <a:lnTo>
                  <a:pt x="3784168" y="59715"/>
                </a:lnTo>
                <a:lnTo>
                  <a:pt x="3784155" y="60413"/>
                </a:lnTo>
                <a:lnTo>
                  <a:pt x="3087852" y="449770"/>
                </a:lnTo>
                <a:lnTo>
                  <a:pt x="3061982" y="434987"/>
                </a:lnTo>
                <a:lnTo>
                  <a:pt x="3061982" y="464248"/>
                </a:lnTo>
                <a:lnTo>
                  <a:pt x="2837103" y="589991"/>
                </a:lnTo>
                <a:lnTo>
                  <a:pt x="2814421" y="564362"/>
                </a:lnTo>
                <a:lnTo>
                  <a:pt x="2814421" y="602678"/>
                </a:lnTo>
                <a:lnTo>
                  <a:pt x="2711450" y="660260"/>
                </a:lnTo>
                <a:lnTo>
                  <a:pt x="2399754" y="134124"/>
                </a:lnTo>
                <a:lnTo>
                  <a:pt x="2814421" y="602678"/>
                </a:lnTo>
                <a:lnTo>
                  <a:pt x="2814421" y="564362"/>
                </a:lnTo>
                <a:lnTo>
                  <a:pt x="2381326" y="74993"/>
                </a:lnTo>
                <a:lnTo>
                  <a:pt x="3061982" y="464248"/>
                </a:lnTo>
                <a:lnTo>
                  <a:pt x="3061982" y="434987"/>
                </a:lnTo>
                <a:lnTo>
                  <a:pt x="2369286" y="38836"/>
                </a:lnTo>
                <a:lnTo>
                  <a:pt x="3783609" y="50800"/>
                </a:lnTo>
                <a:lnTo>
                  <a:pt x="3784231" y="51904"/>
                </a:lnTo>
                <a:lnTo>
                  <a:pt x="3784231" y="25412"/>
                </a:lnTo>
                <a:lnTo>
                  <a:pt x="2320899" y="13030"/>
                </a:lnTo>
                <a:lnTo>
                  <a:pt x="2320785" y="25730"/>
                </a:lnTo>
                <a:lnTo>
                  <a:pt x="2309863" y="32194"/>
                </a:lnTo>
                <a:lnTo>
                  <a:pt x="2689263" y="672668"/>
                </a:lnTo>
                <a:lnTo>
                  <a:pt x="2314587" y="882180"/>
                </a:lnTo>
                <a:lnTo>
                  <a:pt x="2320772" y="893267"/>
                </a:lnTo>
                <a:lnTo>
                  <a:pt x="2311311" y="901738"/>
                </a:lnTo>
                <a:lnTo>
                  <a:pt x="2687053" y="1322730"/>
                </a:lnTo>
                <a:lnTo>
                  <a:pt x="2311311" y="1744129"/>
                </a:lnTo>
                <a:lnTo>
                  <a:pt x="2320785" y="1752587"/>
                </a:lnTo>
                <a:lnTo>
                  <a:pt x="2314600" y="1763674"/>
                </a:lnTo>
                <a:lnTo>
                  <a:pt x="2687205" y="1971636"/>
                </a:lnTo>
                <a:lnTo>
                  <a:pt x="2309876" y="2605405"/>
                </a:lnTo>
                <a:lnTo>
                  <a:pt x="2320747" y="2611882"/>
                </a:lnTo>
                <a:lnTo>
                  <a:pt x="2320785" y="2624594"/>
                </a:lnTo>
                <a:lnTo>
                  <a:pt x="3784358" y="2624607"/>
                </a:lnTo>
                <a:lnTo>
                  <a:pt x="3784358" y="2650007"/>
                </a:lnTo>
                <a:lnTo>
                  <a:pt x="3835158" y="2624607"/>
                </a:lnTo>
                <a:lnTo>
                  <a:pt x="3797058" y="2624607"/>
                </a:lnTo>
                <a:lnTo>
                  <a:pt x="3835158" y="2624594"/>
                </a:lnTo>
                <a:lnTo>
                  <a:pt x="3849179" y="2617597"/>
                </a:lnTo>
                <a:lnTo>
                  <a:pt x="3860558" y="2624925"/>
                </a:lnTo>
                <a:lnTo>
                  <a:pt x="3860076" y="2618232"/>
                </a:lnTo>
                <a:lnTo>
                  <a:pt x="3860558" y="2618409"/>
                </a:lnTo>
                <a:lnTo>
                  <a:pt x="3859923" y="2616111"/>
                </a:lnTo>
                <a:lnTo>
                  <a:pt x="3859657" y="2612364"/>
                </a:lnTo>
                <a:lnTo>
                  <a:pt x="3860558" y="2611907"/>
                </a:lnTo>
                <a:lnTo>
                  <a:pt x="3859517" y="2610383"/>
                </a:lnTo>
                <a:lnTo>
                  <a:pt x="3857117" y="2576766"/>
                </a:lnTo>
                <a:lnTo>
                  <a:pt x="3854500" y="2539936"/>
                </a:lnTo>
                <a:lnTo>
                  <a:pt x="3841369" y="2547721"/>
                </a:lnTo>
                <a:lnTo>
                  <a:pt x="3838244" y="2536190"/>
                </a:lnTo>
                <a:lnTo>
                  <a:pt x="3828097" y="2545245"/>
                </a:lnTo>
                <a:lnTo>
                  <a:pt x="3789210" y="2479611"/>
                </a:lnTo>
                <a:lnTo>
                  <a:pt x="3789210" y="2557551"/>
                </a:lnTo>
                <a:lnTo>
                  <a:pt x="3784358" y="2554846"/>
                </a:lnTo>
                <a:lnTo>
                  <a:pt x="3784358" y="2583929"/>
                </a:lnTo>
                <a:lnTo>
                  <a:pt x="3784358" y="2584297"/>
                </a:lnTo>
                <a:lnTo>
                  <a:pt x="3781399" y="2586926"/>
                </a:lnTo>
                <a:lnTo>
                  <a:pt x="3784358" y="2588107"/>
                </a:lnTo>
                <a:lnTo>
                  <a:pt x="3784358" y="2592082"/>
                </a:lnTo>
                <a:lnTo>
                  <a:pt x="3780371" y="2599207"/>
                </a:lnTo>
                <a:lnTo>
                  <a:pt x="2369616" y="2599207"/>
                </a:lnTo>
                <a:lnTo>
                  <a:pt x="3090672" y="2196795"/>
                </a:lnTo>
                <a:lnTo>
                  <a:pt x="3784358" y="2583929"/>
                </a:lnTo>
                <a:lnTo>
                  <a:pt x="3784358" y="2554846"/>
                </a:lnTo>
                <a:lnTo>
                  <a:pt x="3116732" y="2182253"/>
                </a:lnTo>
                <a:lnTo>
                  <a:pt x="3342017" y="2056523"/>
                </a:lnTo>
                <a:lnTo>
                  <a:pt x="3789210" y="2557551"/>
                </a:lnTo>
                <a:lnTo>
                  <a:pt x="3789210" y="2479611"/>
                </a:lnTo>
                <a:lnTo>
                  <a:pt x="3771595" y="2449868"/>
                </a:lnTo>
                <a:lnTo>
                  <a:pt x="3771595" y="2499690"/>
                </a:lnTo>
                <a:lnTo>
                  <a:pt x="3364738" y="2043849"/>
                </a:lnTo>
                <a:lnTo>
                  <a:pt x="3467557" y="1986470"/>
                </a:lnTo>
                <a:lnTo>
                  <a:pt x="3771595" y="2499690"/>
                </a:lnTo>
                <a:lnTo>
                  <a:pt x="3771595" y="2449868"/>
                </a:lnTo>
                <a:lnTo>
                  <a:pt x="3489744" y="1974088"/>
                </a:lnTo>
                <a:lnTo>
                  <a:pt x="3800208" y="1800809"/>
                </a:lnTo>
                <a:lnTo>
                  <a:pt x="3812590" y="1822983"/>
                </a:lnTo>
                <a:lnTo>
                  <a:pt x="3847020" y="1772437"/>
                </a:lnTo>
                <a:lnTo>
                  <a:pt x="3853586" y="1762810"/>
                </a:lnTo>
                <a:lnTo>
                  <a:pt x="3860558" y="1765604"/>
                </a:lnTo>
                <a:lnTo>
                  <a:pt x="3858793" y="1759013"/>
                </a:lnTo>
                <a:lnTo>
                  <a:pt x="3860558" y="1759089"/>
                </a:lnTo>
                <a:lnTo>
                  <a:pt x="3858336" y="1755825"/>
                </a:lnTo>
                <a:lnTo>
                  <a:pt x="3860533" y="1752600"/>
                </a:lnTo>
                <a:lnTo>
                  <a:pt x="3856545" y="1750606"/>
                </a:lnTo>
                <a:lnTo>
                  <a:pt x="3850106" y="1726463"/>
                </a:lnTo>
                <a:lnTo>
                  <a:pt x="3838587" y="1683283"/>
                </a:lnTo>
                <a:lnTo>
                  <a:pt x="3820249" y="1699526"/>
                </a:lnTo>
                <a:lnTo>
                  <a:pt x="3812819" y="1688528"/>
                </a:lnTo>
                <a:lnTo>
                  <a:pt x="3811447" y="1690966"/>
                </a:lnTo>
                <a:lnTo>
                  <a:pt x="3789680" y="1666379"/>
                </a:lnTo>
                <a:lnTo>
                  <a:pt x="3789680" y="1704682"/>
                </a:lnTo>
                <a:lnTo>
                  <a:pt x="3784358" y="1701698"/>
                </a:lnTo>
                <a:lnTo>
                  <a:pt x="3784358" y="1730819"/>
                </a:lnTo>
                <a:lnTo>
                  <a:pt x="3784358" y="1731289"/>
                </a:lnTo>
                <a:lnTo>
                  <a:pt x="3781526" y="1733791"/>
                </a:lnTo>
                <a:lnTo>
                  <a:pt x="3784358" y="1734934"/>
                </a:lnTo>
                <a:lnTo>
                  <a:pt x="3784358" y="1739138"/>
                </a:lnTo>
                <a:lnTo>
                  <a:pt x="3784358" y="1772424"/>
                </a:lnTo>
                <a:lnTo>
                  <a:pt x="3784358" y="1780578"/>
                </a:lnTo>
                <a:lnTo>
                  <a:pt x="3476802" y="1952231"/>
                </a:lnTo>
                <a:lnTo>
                  <a:pt x="3454616" y="1914779"/>
                </a:lnTo>
                <a:lnTo>
                  <a:pt x="3454616" y="1964613"/>
                </a:lnTo>
                <a:lnTo>
                  <a:pt x="3347415" y="2024430"/>
                </a:lnTo>
                <a:lnTo>
                  <a:pt x="3324682" y="1998967"/>
                </a:lnTo>
                <a:lnTo>
                  <a:pt x="3324682" y="2037105"/>
                </a:lnTo>
                <a:lnTo>
                  <a:pt x="3090672" y="2167699"/>
                </a:lnTo>
                <a:lnTo>
                  <a:pt x="3064599" y="2153158"/>
                </a:lnTo>
                <a:lnTo>
                  <a:pt x="3064599" y="2182253"/>
                </a:lnTo>
                <a:lnTo>
                  <a:pt x="2380958" y="2563774"/>
                </a:lnTo>
                <a:lnTo>
                  <a:pt x="2836722" y="2055075"/>
                </a:lnTo>
                <a:lnTo>
                  <a:pt x="3064599" y="2182253"/>
                </a:lnTo>
                <a:lnTo>
                  <a:pt x="3064599" y="2153158"/>
                </a:lnTo>
                <a:lnTo>
                  <a:pt x="2854096" y="2035683"/>
                </a:lnTo>
                <a:lnTo>
                  <a:pt x="3089198" y="1773275"/>
                </a:lnTo>
                <a:lnTo>
                  <a:pt x="3324682" y="2037105"/>
                </a:lnTo>
                <a:lnTo>
                  <a:pt x="3324682" y="1998967"/>
                </a:lnTo>
                <a:lnTo>
                  <a:pt x="3116122" y="1765287"/>
                </a:lnTo>
                <a:lnTo>
                  <a:pt x="3336544" y="1765287"/>
                </a:lnTo>
                <a:lnTo>
                  <a:pt x="3454616" y="1964613"/>
                </a:lnTo>
                <a:lnTo>
                  <a:pt x="3454616" y="1914779"/>
                </a:lnTo>
                <a:lnTo>
                  <a:pt x="3366058" y="1765287"/>
                </a:lnTo>
                <a:lnTo>
                  <a:pt x="3780383" y="1765287"/>
                </a:lnTo>
                <a:lnTo>
                  <a:pt x="3784358" y="1772424"/>
                </a:lnTo>
                <a:lnTo>
                  <a:pt x="3784358" y="1739138"/>
                </a:lnTo>
                <a:lnTo>
                  <a:pt x="3783927" y="1739887"/>
                </a:lnTo>
                <a:lnTo>
                  <a:pt x="3351009" y="1739887"/>
                </a:lnTo>
                <a:lnTo>
                  <a:pt x="3321494" y="1690065"/>
                </a:lnTo>
                <a:lnTo>
                  <a:pt x="3321494" y="1739887"/>
                </a:lnTo>
                <a:lnTo>
                  <a:pt x="3119107" y="1739887"/>
                </a:lnTo>
                <a:lnTo>
                  <a:pt x="3240938" y="1603908"/>
                </a:lnTo>
                <a:lnTo>
                  <a:pt x="3321494" y="1739887"/>
                </a:lnTo>
                <a:lnTo>
                  <a:pt x="3321494" y="1690065"/>
                </a:lnTo>
                <a:lnTo>
                  <a:pt x="3258705" y="1584071"/>
                </a:lnTo>
                <a:lnTo>
                  <a:pt x="3347377" y="1485099"/>
                </a:lnTo>
                <a:lnTo>
                  <a:pt x="3784358" y="1730819"/>
                </a:lnTo>
                <a:lnTo>
                  <a:pt x="3784358" y="1701698"/>
                </a:lnTo>
                <a:lnTo>
                  <a:pt x="3364738" y="1465732"/>
                </a:lnTo>
                <a:lnTo>
                  <a:pt x="3472129" y="1345857"/>
                </a:lnTo>
                <a:lnTo>
                  <a:pt x="3789680" y="1704682"/>
                </a:lnTo>
                <a:lnTo>
                  <a:pt x="3789680" y="1666379"/>
                </a:lnTo>
                <a:lnTo>
                  <a:pt x="3489185" y="1326819"/>
                </a:lnTo>
                <a:lnTo>
                  <a:pt x="3819169" y="958507"/>
                </a:lnTo>
                <a:lnTo>
                  <a:pt x="3838092" y="975448"/>
                </a:lnTo>
                <a:lnTo>
                  <a:pt x="3849941" y="932091"/>
                </a:lnTo>
                <a:lnTo>
                  <a:pt x="3857053" y="906094"/>
                </a:lnTo>
                <a:lnTo>
                  <a:pt x="3860558" y="906284"/>
                </a:lnTo>
                <a:lnTo>
                  <a:pt x="3858031" y="902512"/>
                </a:lnTo>
                <a:lnTo>
                  <a:pt x="3858501" y="900798"/>
                </a:lnTo>
                <a:lnTo>
                  <a:pt x="3860558" y="899769"/>
                </a:lnTo>
                <a:lnTo>
                  <a:pt x="3858984" y="898982"/>
                </a:lnTo>
                <a:lnTo>
                  <a:pt x="3860558" y="893267"/>
                </a:lnTo>
                <a:lnTo>
                  <a:pt x="3852138" y="893660"/>
                </a:lnTo>
                <a:lnTo>
                  <a:pt x="3846893" y="885786"/>
                </a:lnTo>
                <a:lnTo>
                  <a:pt x="3813327" y="835380"/>
                </a:lnTo>
                <a:lnTo>
                  <a:pt x="3800716" y="857440"/>
                </a:lnTo>
                <a:lnTo>
                  <a:pt x="3800233" y="857173"/>
                </a:lnTo>
                <a:lnTo>
                  <a:pt x="3800233" y="941552"/>
                </a:lnTo>
                <a:lnTo>
                  <a:pt x="3472230" y="1307668"/>
                </a:lnTo>
                <a:lnTo>
                  <a:pt x="3455174" y="1288402"/>
                </a:lnTo>
                <a:lnTo>
                  <a:pt x="3455174" y="1326705"/>
                </a:lnTo>
                <a:lnTo>
                  <a:pt x="3342055" y="1452968"/>
                </a:lnTo>
                <a:lnTo>
                  <a:pt x="3324695" y="1443215"/>
                </a:lnTo>
                <a:lnTo>
                  <a:pt x="3324695" y="1472349"/>
                </a:lnTo>
                <a:lnTo>
                  <a:pt x="3245129" y="1561160"/>
                </a:lnTo>
                <a:lnTo>
                  <a:pt x="3227362" y="1531175"/>
                </a:lnTo>
                <a:lnTo>
                  <a:pt x="3227362" y="1580997"/>
                </a:lnTo>
                <a:lnTo>
                  <a:pt x="3089237" y="1735162"/>
                </a:lnTo>
                <a:lnTo>
                  <a:pt x="3062249" y="1704936"/>
                </a:lnTo>
                <a:lnTo>
                  <a:pt x="3062249" y="1765287"/>
                </a:lnTo>
                <a:lnTo>
                  <a:pt x="2831363" y="2022995"/>
                </a:lnTo>
                <a:lnTo>
                  <a:pt x="2813989" y="2013305"/>
                </a:lnTo>
                <a:lnTo>
                  <a:pt x="2813989" y="2042388"/>
                </a:lnTo>
                <a:lnTo>
                  <a:pt x="2398636" y="2505989"/>
                </a:lnTo>
                <a:lnTo>
                  <a:pt x="2709405" y="1984019"/>
                </a:lnTo>
                <a:lnTo>
                  <a:pt x="2813989" y="2042388"/>
                </a:lnTo>
                <a:lnTo>
                  <a:pt x="2813989" y="2013305"/>
                </a:lnTo>
                <a:lnTo>
                  <a:pt x="2722410" y="1962175"/>
                </a:lnTo>
                <a:lnTo>
                  <a:pt x="2839631" y="1765287"/>
                </a:lnTo>
                <a:lnTo>
                  <a:pt x="3062249" y="1765287"/>
                </a:lnTo>
                <a:lnTo>
                  <a:pt x="3062249" y="1704936"/>
                </a:lnTo>
                <a:lnTo>
                  <a:pt x="3059404" y="1701749"/>
                </a:lnTo>
                <a:lnTo>
                  <a:pt x="3059404" y="1739887"/>
                </a:lnTo>
                <a:lnTo>
                  <a:pt x="2854756" y="1739887"/>
                </a:lnTo>
                <a:lnTo>
                  <a:pt x="2936633" y="1602359"/>
                </a:lnTo>
                <a:lnTo>
                  <a:pt x="3059404" y="1739887"/>
                </a:lnTo>
                <a:lnTo>
                  <a:pt x="3059404" y="1701749"/>
                </a:lnTo>
                <a:lnTo>
                  <a:pt x="2950260" y="1579460"/>
                </a:lnTo>
                <a:lnTo>
                  <a:pt x="3088703" y="1346936"/>
                </a:lnTo>
                <a:lnTo>
                  <a:pt x="3227362" y="1580997"/>
                </a:lnTo>
                <a:lnTo>
                  <a:pt x="3227362" y="1531175"/>
                </a:lnTo>
                <a:lnTo>
                  <a:pt x="3126511" y="1360919"/>
                </a:lnTo>
                <a:lnTo>
                  <a:pt x="3324695" y="1472349"/>
                </a:lnTo>
                <a:lnTo>
                  <a:pt x="3324695" y="1443215"/>
                </a:lnTo>
                <a:lnTo>
                  <a:pt x="3113748" y="1324597"/>
                </a:lnTo>
                <a:lnTo>
                  <a:pt x="3341052" y="1197749"/>
                </a:lnTo>
                <a:lnTo>
                  <a:pt x="3455174" y="1326705"/>
                </a:lnTo>
                <a:lnTo>
                  <a:pt x="3455174" y="1288402"/>
                </a:lnTo>
                <a:lnTo>
                  <a:pt x="3363747" y="1185075"/>
                </a:lnTo>
                <a:lnTo>
                  <a:pt x="3800183" y="941501"/>
                </a:lnTo>
                <a:lnTo>
                  <a:pt x="3800233" y="857173"/>
                </a:lnTo>
                <a:lnTo>
                  <a:pt x="3784447" y="848144"/>
                </a:lnTo>
                <a:lnTo>
                  <a:pt x="3784447" y="877404"/>
                </a:lnTo>
                <a:lnTo>
                  <a:pt x="3784409" y="885952"/>
                </a:lnTo>
                <a:lnTo>
                  <a:pt x="3784295" y="886155"/>
                </a:lnTo>
                <a:lnTo>
                  <a:pt x="3784295" y="913003"/>
                </a:lnTo>
                <a:lnTo>
                  <a:pt x="3784269" y="921308"/>
                </a:lnTo>
                <a:lnTo>
                  <a:pt x="3346513" y="1165606"/>
                </a:lnTo>
                <a:lnTo>
                  <a:pt x="3323818" y="1139964"/>
                </a:lnTo>
                <a:lnTo>
                  <a:pt x="3323818" y="1178280"/>
                </a:lnTo>
                <a:lnTo>
                  <a:pt x="3122117" y="1290840"/>
                </a:lnTo>
                <a:lnTo>
                  <a:pt x="3243300" y="1087297"/>
                </a:lnTo>
                <a:lnTo>
                  <a:pt x="3323818" y="1178280"/>
                </a:lnTo>
                <a:lnTo>
                  <a:pt x="3323818" y="1139964"/>
                </a:lnTo>
                <a:lnTo>
                  <a:pt x="3256940" y="1064387"/>
                </a:lnTo>
                <a:lnTo>
                  <a:pt x="3348672" y="910323"/>
                </a:lnTo>
                <a:lnTo>
                  <a:pt x="3783825" y="912152"/>
                </a:lnTo>
                <a:lnTo>
                  <a:pt x="3784295" y="913003"/>
                </a:lnTo>
                <a:lnTo>
                  <a:pt x="3784295" y="886155"/>
                </a:lnTo>
                <a:lnTo>
                  <a:pt x="3783952" y="886752"/>
                </a:lnTo>
                <a:lnTo>
                  <a:pt x="3363760" y="884986"/>
                </a:lnTo>
                <a:lnTo>
                  <a:pt x="3473983" y="699858"/>
                </a:lnTo>
                <a:lnTo>
                  <a:pt x="3784447" y="877404"/>
                </a:lnTo>
                <a:lnTo>
                  <a:pt x="3784447" y="848144"/>
                </a:lnTo>
                <a:lnTo>
                  <a:pt x="3486975" y="678027"/>
                </a:lnTo>
                <a:lnTo>
                  <a:pt x="3830510" y="101028"/>
                </a:lnTo>
                <a:lnTo>
                  <a:pt x="3838283" y="107950"/>
                </a:lnTo>
                <a:lnTo>
                  <a:pt x="3839857" y="102095"/>
                </a:lnTo>
                <a:lnTo>
                  <a:pt x="3854310" y="110693"/>
                </a:lnTo>
                <a:lnTo>
                  <a:pt x="3857015" y="73787"/>
                </a:lnTo>
                <a:lnTo>
                  <a:pt x="3859555" y="39243"/>
                </a:lnTo>
                <a:lnTo>
                  <a:pt x="3860558" y="38747"/>
                </a:lnTo>
                <a:lnTo>
                  <a:pt x="3859619" y="38277"/>
                </a:lnTo>
                <a:lnTo>
                  <a:pt x="3860012" y="33032"/>
                </a:lnTo>
                <a:lnTo>
                  <a:pt x="3860558" y="32232"/>
                </a:lnTo>
                <a:lnTo>
                  <a:pt x="3860076" y="32258"/>
                </a:lnTo>
                <a:lnTo>
                  <a:pt x="3860558" y="25730"/>
                </a:lnTo>
                <a:close/>
              </a:path>
              <a:path w="6294755" h="2650490">
                <a:moveTo>
                  <a:pt x="6294717" y="895667"/>
                </a:moveTo>
                <a:lnTo>
                  <a:pt x="6291237" y="895616"/>
                </a:lnTo>
                <a:lnTo>
                  <a:pt x="6292075" y="893267"/>
                </a:lnTo>
                <a:lnTo>
                  <a:pt x="6284900" y="895502"/>
                </a:lnTo>
                <a:lnTo>
                  <a:pt x="6280366" y="895413"/>
                </a:lnTo>
                <a:lnTo>
                  <a:pt x="6284506" y="893330"/>
                </a:lnTo>
                <a:lnTo>
                  <a:pt x="6289421" y="893267"/>
                </a:lnTo>
                <a:lnTo>
                  <a:pt x="6288087" y="891540"/>
                </a:lnTo>
                <a:lnTo>
                  <a:pt x="6289421" y="890866"/>
                </a:lnTo>
                <a:lnTo>
                  <a:pt x="6286424" y="889381"/>
                </a:lnTo>
                <a:lnTo>
                  <a:pt x="6276899" y="876985"/>
                </a:lnTo>
                <a:lnTo>
                  <a:pt x="6237490" y="825728"/>
                </a:lnTo>
                <a:lnTo>
                  <a:pt x="6226391" y="848588"/>
                </a:lnTo>
                <a:lnTo>
                  <a:pt x="6218694" y="844867"/>
                </a:lnTo>
                <a:lnTo>
                  <a:pt x="6218694" y="946061"/>
                </a:lnTo>
                <a:lnTo>
                  <a:pt x="5844298" y="1305242"/>
                </a:lnTo>
                <a:lnTo>
                  <a:pt x="5825947" y="1287526"/>
                </a:lnTo>
                <a:lnTo>
                  <a:pt x="5825947" y="1322844"/>
                </a:lnTo>
                <a:lnTo>
                  <a:pt x="5692978" y="1450416"/>
                </a:lnTo>
                <a:lnTo>
                  <a:pt x="5673407" y="1441043"/>
                </a:lnTo>
                <a:lnTo>
                  <a:pt x="5673407" y="1469186"/>
                </a:lnTo>
                <a:lnTo>
                  <a:pt x="5390019" y="1741068"/>
                </a:lnTo>
                <a:lnTo>
                  <a:pt x="4556544" y="1739950"/>
                </a:lnTo>
                <a:lnTo>
                  <a:pt x="5398846" y="1337652"/>
                </a:lnTo>
                <a:lnTo>
                  <a:pt x="5673407" y="1469186"/>
                </a:lnTo>
                <a:lnTo>
                  <a:pt x="5673407" y="1441043"/>
                </a:lnTo>
                <a:lnTo>
                  <a:pt x="5428272" y="1323594"/>
                </a:lnTo>
                <a:lnTo>
                  <a:pt x="5694845" y="1196276"/>
                </a:lnTo>
                <a:lnTo>
                  <a:pt x="5825947" y="1322844"/>
                </a:lnTo>
                <a:lnTo>
                  <a:pt x="5825947" y="1287526"/>
                </a:lnTo>
                <a:lnTo>
                  <a:pt x="5719318" y="1184579"/>
                </a:lnTo>
                <a:lnTo>
                  <a:pt x="6218694" y="946061"/>
                </a:lnTo>
                <a:lnTo>
                  <a:pt x="6218694" y="844867"/>
                </a:lnTo>
                <a:lnTo>
                  <a:pt x="6213233" y="842213"/>
                </a:lnTo>
                <a:lnTo>
                  <a:pt x="6213233" y="903681"/>
                </a:lnTo>
                <a:lnTo>
                  <a:pt x="6213233" y="917740"/>
                </a:lnTo>
                <a:lnTo>
                  <a:pt x="6210706" y="918527"/>
                </a:lnTo>
                <a:lnTo>
                  <a:pt x="6212802" y="920724"/>
                </a:lnTo>
                <a:lnTo>
                  <a:pt x="5699811" y="1165745"/>
                </a:lnTo>
                <a:lnTo>
                  <a:pt x="5675338" y="1142123"/>
                </a:lnTo>
                <a:lnTo>
                  <a:pt x="5675338" y="1177442"/>
                </a:lnTo>
                <a:lnTo>
                  <a:pt x="5398846" y="1309497"/>
                </a:lnTo>
                <a:lnTo>
                  <a:pt x="4556391" y="905903"/>
                </a:lnTo>
                <a:lnTo>
                  <a:pt x="5392915" y="904786"/>
                </a:lnTo>
                <a:lnTo>
                  <a:pt x="5675338" y="1177442"/>
                </a:lnTo>
                <a:lnTo>
                  <a:pt x="5675338" y="1142123"/>
                </a:lnTo>
                <a:lnTo>
                  <a:pt x="5429440" y="904735"/>
                </a:lnTo>
                <a:lnTo>
                  <a:pt x="6213233" y="903681"/>
                </a:lnTo>
                <a:lnTo>
                  <a:pt x="6213233" y="842213"/>
                </a:lnTo>
                <a:lnTo>
                  <a:pt x="6213183" y="870432"/>
                </a:lnTo>
                <a:lnTo>
                  <a:pt x="6213183" y="875804"/>
                </a:lnTo>
                <a:lnTo>
                  <a:pt x="6211989" y="878293"/>
                </a:lnTo>
                <a:lnTo>
                  <a:pt x="5403164" y="879373"/>
                </a:lnTo>
                <a:lnTo>
                  <a:pt x="4566767" y="71907"/>
                </a:lnTo>
                <a:lnTo>
                  <a:pt x="6213183" y="870432"/>
                </a:lnTo>
                <a:lnTo>
                  <a:pt x="6213183" y="842187"/>
                </a:lnTo>
                <a:lnTo>
                  <a:pt x="4506188" y="14300"/>
                </a:lnTo>
                <a:lnTo>
                  <a:pt x="4500638" y="25730"/>
                </a:lnTo>
                <a:lnTo>
                  <a:pt x="4491825" y="34861"/>
                </a:lnTo>
                <a:lnTo>
                  <a:pt x="5366639" y="879411"/>
                </a:lnTo>
                <a:lnTo>
                  <a:pt x="4500626" y="880567"/>
                </a:lnTo>
                <a:lnTo>
                  <a:pt x="4500638" y="893254"/>
                </a:lnTo>
                <a:lnTo>
                  <a:pt x="4495152" y="904722"/>
                </a:lnTo>
                <a:lnTo>
                  <a:pt x="5369420" y="1323555"/>
                </a:lnTo>
                <a:lnTo>
                  <a:pt x="4495165" y="1741119"/>
                </a:lnTo>
                <a:lnTo>
                  <a:pt x="4500638" y="1752600"/>
                </a:lnTo>
                <a:lnTo>
                  <a:pt x="4500626" y="1765274"/>
                </a:lnTo>
                <a:lnTo>
                  <a:pt x="5363578" y="1766443"/>
                </a:lnTo>
                <a:lnTo>
                  <a:pt x="4491850" y="2602738"/>
                </a:lnTo>
                <a:lnTo>
                  <a:pt x="4500638" y="2611907"/>
                </a:lnTo>
                <a:lnTo>
                  <a:pt x="4506138" y="2623350"/>
                </a:lnTo>
                <a:lnTo>
                  <a:pt x="6228842" y="1796986"/>
                </a:lnTo>
                <a:lnTo>
                  <a:pt x="6239840" y="1819884"/>
                </a:lnTo>
                <a:lnTo>
                  <a:pt x="6279642" y="1768589"/>
                </a:lnTo>
                <a:lnTo>
                  <a:pt x="6287363" y="1758645"/>
                </a:lnTo>
                <a:lnTo>
                  <a:pt x="6294717" y="1754974"/>
                </a:lnTo>
                <a:lnTo>
                  <a:pt x="6291465" y="1753362"/>
                </a:lnTo>
                <a:lnTo>
                  <a:pt x="6292075" y="1752574"/>
                </a:lnTo>
                <a:lnTo>
                  <a:pt x="6289840" y="1752549"/>
                </a:lnTo>
                <a:lnTo>
                  <a:pt x="6289306" y="1752269"/>
                </a:lnTo>
                <a:lnTo>
                  <a:pt x="6288583" y="1750212"/>
                </a:lnTo>
                <a:lnTo>
                  <a:pt x="6289421" y="1750187"/>
                </a:lnTo>
                <a:lnTo>
                  <a:pt x="6287871" y="1748205"/>
                </a:lnTo>
                <a:lnTo>
                  <a:pt x="6277076" y="1717611"/>
                </a:lnTo>
                <a:lnTo>
                  <a:pt x="6261062" y="1672247"/>
                </a:lnTo>
                <a:lnTo>
                  <a:pt x="6243421" y="1690522"/>
                </a:lnTo>
                <a:lnTo>
                  <a:pt x="6242050" y="1689201"/>
                </a:lnTo>
                <a:lnTo>
                  <a:pt x="6237160" y="1682902"/>
                </a:lnTo>
                <a:lnTo>
                  <a:pt x="6236640" y="1683981"/>
                </a:lnTo>
                <a:lnTo>
                  <a:pt x="6219253" y="1667205"/>
                </a:lnTo>
                <a:lnTo>
                  <a:pt x="6219253" y="1702511"/>
                </a:lnTo>
                <a:lnTo>
                  <a:pt x="6217856" y="1701850"/>
                </a:lnTo>
                <a:lnTo>
                  <a:pt x="6217856" y="1774088"/>
                </a:lnTo>
                <a:lnTo>
                  <a:pt x="4566691" y="2566136"/>
                </a:lnTo>
                <a:lnTo>
                  <a:pt x="5400218" y="1766481"/>
                </a:lnTo>
                <a:lnTo>
                  <a:pt x="6214719" y="1767573"/>
                </a:lnTo>
                <a:lnTo>
                  <a:pt x="6217856" y="1774088"/>
                </a:lnTo>
                <a:lnTo>
                  <a:pt x="6217856" y="1701850"/>
                </a:lnTo>
                <a:lnTo>
                  <a:pt x="6214961" y="1700466"/>
                </a:lnTo>
                <a:lnTo>
                  <a:pt x="6214961" y="1729219"/>
                </a:lnTo>
                <a:lnTo>
                  <a:pt x="6208763" y="1742160"/>
                </a:lnTo>
                <a:lnTo>
                  <a:pt x="5426659" y="1741119"/>
                </a:lnTo>
                <a:lnTo>
                  <a:pt x="5697880" y="1480908"/>
                </a:lnTo>
                <a:lnTo>
                  <a:pt x="6209284" y="1725879"/>
                </a:lnTo>
                <a:lnTo>
                  <a:pt x="6208141" y="1727073"/>
                </a:lnTo>
                <a:lnTo>
                  <a:pt x="6214961" y="1729219"/>
                </a:lnTo>
                <a:lnTo>
                  <a:pt x="6214961" y="1700466"/>
                </a:lnTo>
                <a:lnTo>
                  <a:pt x="5717451" y="1462138"/>
                </a:lnTo>
                <a:lnTo>
                  <a:pt x="5844235" y="1340510"/>
                </a:lnTo>
                <a:lnTo>
                  <a:pt x="6219253" y="1702511"/>
                </a:lnTo>
                <a:lnTo>
                  <a:pt x="6219253" y="1667205"/>
                </a:lnTo>
                <a:lnTo>
                  <a:pt x="5862586" y="1322895"/>
                </a:lnTo>
                <a:lnTo>
                  <a:pt x="6240945" y="959916"/>
                </a:lnTo>
                <a:lnTo>
                  <a:pt x="6242380" y="962888"/>
                </a:lnTo>
                <a:lnTo>
                  <a:pt x="6247244" y="956640"/>
                </a:lnTo>
                <a:lnTo>
                  <a:pt x="6263462" y="973518"/>
                </a:lnTo>
                <a:lnTo>
                  <a:pt x="6279667" y="928065"/>
                </a:lnTo>
                <a:lnTo>
                  <a:pt x="6288265" y="903960"/>
                </a:lnTo>
                <a:lnTo>
                  <a:pt x="6294717" y="89566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4674" y="269748"/>
            <a:ext cx="5863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1:</a:t>
            </a:r>
            <a:r>
              <a:rPr spc="-440" dirty="0"/>
              <a:t> </a:t>
            </a:r>
            <a:r>
              <a:rPr dirty="0"/>
              <a:t>D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o</a:t>
            </a:r>
            <a:r>
              <a:rPr dirty="0"/>
              <a:t>ut</a:t>
            </a:r>
          </a:p>
        </p:txBody>
      </p:sp>
      <p:sp>
        <p:nvSpPr>
          <p:cNvPr id="3" name="object 3"/>
          <p:cNvSpPr/>
          <p:nvPr/>
        </p:nvSpPr>
        <p:spPr>
          <a:xfrm>
            <a:off x="2422677" y="42888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8341" y="443026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2677" y="51546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40"/>
                </a:lnTo>
                <a:lnTo>
                  <a:pt x="3469" y="367333"/>
                </a:lnTo>
                <a:lnTo>
                  <a:pt x="13549" y="412473"/>
                </a:lnTo>
                <a:lnTo>
                  <a:pt x="29744" y="454962"/>
                </a:lnTo>
                <a:lnTo>
                  <a:pt x="51559" y="494307"/>
                </a:lnTo>
                <a:lnTo>
                  <a:pt x="78498" y="530012"/>
                </a:lnTo>
                <a:lnTo>
                  <a:pt x="110068" y="561581"/>
                </a:lnTo>
                <a:lnTo>
                  <a:pt x="145772" y="588522"/>
                </a:lnTo>
                <a:lnTo>
                  <a:pt x="185116" y="610337"/>
                </a:lnTo>
                <a:lnTo>
                  <a:pt x="227606" y="626532"/>
                </a:lnTo>
                <a:lnTo>
                  <a:pt x="272745" y="636612"/>
                </a:lnTo>
                <a:lnTo>
                  <a:pt x="320039" y="640082"/>
                </a:lnTo>
                <a:lnTo>
                  <a:pt x="367331" y="636612"/>
                </a:lnTo>
                <a:lnTo>
                  <a:pt x="412469" y="626532"/>
                </a:lnTo>
                <a:lnTo>
                  <a:pt x="454957" y="610337"/>
                </a:lnTo>
                <a:lnTo>
                  <a:pt x="494301" y="588522"/>
                </a:lnTo>
                <a:lnTo>
                  <a:pt x="530006" y="561581"/>
                </a:lnTo>
                <a:lnTo>
                  <a:pt x="561577" y="530012"/>
                </a:lnTo>
                <a:lnTo>
                  <a:pt x="588517" y="494307"/>
                </a:lnTo>
                <a:lnTo>
                  <a:pt x="610333" y="454962"/>
                </a:lnTo>
                <a:lnTo>
                  <a:pt x="626529" y="412473"/>
                </a:lnTo>
                <a:lnTo>
                  <a:pt x="636609" y="367333"/>
                </a:lnTo>
                <a:lnTo>
                  <a:pt x="640080" y="320040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8341" y="529590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677" y="34230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1300" y="3564635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19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68637" y="4860035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605" dirty="0">
                <a:latin typeface="Cambria Math"/>
                <a:cs typeface="Cambria Math"/>
              </a:rPr>
              <a:t>𝑦%</a:t>
            </a:r>
            <a:r>
              <a:rPr sz="2250" spc="-90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19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1596" y="400050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95" dirty="0">
                <a:latin typeface="Cambria Math"/>
                <a:cs typeface="Cambria Math"/>
              </a:rPr>
              <a:t>𝑦%</a:t>
            </a:r>
            <a:r>
              <a:rPr sz="2250" spc="-89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404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27231" y="4905755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dirty="0">
                <a:solidFill>
                  <a:srgbClr val="FFFFFF"/>
                </a:solidFill>
                <a:latin typeface="Cambria Math"/>
                <a:cs typeface="Cambria Math"/>
              </a:rPr>
              <a:t>$,3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3404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7231" y="4046220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latin typeface="Cambria Math"/>
                <a:cs typeface="Cambria Math"/>
              </a:rPr>
              <a:t>𝑧</a:t>
            </a:r>
            <a:r>
              <a:rPr sz="1500" dirty="0">
                <a:latin typeface="Cambria Math"/>
                <a:cs typeface="Cambria Math"/>
              </a:rPr>
              <a:t>$,2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33404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7231" y="3180588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20" dirty="0">
                <a:solidFill>
                  <a:srgbClr val="FFFFFF"/>
                </a:solidFill>
                <a:latin typeface="Cambria Math"/>
                <a:cs typeface="Cambria Math"/>
              </a:rPr>
              <a:t>$,$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3404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7231" y="5765292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82" baseline="11111" dirty="0">
                <a:latin typeface="Cambria Math"/>
                <a:cs typeface="Cambria Math"/>
              </a:rPr>
              <a:t>𝑧</a:t>
            </a:r>
            <a:r>
              <a:rPr sz="1500" spc="55" dirty="0">
                <a:latin typeface="Cambria Math"/>
                <a:cs typeface="Cambria Math"/>
              </a:rPr>
              <a:t>$,)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3257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4125" y="4905755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11111" dirty="0">
                <a:latin typeface="Cambria Math"/>
                <a:cs typeface="Cambria Math"/>
              </a:rPr>
              <a:t>𝑧</a:t>
            </a:r>
            <a:r>
              <a:rPr sz="1500" spc="-5" dirty="0">
                <a:latin typeface="Cambria Math"/>
                <a:cs typeface="Cambria Math"/>
              </a:rPr>
              <a:t>2,3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13257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>
              <a:alpha val="2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4125" y="4046220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5" dirty="0">
                <a:solidFill>
                  <a:srgbClr val="FFFFFF"/>
                </a:solidFill>
                <a:latin typeface="Cambria Math"/>
                <a:cs typeface="Cambria Math"/>
              </a:rPr>
              <a:t>2,2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3257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4125" y="3180588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22" baseline="11111" dirty="0">
                <a:latin typeface="Cambria Math"/>
                <a:cs typeface="Cambria Math"/>
              </a:rPr>
              <a:t>𝑧</a:t>
            </a:r>
            <a:r>
              <a:rPr sz="1500" spc="15" dirty="0">
                <a:latin typeface="Cambria Math"/>
                <a:cs typeface="Cambria Math"/>
              </a:rPr>
              <a:t>2,$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3257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04125" y="5765292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67" baseline="11111" dirty="0">
                <a:latin typeface="Cambria Math"/>
                <a:cs typeface="Cambria Math"/>
              </a:rPr>
              <a:t>𝑧</a:t>
            </a:r>
            <a:r>
              <a:rPr sz="1500" spc="45" dirty="0">
                <a:latin typeface="Cambria Math"/>
                <a:cs typeface="Cambria Math"/>
              </a:rPr>
              <a:t>2,)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2178" y="1512314"/>
            <a:ext cx="7423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90" dirty="0">
                <a:latin typeface="Gill Sans MT"/>
                <a:cs typeface="Gill Sans MT"/>
              </a:rPr>
              <a:t>Du</a:t>
            </a:r>
            <a:r>
              <a:rPr sz="2800" spc="15" dirty="0">
                <a:latin typeface="Gill Sans MT"/>
                <a:cs typeface="Gill Sans MT"/>
              </a:rPr>
              <a:t>r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ng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80" dirty="0">
                <a:latin typeface="Gill Sans MT"/>
                <a:cs typeface="Gill Sans MT"/>
              </a:rPr>
              <a:t>n</a:t>
            </a:r>
            <a:r>
              <a:rPr sz="2800" spc="-40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10" dirty="0">
                <a:latin typeface="Gill Sans MT"/>
                <a:cs typeface="Gill Sans MT"/>
              </a:rPr>
              <a:t>g</a:t>
            </a:r>
            <a:r>
              <a:rPr sz="2800" spc="-120" dirty="0">
                <a:latin typeface="Gill Sans MT"/>
                <a:cs typeface="Gill Sans MT"/>
              </a:rPr>
              <a:t>,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20" dirty="0">
                <a:latin typeface="Gill Sans MT"/>
                <a:cs typeface="Gill Sans MT"/>
              </a:rPr>
              <a:t>d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spc="-70" dirty="0">
                <a:latin typeface="Gill Sans MT"/>
                <a:cs typeface="Gill Sans MT"/>
              </a:rPr>
              <a:t>m</a:t>
            </a:r>
            <a:r>
              <a:rPr sz="2800" spc="-50" dirty="0">
                <a:latin typeface="Gill Sans MT"/>
                <a:cs typeface="Gill Sans MT"/>
              </a:rPr>
              <a:t>l</a:t>
            </a:r>
            <a:r>
              <a:rPr sz="2800" spc="-60" dirty="0">
                <a:latin typeface="Gill Sans MT"/>
                <a:cs typeface="Gill Sans MT"/>
              </a:rPr>
              <a:t>y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-90" dirty="0">
                <a:latin typeface="Gill Sans MT"/>
                <a:cs typeface="Gill Sans MT"/>
              </a:rPr>
              <a:t>t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dirty="0">
                <a:latin typeface="Gill Sans MT"/>
                <a:cs typeface="Gill Sans MT"/>
              </a:rPr>
              <a:t>me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70" dirty="0">
                <a:latin typeface="Gill Sans MT"/>
                <a:cs typeface="Gill Sans MT"/>
              </a:rPr>
              <a:t>c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30" dirty="0">
                <a:latin typeface="Gill Sans MT"/>
                <a:cs typeface="Gill Sans MT"/>
              </a:rPr>
              <a:t>v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spc="-60" dirty="0">
                <a:latin typeface="Gill Sans MT"/>
                <a:cs typeface="Gill Sans MT"/>
              </a:rPr>
              <a:t>ns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30" dirty="0">
                <a:latin typeface="Gill Sans MT"/>
                <a:cs typeface="Gill Sans MT"/>
              </a:rPr>
              <a:t>o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0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6852" y="1931923"/>
            <a:ext cx="546417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indent="-4000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12115" algn="l"/>
                <a:tab pos="412750" algn="l"/>
              </a:tabLst>
            </a:pPr>
            <a:r>
              <a:rPr sz="2400" spc="-365" dirty="0">
                <a:latin typeface="Gill Sans MT"/>
                <a:cs typeface="Gill Sans MT"/>
              </a:rPr>
              <a:t>T</a:t>
            </a:r>
            <a:r>
              <a:rPr sz="2400" spc="-60" dirty="0">
                <a:latin typeface="Gill Sans MT"/>
                <a:cs typeface="Gill Sans MT"/>
              </a:rPr>
              <a:t>y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60" dirty="0">
                <a:latin typeface="Gill Sans MT"/>
                <a:cs typeface="Gill Sans MT"/>
              </a:rPr>
              <a:t>c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80" dirty="0">
                <a:latin typeface="Gill Sans MT"/>
                <a:cs typeface="Gill Sans MT"/>
              </a:rPr>
              <a:t>l</a:t>
            </a:r>
            <a:r>
              <a:rPr sz="2400" spc="-100" dirty="0">
                <a:latin typeface="Gill Sans MT"/>
                <a:cs typeface="Gill Sans MT"/>
              </a:rPr>
              <a:t>l</a:t>
            </a:r>
            <a:r>
              <a:rPr sz="2400" spc="-55" dirty="0">
                <a:latin typeface="Gill Sans MT"/>
                <a:cs typeface="Gill Sans MT"/>
              </a:rPr>
              <a:t>y</a:t>
            </a:r>
            <a:r>
              <a:rPr sz="2400" spc="-250" dirty="0">
                <a:latin typeface="Gill Sans MT"/>
                <a:cs typeface="Gill Sans MT"/>
              </a:rPr>
              <a:t> </a:t>
            </a:r>
            <a:r>
              <a:rPr sz="2400" spc="-105" dirty="0">
                <a:latin typeface="Gill Sans MT"/>
                <a:cs typeface="Gill Sans MT"/>
              </a:rPr>
              <a:t>‘</a:t>
            </a:r>
            <a:r>
              <a:rPr sz="2400" dirty="0">
                <a:latin typeface="Gill Sans MT"/>
                <a:cs typeface="Gill Sans MT"/>
              </a:rPr>
              <a:t>d</a:t>
            </a:r>
            <a:r>
              <a:rPr sz="2400" spc="-155" dirty="0">
                <a:latin typeface="Gill Sans MT"/>
                <a:cs typeface="Gill Sans MT"/>
              </a:rPr>
              <a:t>r</a:t>
            </a:r>
            <a:r>
              <a:rPr sz="2400" spc="-30" dirty="0">
                <a:latin typeface="Gill Sans MT"/>
                <a:cs typeface="Gill Sans MT"/>
              </a:rPr>
              <a:t>o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spc="-105" dirty="0">
                <a:latin typeface="Gill Sans MT"/>
                <a:cs typeface="Gill Sans MT"/>
              </a:rPr>
              <a:t>’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Gill Sans MT"/>
                <a:cs typeface="Gill Sans MT"/>
              </a:rPr>
              <a:t>50%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o</a:t>
            </a:r>
            <a:r>
              <a:rPr sz="2400" spc="-25" dirty="0">
                <a:latin typeface="Gill Sans MT"/>
                <a:cs typeface="Gill Sans MT"/>
              </a:rPr>
              <a:t>f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60" dirty="0">
                <a:latin typeface="Gill Sans MT"/>
                <a:cs typeface="Gill Sans MT"/>
              </a:rPr>
              <a:t>c</a:t>
            </a:r>
            <a:r>
              <a:rPr sz="2400" spc="-75" dirty="0">
                <a:latin typeface="Gill Sans MT"/>
                <a:cs typeface="Gill Sans MT"/>
              </a:rPr>
              <a:t>t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30" dirty="0">
                <a:latin typeface="Gill Sans MT"/>
                <a:cs typeface="Gill Sans MT"/>
              </a:rPr>
              <a:t>v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75" dirty="0">
                <a:latin typeface="Gill Sans MT"/>
                <a:cs typeface="Gill Sans MT"/>
              </a:rPr>
              <a:t>t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30" dirty="0">
                <a:latin typeface="Gill Sans MT"/>
                <a:cs typeface="Gill Sans MT"/>
              </a:rPr>
              <a:t>on</a:t>
            </a:r>
            <a:r>
              <a:rPr sz="2400" spc="-75" dirty="0">
                <a:latin typeface="Gill Sans MT"/>
                <a:cs typeface="Gill Sans MT"/>
              </a:rPr>
              <a:t>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25" dirty="0">
                <a:latin typeface="Gill Sans MT"/>
                <a:cs typeface="Gill Sans MT"/>
              </a:rPr>
              <a:t>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l</a:t>
            </a:r>
            <a:r>
              <a:rPr sz="2400" spc="-40" dirty="0">
                <a:latin typeface="Gill Sans MT"/>
                <a:cs typeface="Gill Sans MT"/>
              </a:rPr>
              <a:t>a</a:t>
            </a:r>
            <a:r>
              <a:rPr sz="2400" spc="-105" dirty="0">
                <a:latin typeface="Gill Sans MT"/>
                <a:cs typeface="Gill Sans MT"/>
              </a:rPr>
              <a:t>y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155" dirty="0">
                <a:latin typeface="Gill Sans MT"/>
                <a:cs typeface="Gill Sans MT"/>
              </a:rPr>
              <a:t>r</a:t>
            </a:r>
            <a:endParaRPr sz="2400">
              <a:latin typeface="Gill Sans MT"/>
              <a:cs typeface="Gill Sans MT"/>
            </a:endParaRPr>
          </a:p>
          <a:p>
            <a:pPr marL="412750" indent="-4000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412115" algn="l"/>
                <a:tab pos="412750" algn="l"/>
              </a:tabLst>
            </a:pPr>
            <a:r>
              <a:rPr sz="2400" spc="-65" dirty="0">
                <a:latin typeface="Gill Sans MT"/>
                <a:cs typeface="Gill Sans MT"/>
              </a:rPr>
              <a:t>Forces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to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not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rely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on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any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node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52724" y="3300285"/>
            <a:ext cx="6294755" cy="2635885"/>
          </a:xfrm>
          <a:custGeom>
            <a:avLst/>
            <a:gdLst/>
            <a:ahLst/>
            <a:cxnLst/>
            <a:rect l="l" t="t" r="r" b="b"/>
            <a:pathLst>
              <a:path w="6294755" h="2635885">
                <a:moveTo>
                  <a:pt x="1680679" y="878967"/>
                </a:moveTo>
                <a:lnTo>
                  <a:pt x="1676374" y="875207"/>
                </a:lnTo>
                <a:lnTo>
                  <a:pt x="1616583" y="822845"/>
                </a:lnTo>
                <a:lnTo>
                  <a:pt x="1611630" y="841806"/>
                </a:lnTo>
                <a:lnTo>
                  <a:pt x="1611630" y="916444"/>
                </a:lnTo>
                <a:lnTo>
                  <a:pt x="850747" y="1506461"/>
                </a:lnTo>
                <a:lnTo>
                  <a:pt x="830668" y="1480566"/>
                </a:lnTo>
                <a:lnTo>
                  <a:pt x="830668" y="1522031"/>
                </a:lnTo>
                <a:lnTo>
                  <a:pt x="569696" y="1724393"/>
                </a:lnTo>
                <a:lnTo>
                  <a:pt x="38379" y="1314450"/>
                </a:lnTo>
                <a:lnTo>
                  <a:pt x="564794" y="1179080"/>
                </a:lnTo>
                <a:lnTo>
                  <a:pt x="830668" y="1522031"/>
                </a:lnTo>
                <a:lnTo>
                  <a:pt x="830668" y="1480566"/>
                </a:lnTo>
                <a:lnTo>
                  <a:pt x="591591" y="1172184"/>
                </a:lnTo>
                <a:lnTo>
                  <a:pt x="1608772" y="910590"/>
                </a:lnTo>
                <a:lnTo>
                  <a:pt x="1610791" y="913206"/>
                </a:lnTo>
                <a:lnTo>
                  <a:pt x="1611630" y="916444"/>
                </a:lnTo>
                <a:lnTo>
                  <a:pt x="1611630" y="841806"/>
                </a:lnTo>
                <a:lnTo>
                  <a:pt x="1610156" y="847432"/>
                </a:lnTo>
                <a:lnTo>
                  <a:pt x="1601952" y="845299"/>
                </a:lnTo>
                <a:lnTo>
                  <a:pt x="1601952" y="878840"/>
                </a:lnTo>
                <a:lnTo>
                  <a:pt x="1599920" y="886637"/>
                </a:lnTo>
                <a:lnTo>
                  <a:pt x="574636" y="1150315"/>
                </a:lnTo>
                <a:lnTo>
                  <a:pt x="42938" y="464527"/>
                </a:lnTo>
                <a:lnTo>
                  <a:pt x="1599946" y="871029"/>
                </a:lnTo>
                <a:lnTo>
                  <a:pt x="1601952" y="878840"/>
                </a:lnTo>
                <a:lnTo>
                  <a:pt x="1601952" y="845299"/>
                </a:lnTo>
                <a:lnTo>
                  <a:pt x="13233" y="430504"/>
                </a:lnTo>
                <a:lnTo>
                  <a:pt x="10020" y="442810"/>
                </a:lnTo>
                <a:lnTo>
                  <a:pt x="0" y="450583"/>
                </a:lnTo>
                <a:lnTo>
                  <a:pt x="547839" y="1157211"/>
                </a:lnTo>
                <a:lnTo>
                  <a:pt x="6870" y="1296327"/>
                </a:lnTo>
                <a:lnTo>
                  <a:pt x="10020" y="1308633"/>
                </a:lnTo>
                <a:lnTo>
                  <a:pt x="2273" y="1318679"/>
                </a:lnTo>
                <a:lnTo>
                  <a:pt x="548957" y="1740484"/>
                </a:lnTo>
                <a:lnTo>
                  <a:pt x="2247" y="2164410"/>
                </a:lnTo>
                <a:lnTo>
                  <a:pt x="10020" y="2174456"/>
                </a:lnTo>
                <a:lnTo>
                  <a:pt x="6908" y="2186762"/>
                </a:lnTo>
                <a:lnTo>
                  <a:pt x="1603692" y="2591206"/>
                </a:lnTo>
                <a:lnTo>
                  <a:pt x="1597456" y="2615819"/>
                </a:lnTo>
                <a:lnTo>
                  <a:pt x="1680679" y="2597594"/>
                </a:lnTo>
                <a:lnTo>
                  <a:pt x="1672259" y="2555202"/>
                </a:lnTo>
                <a:lnTo>
                  <a:pt x="1664106" y="2514028"/>
                </a:lnTo>
                <a:lnTo>
                  <a:pt x="1646796" y="2527452"/>
                </a:lnTo>
                <a:lnTo>
                  <a:pt x="1643634" y="2520886"/>
                </a:lnTo>
                <a:lnTo>
                  <a:pt x="1640459" y="2525001"/>
                </a:lnTo>
                <a:lnTo>
                  <a:pt x="1610448" y="2486304"/>
                </a:lnTo>
                <a:lnTo>
                  <a:pt x="1610448" y="2563888"/>
                </a:lnTo>
                <a:lnTo>
                  <a:pt x="1608620" y="2566263"/>
                </a:lnTo>
                <a:lnTo>
                  <a:pt x="38392" y="2168537"/>
                </a:lnTo>
                <a:lnTo>
                  <a:pt x="569734" y="1756511"/>
                </a:lnTo>
                <a:lnTo>
                  <a:pt x="1607972" y="2557551"/>
                </a:lnTo>
                <a:lnTo>
                  <a:pt x="1603883" y="2560726"/>
                </a:lnTo>
                <a:lnTo>
                  <a:pt x="1610448" y="2563888"/>
                </a:lnTo>
                <a:lnTo>
                  <a:pt x="1610448" y="2486304"/>
                </a:lnTo>
                <a:lnTo>
                  <a:pt x="1609699" y="2485339"/>
                </a:lnTo>
                <a:lnTo>
                  <a:pt x="1609699" y="2526792"/>
                </a:lnTo>
                <a:lnTo>
                  <a:pt x="590473" y="1740433"/>
                </a:lnTo>
                <a:lnTo>
                  <a:pt x="846239" y="1542097"/>
                </a:lnTo>
                <a:lnTo>
                  <a:pt x="1609699" y="2526792"/>
                </a:lnTo>
                <a:lnTo>
                  <a:pt x="1609699" y="2485339"/>
                </a:lnTo>
                <a:lnTo>
                  <a:pt x="866317" y="1526527"/>
                </a:lnTo>
                <a:lnTo>
                  <a:pt x="1628241" y="935697"/>
                </a:lnTo>
                <a:lnTo>
                  <a:pt x="1643811" y="955763"/>
                </a:lnTo>
                <a:lnTo>
                  <a:pt x="1666811" y="907834"/>
                </a:lnTo>
                <a:lnTo>
                  <a:pt x="1680679" y="878967"/>
                </a:lnTo>
                <a:close/>
              </a:path>
              <a:path w="6294755" h="2635885">
                <a:moveTo>
                  <a:pt x="3860533" y="11430"/>
                </a:moveTo>
                <a:lnTo>
                  <a:pt x="3849598" y="18440"/>
                </a:lnTo>
                <a:lnTo>
                  <a:pt x="3806469" y="20447"/>
                </a:lnTo>
                <a:lnTo>
                  <a:pt x="3806469" y="77393"/>
                </a:lnTo>
                <a:lnTo>
                  <a:pt x="3082785" y="1292898"/>
                </a:lnTo>
                <a:lnTo>
                  <a:pt x="3069780" y="1285595"/>
                </a:lnTo>
                <a:lnTo>
                  <a:pt x="3069780" y="1314729"/>
                </a:lnTo>
                <a:lnTo>
                  <a:pt x="2932506" y="1545297"/>
                </a:lnTo>
                <a:lnTo>
                  <a:pt x="2381021" y="927417"/>
                </a:lnTo>
                <a:lnTo>
                  <a:pt x="3069780" y="1314729"/>
                </a:lnTo>
                <a:lnTo>
                  <a:pt x="3069780" y="1285595"/>
                </a:lnTo>
                <a:lnTo>
                  <a:pt x="2346731" y="879005"/>
                </a:lnTo>
                <a:lnTo>
                  <a:pt x="3800221" y="66205"/>
                </a:lnTo>
                <a:lnTo>
                  <a:pt x="3806469" y="77393"/>
                </a:lnTo>
                <a:lnTo>
                  <a:pt x="3806469" y="20447"/>
                </a:lnTo>
                <a:lnTo>
                  <a:pt x="3775430" y="21869"/>
                </a:lnTo>
                <a:lnTo>
                  <a:pt x="3787825" y="44043"/>
                </a:lnTo>
                <a:lnTo>
                  <a:pt x="2314562" y="867879"/>
                </a:lnTo>
                <a:lnTo>
                  <a:pt x="2320747" y="878967"/>
                </a:lnTo>
                <a:lnTo>
                  <a:pt x="2311285" y="887437"/>
                </a:lnTo>
                <a:lnTo>
                  <a:pt x="2918879" y="1568183"/>
                </a:lnTo>
                <a:lnTo>
                  <a:pt x="2309850" y="2591104"/>
                </a:lnTo>
                <a:lnTo>
                  <a:pt x="2320760" y="2597607"/>
                </a:lnTo>
                <a:lnTo>
                  <a:pt x="2320760" y="2610294"/>
                </a:lnTo>
                <a:lnTo>
                  <a:pt x="3784333" y="2610307"/>
                </a:lnTo>
                <a:lnTo>
                  <a:pt x="3784333" y="2635707"/>
                </a:lnTo>
                <a:lnTo>
                  <a:pt x="3835133" y="2610307"/>
                </a:lnTo>
                <a:lnTo>
                  <a:pt x="3797033" y="2610307"/>
                </a:lnTo>
                <a:lnTo>
                  <a:pt x="3835133" y="2610294"/>
                </a:lnTo>
                <a:lnTo>
                  <a:pt x="3853281" y="2601239"/>
                </a:lnTo>
                <a:lnTo>
                  <a:pt x="3860533" y="2604109"/>
                </a:lnTo>
                <a:lnTo>
                  <a:pt x="3858971" y="2598394"/>
                </a:lnTo>
                <a:lnTo>
                  <a:pt x="3860533" y="2597607"/>
                </a:lnTo>
                <a:lnTo>
                  <a:pt x="3858488" y="2596591"/>
                </a:lnTo>
                <a:lnTo>
                  <a:pt x="3849967" y="2565196"/>
                </a:lnTo>
                <a:lnTo>
                  <a:pt x="3838219" y="2521889"/>
                </a:lnTo>
                <a:lnTo>
                  <a:pt x="3819271" y="2538806"/>
                </a:lnTo>
                <a:lnTo>
                  <a:pt x="3800322" y="2517584"/>
                </a:lnTo>
                <a:lnTo>
                  <a:pt x="3800322" y="2555722"/>
                </a:lnTo>
                <a:lnTo>
                  <a:pt x="3791851" y="2563279"/>
                </a:lnTo>
                <a:lnTo>
                  <a:pt x="3784333" y="2559507"/>
                </a:lnTo>
                <a:lnTo>
                  <a:pt x="3784333" y="2569997"/>
                </a:lnTo>
                <a:lnTo>
                  <a:pt x="3781374" y="2572626"/>
                </a:lnTo>
                <a:lnTo>
                  <a:pt x="3784333" y="2573807"/>
                </a:lnTo>
                <a:lnTo>
                  <a:pt x="3784333" y="2584907"/>
                </a:lnTo>
                <a:lnTo>
                  <a:pt x="2369591" y="2584907"/>
                </a:lnTo>
                <a:lnTo>
                  <a:pt x="3341992" y="2042223"/>
                </a:lnTo>
                <a:lnTo>
                  <a:pt x="3800322" y="2555722"/>
                </a:lnTo>
                <a:lnTo>
                  <a:pt x="3800322" y="2517584"/>
                </a:lnTo>
                <a:lnTo>
                  <a:pt x="3364712" y="2029536"/>
                </a:lnTo>
                <a:lnTo>
                  <a:pt x="3800183" y="1786509"/>
                </a:lnTo>
                <a:lnTo>
                  <a:pt x="3812565" y="1808683"/>
                </a:lnTo>
                <a:lnTo>
                  <a:pt x="3846995" y="1758137"/>
                </a:lnTo>
                <a:lnTo>
                  <a:pt x="3856228" y="1744586"/>
                </a:lnTo>
                <a:lnTo>
                  <a:pt x="3860533" y="1744789"/>
                </a:lnTo>
                <a:lnTo>
                  <a:pt x="3858310" y="1741525"/>
                </a:lnTo>
                <a:lnTo>
                  <a:pt x="3860533" y="1738274"/>
                </a:lnTo>
                <a:lnTo>
                  <a:pt x="3856253" y="1738477"/>
                </a:lnTo>
                <a:lnTo>
                  <a:pt x="3846957" y="1724736"/>
                </a:lnTo>
                <a:lnTo>
                  <a:pt x="3812794" y="1674228"/>
                </a:lnTo>
                <a:lnTo>
                  <a:pt x="3800335" y="1696377"/>
                </a:lnTo>
                <a:lnTo>
                  <a:pt x="3791343" y="1691322"/>
                </a:lnTo>
                <a:lnTo>
                  <a:pt x="3791343" y="1741424"/>
                </a:lnTo>
                <a:lnTo>
                  <a:pt x="3775430" y="1742147"/>
                </a:lnTo>
                <a:lnTo>
                  <a:pt x="3787800" y="1764334"/>
                </a:lnTo>
                <a:lnTo>
                  <a:pt x="3347389" y="2010130"/>
                </a:lnTo>
                <a:lnTo>
                  <a:pt x="3324656" y="1984667"/>
                </a:lnTo>
                <a:lnTo>
                  <a:pt x="3324656" y="2022805"/>
                </a:lnTo>
                <a:lnTo>
                  <a:pt x="2355875" y="2563469"/>
                </a:lnTo>
                <a:lnTo>
                  <a:pt x="2936621" y="1588058"/>
                </a:lnTo>
                <a:lnTo>
                  <a:pt x="3324656" y="2022805"/>
                </a:lnTo>
                <a:lnTo>
                  <a:pt x="3324656" y="1984667"/>
                </a:lnTo>
                <a:lnTo>
                  <a:pt x="2950248" y="1565173"/>
                </a:lnTo>
                <a:lnTo>
                  <a:pt x="3091942" y="1327188"/>
                </a:lnTo>
                <a:lnTo>
                  <a:pt x="3787889" y="1718513"/>
                </a:lnTo>
                <a:lnTo>
                  <a:pt x="3775443" y="1740649"/>
                </a:lnTo>
                <a:lnTo>
                  <a:pt x="3791343" y="1741424"/>
                </a:lnTo>
                <a:lnTo>
                  <a:pt x="3791343" y="1691322"/>
                </a:lnTo>
                <a:lnTo>
                  <a:pt x="3104934" y="1305356"/>
                </a:lnTo>
                <a:lnTo>
                  <a:pt x="3832466" y="83400"/>
                </a:lnTo>
                <a:lnTo>
                  <a:pt x="3854285" y="96393"/>
                </a:lnTo>
                <a:lnTo>
                  <a:pt x="3856990" y="59486"/>
                </a:lnTo>
                <a:lnTo>
                  <a:pt x="3859987" y="18732"/>
                </a:lnTo>
                <a:lnTo>
                  <a:pt x="3860533" y="17932"/>
                </a:lnTo>
                <a:lnTo>
                  <a:pt x="3860050" y="17957"/>
                </a:lnTo>
                <a:lnTo>
                  <a:pt x="3860533" y="11430"/>
                </a:lnTo>
                <a:close/>
              </a:path>
              <a:path w="6294755" h="2635885">
                <a:moveTo>
                  <a:pt x="6294691" y="881367"/>
                </a:moveTo>
                <a:lnTo>
                  <a:pt x="6291211" y="881316"/>
                </a:lnTo>
                <a:lnTo>
                  <a:pt x="6292050" y="878967"/>
                </a:lnTo>
                <a:lnTo>
                  <a:pt x="6284887" y="881202"/>
                </a:lnTo>
                <a:lnTo>
                  <a:pt x="6219799" y="880021"/>
                </a:lnTo>
                <a:lnTo>
                  <a:pt x="6219799" y="901395"/>
                </a:lnTo>
                <a:lnTo>
                  <a:pt x="6218669" y="901750"/>
                </a:lnTo>
                <a:lnTo>
                  <a:pt x="6218669" y="931760"/>
                </a:lnTo>
                <a:lnTo>
                  <a:pt x="5844273" y="1290942"/>
                </a:lnTo>
                <a:lnTo>
                  <a:pt x="5825934" y="1273238"/>
                </a:lnTo>
                <a:lnTo>
                  <a:pt x="5825934" y="1308544"/>
                </a:lnTo>
                <a:lnTo>
                  <a:pt x="5389994" y="1726768"/>
                </a:lnTo>
                <a:lnTo>
                  <a:pt x="4556518" y="1725650"/>
                </a:lnTo>
                <a:lnTo>
                  <a:pt x="5694832" y="1181963"/>
                </a:lnTo>
                <a:lnTo>
                  <a:pt x="5825934" y="1308544"/>
                </a:lnTo>
                <a:lnTo>
                  <a:pt x="5825934" y="1273238"/>
                </a:lnTo>
                <a:lnTo>
                  <a:pt x="5719292" y="1170279"/>
                </a:lnTo>
                <a:lnTo>
                  <a:pt x="6218669" y="931760"/>
                </a:lnTo>
                <a:lnTo>
                  <a:pt x="6218669" y="901750"/>
                </a:lnTo>
                <a:lnTo>
                  <a:pt x="6210681" y="904227"/>
                </a:lnTo>
                <a:lnTo>
                  <a:pt x="6212776" y="906424"/>
                </a:lnTo>
                <a:lnTo>
                  <a:pt x="5699785" y="1151445"/>
                </a:lnTo>
                <a:lnTo>
                  <a:pt x="4566742" y="57607"/>
                </a:lnTo>
                <a:lnTo>
                  <a:pt x="6215278" y="857148"/>
                </a:lnTo>
                <a:lnTo>
                  <a:pt x="6204204" y="879995"/>
                </a:lnTo>
                <a:lnTo>
                  <a:pt x="6209563" y="879932"/>
                </a:lnTo>
                <a:lnTo>
                  <a:pt x="6219799" y="901395"/>
                </a:lnTo>
                <a:lnTo>
                  <a:pt x="6219799" y="880021"/>
                </a:lnTo>
                <a:lnTo>
                  <a:pt x="6213259" y="879894"/>
                </a:lnTo>
                <a:lnTo>
                  <a:pt x="6289395" y="878967"/>
                </a:lnTo>
                <a:lnTo>
                  <a:pt x="6276873" y="862685"/>
                </a:lnTo>
                <a:lnTo>
                  <a:pt x="6237465" y="811428"/>
                </a:lnTo>
                <a:lnTo>
                  <a:pt x="6226365" y="834288"/>
                </a:lnTo>
                <a:lnTo>
                  <a:pt x="4506163" y="0"/>
                </a:lnTo>
                <a:lnTo>
                  <a:pt x="4500613" y="11430"/>
                </a:lnTo>
                <a:lnTo>
                  <a:pt x="4491799" y="20561"/>
                </a:lnTo>
                <a:lnTo>
                  <a:pt x="5675325" y="1163129"/>
                </a:lnTo>
                <a:lnTo>
                  <a:pt x="4495139" y="1726819"/>
                </a:lnTo>
                <a:lnTo>
                  <a:pt x="4500613" y="1738299"/>
                </a:lnTo>
                <a:lnTo>
                  <a:pt x="4500600" y="1750974"/>
                </a:lnTo>
                <a:lnTo>
                  <a:pt x="5363553" y="1752142"/>
                </a:lnTo>
                <a:lnTo>
                  <a:pt x="4491825" y="2588437"/>
                </a:lnTo>
                <a:lnTo>
                  <a:pt x="4500613" y="2597607"/>
                </a:lnTo>
                <a:lnTo>
                  <a:pt x="4506112" y="2609050"/>
                </a:lnTo>
                <a:lnTo>
                  <a:pt x="6228816" y="1782686"/>
                </a:lnTo>
                <a:lnTo>
                  <a:pt x="6239815" y="1805584"/>
                </a:lnTo>
                <a:lnTo>
                  <a:pt x="6279616" y="1754289"/>
                </a:lnTo>
                <a:lnTo>
                  <a:pt x="6287338" y="1744345"/>
                </a:lnTo>
                <a:lnTo>
                  <a:pt x="6294691" y="1740674"/>
                </a:lnTo>
                <a:lnTo>
                  <a:pt x="6291440" y="1739061"/>
                </a:lnTo>
                <a:lnTo>
                  <a:pt x="6292050" y="1738274"/>
                </a:lnTo>
                <a:lnTo>
                  <a:pt x="6289814" y="1738249"/>
                </a:lnTo>
                <a:lnTo>
                  <a:pt x="6289281" y="1737969"/>
                </a:lnTo>
                <a:lnTo>
                  <a:pt x="6277051" y="1703311"/>
                </a:lnTo>
                <a:lnTo>
                  <a:pt x="6261036" y="1657946"/>
                </a:lnTo>
                <a:lnTo>
                  <a:pt x="6243396" y="1676222"/>
                </a:lnTo>
                <a:lnTo>
                  <a:pt x="6225756" y="1659204"/>
                </a:lnTo>
                <a:lnTo>
                  <a:pt x="6225756" y="1694497"/>
                </a:lnTo>
                <a:lnTo>
                  <a:pt x="6208115" y="1712772"/>
                </a:lnTo>
                <a:lnTo>
                  <a:pt x="6218517" y="1716049"/>
                </a:lnTo>
                <a:lnTo>
                  <a:pt x="6218504" y="1727873"/>
                </a:lnTo>
                <a:lnTo>
                  <a:pt x="6217831" y="1727873"/>
                </a:lnTo>
                <a:lnTo>
                  <a:pt x="6217831" y="1759788"/>
                </a:lnTo>
                <a:lnTo>
                  <a:pt x="4566666" y="2551836"/>
                </a:lnTo>
                <a:lnTo>
                  <a:pt x="5400192" y="1752180"/>
                </a:lnTo>
                <a:lnTo>
                  <a:pt x="6214694" y="1753273"/>
                </a:lnTo>
                <a:lnTo>
                  <a:pt x="6217831" y="1759788"/>
                </a:lnTo>
                <a:lnTo>
                  <a:pt x="6217831" y="1727873"/>
                </a:lnTo>
                <a:lnTo>
                  <a:pt x="5426634" y="1726819"/>
                </a:lnTo>
                <a:lnTo>
                  <a:pt x="5844222" y="1326197"/>
                </a:lnTo>
                <a:lnTo>
                  <a:pt x="6225756" y="1694497"/>
                </a:lnTo>
                <a:lnTo>
                  <a:pt x="6225756" y="1659204"/>
                </a:lnTo>
                <a:lnTo>
                  <a:pt x="5862561" y="1308595"/>
                </a:lnTo>
                <a:lnTo>
                  <a:pt x="6240919" y="945616"/>
                </a:lnTo>
                <a:lnTo>
                  <a:pt x="6242355" y="948588"/>
                </a:lnTo>
                <a:lnTo>
                  <a:pt x="6247219" y="942340"/>
                </a:lnTo>
                <a:lnTo>
                  <a:pt x="6263437" y="959218"/>
                </a:lnTo>
                <a:lnTo>
                  <a:pt x="6279642" y="913765"/>
                </a:lnTo>
                <a:lnTo>
                  <a:pt x="6288240" y="889660"/>
                </a:lnTo>
                <a:lnTo>
                  <a:pt x="6294691" y="88136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65719" y="2124367"/>
            <a:ext cx="3535679" cy="426084"/>
          </a:xfrm>
          <a:custGeom>
            <a:avLst/>
            <a:gdLst/>
            <a:ahLst/>
            <a:cxnLst/>
            <a:rect l="l" t="t" r="r" b="b"/>
            <a:pathLst>
              <a:path w="3535679" h="426085">
                <a:moveTo>
                  <a:pt x="346475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464750" y="425551"/>
                </a:lnTo>
                <a:lnTo>
                  <a:pt x="3492362" y="419978"/>
                </a:lnTo>
                <a:lnTo>
                  <a:pt x="3514907" y="404780"/>
                </a:lnTo>
                <a:lnTo>
                  <a:pt x="3530106" y="382239"/>
                </a:lnTo>
                <a:lnTo>
                  <a:pt x="3535679" y="354634"/>
                </a:lnTo>
                <a:lnTo>
                  <a:pt x="3535679" y="70929"/>
                </a:lnTo>
                <a:lnTo>
                  <a:pt x="3530106" y="43317"/>
                </a:lnTo>
                <a:lnTo>
                  <a:pt x="3514907" y="20772"/>
                </a:lnTo>
                <a:lnTo>
                  <a:pt x="3492362" y="5573"/>
                </a:lnTo>
                <a:lnTo>
                  <a:pt x="346475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43392" y="2189988"/>
            <a:ext cx="265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tf.keras.layers.Dropout(p=0.5)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2" y="2182367"/>
            <a:ext cx="295655" cy="310896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4674" y="269748"/>
            <a:ext cx="5863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1:</a:t>
            </a:r>
            <a:r>
              <a:rPr spc="-440" dirty="0"/>
              <a:t> </a:t>
            </a:r>
            <a:r>
              <a:rPr dirty="0"/>
              <a:t>D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o</a:t>
            </a:r>
            <a:r>
              <a:rPr dirty="0"/>
              <a:t>ut</a:t>
            </a:r>
          </a:p>
        </p:txBody>
      </p:sp>
      <p:sp>
        <p:nvSpPr>
          <p:cNvPr id="3" name="object 3"/>
          <p:cNvSpPr/>
          <p:nvPr/>
        </p:nvSpPr>
        <p:spPr>
          <a:xfrm>
            <a:off x="2422677" y="42888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8341" y="443026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2677" y="51546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40"/>
                </a:lnTo>
                <a:lnTo>
                  <a:pt x="3469" y="367333"/>
                </a:lnTo>
                <a:lnTo>
                  <a:pt x="13549" y="412473"/>
                </a:lnTo>
                <a:lnTo>
                  <a:pt x="29744" y="454962"/>
                </a:lnTo>
                <a:lnTo>
                  <a:pt x="51559" y="494307"/>
                </a:lnTo>
                <a:lnTo>
                  <a:pt x="78498" y="530012"/>
                </a:lnTo>
                <a:lnTo>
                  <a:pt x="110068" y="561581"/>
                </a:lnTo>
                <a:lnTo>
                  <a:pt x="145772" y="588522"/>
                </a:lnTo>
                <a:lnTo>
                  <a:pt x="185116" y="610337"/>
                </a:lnTo>
                <a:lnTo>
                  <a:pt x="227606" y="626532"/>
                </a:lnTo>
                <a:lnTo>
                  <a:pt x="272745" y="636612"/>
                </a:lnTo>
                <a:lnTo>
                  <a:pt x="320039" y="640082"/>
                </a:lnTo>
                <a:lnTo>
                  <a:pt x="367331" y="636612"/>
                </a:lnTo>
                <a:lnTo>
                  <a:pt x="412469" y="626532"/>
                </a:lnTo>
                <a:lnTo>
                  <a:pt x="454957" y="610337"/>
                </a:lnTo>
                <a:lnTo>
                  <a:pt x="494301" y="588522"/>
                </a:lnTo>
                <a:lnTo>
                  <a:pt x="530006" y="561581"/>
                </a:lnTo>
                <a:lnTo>
                  <a:pt x="561577" y="530012"/>
                </a:lnTo>
                <a:lnTo>
                  <a:pt x="588517" y="494307"/>
                </a:lnTo>
                <a:lnTo>
                  <a:pt x="610333" y="454962"/>
                </a:lnTo>
                <a:lnTo>
                  <a:pt x="626529" y="412473"/>
                </a:lnTo>
                <a:lnTo>
                  <a:pt x="636609" y="367333"/>
                </a:lnTo>
                <a:lnTo>
                  <a:pt x="640080" y="320040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8341" y="529590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mbria Math"/>
                <a:cs typeface="Cambria Math"/>
              </a:rPr>
              <a:t>𝑥</a:t>
            </a:r>
            <a:r>
              <a:rPr sz="2250" spc="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677" y="34230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1300" y="3564635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250" spc="2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19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68637" y="4860035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605" dirty="0">
                <a:latin typeface="Cambria Math"/>
                <a:cs typeface="Cambria Math"/>
              </a:rPr>
              <a:t>𝑦%</a:t>
            </a:r>
            <a:r>
              <a:rPr sz="2250" spc="-90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19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1596" y="400050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95" dirty="0">
                <a:latin typeface="Cambria Math"/>
                <a:cs typeface="Cambria Math"/>
              </a:rPr>
              <a:t>𝑦%</a:t>
            </a:r>
            <a:r>
              <a:rPr sz="2250" spc="-892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404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27231" y="4905755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latin typeface="Cambria Math"/>
                <a:cs typeface="Cambria Math"/>
              </a:rPr>
              <a:t>𝑧</a:t>
            </a:r>
            <a:r>
              <a:rPr sz="1500" dirty="0">
                <a:latin typeface="Cambria Math"/>
                <a:cs typeface="Cambria Math"/>
              </a:rPr>
              <a:t>$,3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3404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7231" y="4046220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dirty="0">
                <a:solidFill>
                  <a:srgbClr val="FFFFFF"/>
                </a:solidFill>
                <a:latin typeface="Cambria Math"/>
                <a:cs typeface="Cambria Math"/>
              </a:rPr>
              <a:t>$,2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33404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7231" y="3180588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30" baseline="11111" dirty="0">
                <a:latin typeface="Cambria Math"/>
                <a:cs typeface="Cambria Math"/>
              </a:rPr>
              <a:t>𝑧</a:t>
            </a:r>
            <a:r>
              <a:rPr sz="1500" spc="20" dirty="0">
                <a:latin typeface="Cambria Math"/>
                <a:cs typeface="Cambria Math"/>
              </a:rPr>
              <a:t>$,$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3404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7231" y="5765292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82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55" dirty="0">
                <a:solidFill>
                  <a:srgbClr val="FFFFFF"/>
                </a:solidFill>
                <a:latin typeface="Cambria Math"/>
                <a:cs typeface="Cambria Math"/>
              </a:rPr>
              <a:t>$,)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3257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4125" y="4905755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11111" dirty="0">
                <a:latin typeface="Cambria Math"/>
                <a:cs typeface="Cambria Math"/>
              </a:rPr>
              <a:t>𝑧</a:t>
            </a:r>
            <a:r>
              <a:rPr sz="1500" spc="-5" dirty="0">
                <a:latin typeface="Cambria Math"/>
                <a:cs typeface="Cambria Math"/>
              </a:rPr>
              <a:t>2,3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13257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4125" y="4046220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11111" dirty="0">
                <a:latin typeface="Cambria Math"/>
                <a:cs typeface="Cambria Math"/>
              </a:rPr>
              <a:t>𝑧</a:t>
            </a:r>
            <a:r>
              <a:rPr sz="1500" spc="-5" dirty="0">
                <a:latin typeface="Cambria Math"/>
                <a:cs typeface="Cambria Math"/>
              </a:rPr>
              <a:t>2,2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3257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4125" y="3180588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22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15" dirty="0">
                <a:solidFill>
                  <a:srgbClr val="FFFFFF"/>
                </a:solidFill>
                <a:latin typeface="Cambria Math"/>
                <a:cs typeface="Cambria Math"/>
              </a:rPr>
              <a:t>2,$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3257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04125" y="5765292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67" baseline="11111" dirty="0">
                <a:latin typeface="Cambria Math"/>
                <a:cs typeface="Cambria Math"/>
              </a:rPr>
              <a:t>𝑧</a:t>
            </a:r>
            <a:r>
              <a:rPr sz="1500" spc="45" dirty="0">
                <a:latin typeface="Cambria Math"/>
                <a:cs typeface="Cambria Math"/>
              </a:rPr>
              <a:t>2,)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52699" y="3293871"/>
            <a:ext cx="6294755" cy="2615565"/>
          </a:xfrm>
          <a:custGeom>
            <a:avLst/>
            <a:gdLst/>
            <a:ahLst/>
            <a:cxnLst/>
            <a:rect l="l" t="t" r="r" b="b"/>
            <a:pathLst>
              <a:path w="6294755" h="2615565">
                <a:moveTo>
                  <a:pt x="1680705" y="17843"/>
                </a:moveTo>
                <a:lnTo>
                  <a:pt x="1610499" y="2806"/>
                </a:lnTo>
                <a:lnTo>
                  <a:pt x="1610499" y="51714"/>
                </a:lnTo>
                <a:lnTo>
                  <a:pt x="1609572" y="52171"/>
                </a:lnTo>
                <a:lnTo>
                  <a:pt x="1609572" y="89154"/>
                </a:lnTo>
                <a:lnTo>
                  <a:pt x="844245" y="1080033"/>
                </a:lnTo>
                <a:lnTo>
                  <a:pt x="828725" y="1068006"/>
                </a:lnTo>
                <a:lnTo>
                  <a:pt x="828725" y="1100137"/>
                </a:lnTo>
                <a:lnTo>
                  <a:pt x="563016" y="1444155"/>
                </a:lnTo>
                <a:lnTo>
                  <a:pt x="38290" y="1309192"/>
                </a:lnTo>
                <a:lnTo>
                  <a:pt x="567969" y="897928"/>
                </a:lnTo>
                <a:lnTo>
                  <a:pt x="828725" y="1100137"/>
                </a:lnTo>
                <a:lnTo>
                  <a:pt x="828725" y="1068006"/>
                </a:lnTo>
                <a:lnTo>
                  <a:pt x="588670" y="881837"/>
                </a:lnTo>
                <a:lnTo>
                  <a:pt x="1609572" y="89154"/>
                </a:lnTo>
                <a:lnTo>
                  <a:pt x="1609572" y="52171"/>
                </a:lnTo>
                <a:lnTo>
                  <a:pt x="1603971" y="54851"/>
                </a:lnTo>
                <a:lnTo>
                  <a:pt x="1608150" y="58089"/>
                </a:lnTo>
                <a:lnTo>
                  <a:pt x="567956" y="865771"/>
                </a:lnTo>
                <a:lnTo>
                  <a:pt x="38290" y="455041"/>
                </a:lnTo>
                <a:lnTo>
                  <a:pt x="1608810" y="49530"/>
                </a:lnTo>
                <a:lnTo>
                  <a:pt x="1610499" y="51714"/>
                </a:lnTo>
                <a:lnTo>
                  <a:pt x="1610499" y="2806"/>
                </a:lnTo>
                <a:lnTo>
                  <a:pt x="1597406" y="0"/>
                </a:lnTo>
                <a:lnTo>
                  <a:pt x="1603743" y="24587"/>
                </a:lnTo>
                <a:lnTo>
                  <a:pt x="6883" y="436918"/>
                </a:lnTo>
                <a:lnTo>
                  <a:pt x="10058" y="449211"/>
                </a:lnTo>
                <a:lnTo>
                  <a:pt x="2273" y="459244"/>
                </a:lnTo>
                <a:lnTo>
                  <a:pt x="547243" y="881849"/>
                </a:lnTo>
                <a:lnTo>
                  <a:pt x="2273" y="1305001"/>
                </a:lnTo>
                <a:lnTo>
                  <a:pt x="10058" y="1315046"/>
                </a:lnTo>
                <a:lnTo>
                  <a:pt x="6896" y="1327340"/>
                </a:lnTo>
                <a:lnTo>
                  <a:pt x="546125" y="1466024"/>
                </a:lnTo>
                <a:lnTo>
                  <a:pt x="0" y="2173097"/>
                </a:lnTo>
                <a:lnTo>
                  <a:pt x="10045" y="2180856"/>
                </a:lnTo>
                <a:lnTo>
                  <a:pt x="13258" y="2193150"/>
                </a:lnTo>
                <a:lnTo>
                  <a:pt x="1610182" y="1776234"/>
                </a:lnTo>
                <a:lnTo>
                  <a:pt x="1616608" y="1800809"/>
                </a:lnTo>
                <a:lnTo>
                  <a:pt x="1676400" y="1748447"/>
                </a:lnTo>
                <a:lnTo>
                  <a:pt x="1680705" y="1744687"/>
                </a:lnTo>
                <a:lnTo>
                  <a:pt x="1666836" y="1715820"/>
                </a:lnTo>
                <a:lnTo>
                  <a:pt x="1643837" y="1667891"/>
                </a:lnTo>
                <a:lnTo>
                  <a:pt x="1628267" y="1687969"/>
                </a:lnTo>
                <a:lnTo>
                  <a:pt x="1611655" y="1675091"/>
                </a:lnTo>
                <a:lnTo>
                  <a:pt x="1611655" y="1707248"/>
                </a:lnTo>
                <a:lnTo>
                  <a:pt x="1610829" y="1710461"/>
                </a:lnTo>
                <a:lnTo>
                  <a:pt x="1608785" y="1713103"/>
                </a:lnTo>
                <a:lnTo>
                  <a:pt x="1601978" y="1711363"/>
                </a:lnTo>
                <a:lnTo>
                  <a:pt x="1601978" y="1744840"/>
                </a:lnTo>
                <a:lnTo>
                  <a:pt x="1599971" y="1752650"/>
                </a:lnTo>
                <a:lnTo>
                  <a:pt x="42837" y="2159190"/>
                </a:lnTo>
                <a:lnTo>
                  <a:pt x="572897" y="1472907"/>
                </a:lnTo>
                <a:lnTo>
                  <a:pt x="1599946" y="1737055"/>
                </a:lnTo>
                <a:lnTo>
                  <a:pt x="1601978" y="1744840"/>
                </a:lnTo>
                <a:lnTo>
                  <a:pt x="1601978" y="1711363"/>
                </a:lnTo>
                <a:lnTo>
                  <a:pt x="589788" y="1451038"/>
                </a:lnTo>
                <a:lnTo>
                  <a:pt x="848791" y="1115707"/>
                </a:lnTo>
                <a:lnTo>
                  <a:pt x="1611655" y="1707248"/>
                </a:lnTo>
                <a:lnTo>
                  <a:pt x="1611655" y="1675091"/>
                </a:lnTo>
                <a:lnTo>
                  <a:pt x="864323" y="1095603"/>
                </a:lnTo>
                <a:lnTo>
                  <a:pt x="1640636" y="90500"/>
                </a:lnTo>
                <a:lnTo>
                  <a:pt x="1643888" y="94665"/>
                </a:lnTo>
                <a:lnTo>
                  <a:pt x="1647024" y="88125"/>
                </a:lnTo>
                <a:lnTo>
                  <a:pt x="1664284" y="101434"/>
                </a:lnTo>
                <a:lnTo>
                  <a:pt x="1672348" y="60325"/>
                </a:lnTo>
                <a:lnTo>
                  <a:pt x="1680705" y="17843"/>
                </a:lnTo>
                <a:close/>
              </a:path>
              <a:path w="6294755" h="2615565">
                <a:moveTo>
                  <a:pt x="3860558" y="885380"/>
                </a:moveTo>
                <a:lnTo>
                  <a:pt x="3852126" y="885774"/>
                </a:lnTo>
                <a:lnTo>
                  <a:pt x="3846893" y="877900"/>
                </a:lnTo>
                <a:lnTo>
                  <a:pt x="3813327" y="827493"/>
                </a:lnTo>
                <a:lnTo>
                  <a:pt x="3800716" y="849553"/>
                </a:lnTo>
                <a:lnTo>
                  <a:pt x="3788105" y="842352"/>
                </a:lnTo>
                <a:lnTo>
                  <a:pt x="3788105" y="871601"/>
                </a:lnTo>
                <a:lnTo>
                  <a:pt x="3778085" y="889127"/>
                </a:lnTo>
                <a:lnTo>
                  <a:pt x="3775456" y="889241"/>
                </a:lnTo>
                <a:lnTo>
                  <a:pt x="3776713" y="891527"/>
                </a:lnTo>
                <a:lnTo>
                  <a:pt x="3775506" y="893648"/>
                </a:lnTo>
                <a:lnTo>
                  <a:pt x="3777983" y="893787"/>
                </a:lnTo>
                <a:lnTo>
                  <a:pt x="3787825" y="911428"/>
                </a:lnTo>
                <a:lnTo>
                  <a:pt x="3346513" y="1157719"/>
                </a:lnTo>
                <a:lnTo>
                  <a:pt x="3323818" y="1132078"/>
                </a:lnTo>
                <a:lnTo>
                  <a:pt x="3323818" y="1170381"/>
                </a:lnTo>
                <a:lnTo>
                  <a:pt x="3097098" y="1296911"/>
                </a:lnTo>
                <a:lnTo>
                  <a:pt x="2400808" y="127431"/>
                </a:lnTo>
                <a:lnTo>
                  <a:pt x="3323818" y="1170381"/>
                </a:lnTo>
                <a:lnTo>
                  <a:pt x="3323818" y="1132078"/>
                </a:lnTo>
                <a:lnTo>
                  <a:pt x="2381339" y="67106"/>
                </a:lnTo>
                <a:lnTo>
                  <a:pt x="3788105" y="871601"/>
                </a:lnTo>
                <a:lnTo>
                  <a:pt x="3788105" y="842352"/>
                </a:lnTo>
                <a:lnTo>
                  <a:pt x="2327097" y="6807"/>
                </a:lnTo>
                <a:lnTo>
                  <a:pt x="2320785" y="17843"/>
                </a:lnTo>
                <a:lnTo>
                  <a:pt x="2309876" y="24333"/>
                </a:lnTo>
                <a:lnTo>
                  <a:pt x="3074911" y="1309293"/>
                </a:lnTo>
                <a:lnTo>
                  <a:pt x="2314600" y="1733600"/>
                </a:lnTo>
                <a:lnTo>
                  <a:pt x="2320785" y="1744687"/>
                </a:lnTo>
                <a:lnTo>
                  <a:pt x="2314600" y="1755787"/>
                </a:lnTo>
                <a:lnTo>
                  <a:pt x="3787825" y="2577973"/>
                </a:lnTo>
                <a:lnTo>
                  <a:pt x="3775456" y="2600147"/>
                </a:lnTo>
                <a:lnTo>
                  <a:pt x="3860558" y="2604008"/>
                </a:lnTo>
                <a:lnTo>
                  <a:pt x="3857015" y="2555951"/>
                </a:lnTo>
                <a:lnTo>
                  <a:pt x="3854310" y="2519045"/>
                </a:lnTo>
                <a:lnTo>
                  <a:pt x="3832479" y="2532037"/>
                </a:lnTo>
                <a:lnTo>
                  <a:pt x="3808361" y="2491536"/>
                </a:lnTo>
                <a:lnTo>
                  <a:pt x="3808361" y="2541193"/>
                </a:lnTo>
                <a:lnTo>
                  <a:pt x="3803993" y="2549017"/>
                </a:lnTo>
                <a:lnTo>
                  <a:pt x="3796271" y="2553614"/>
                </a:lnTo>
                <a:lnTo>
                  <a:pt x="2369604" y="1757400"/>
                </a:lnTo>
                <a:lnTo>
                  <a:pt x="3341713" y="1757400"/>
                </a:lnTo>
                <a:lnTo>
                  <a:pt x="3808361" y="2541193"/>
                </a:lnTo>
                <a:lnTo>
                  <a:pt x="3808361" y="2491536"/>
                </a:lnTo>
                <a:lnTo>
                  <a:pt x="3371265" y="1757400"/>
                </a:lnTo>
                <a:lnTo>
                  <a:pt x="3784358" y="1757400"/>
                </a:lnTo>
                <a:lnTo>
                  <a:pt x="3784358" y="1782800"/>
                </a:lnTo>
                <a:lnTo>
                  <a:pt x="3835158" y="1757400"/>
                </a:lnTo>
                <a:lnTo>
                  <a:pt x="3846131" y="1751914"/>
                </a:lnTo>
                <a:lnTo>
                  <a:pt x="3860558" y="1757718"/>
                </a:lnTo>
                <a:lnTo>
                  <a:pt x="3857485" y="1746237"/>
                </a:lnTo>
                <a:lnTo>
                  <a:pt x="3860558" y="1744700"/>
                </a:lnTo>
                <a:lnTo>
                  <a:pt x="3856545" y="1742706"/>
                </a:lnTo>
                <a:lnTo>
                  <a:pt x="3850106" y="1718576"/>
                </a:lnTo>
                <a:lnTo>
                  <a:pt x="3838587" y="1675396"/>
                </a:lnTo>
                <a:lnTo>
                  <a:pt x="3819563" y="1692236"/>
                </a:lnTo>
                <a:lnTo>
                  <a:pt x="3800551" y="1670761"/>
                </a:lnTo>
                <a:lnTo>
                  <a:pt x="3800551" y="1709064"/>
                </a:lnTo>
                <a:lnTo>
                  <a:pt x="3796474" y="1712671"/>
                </a:lnTo>
                <a:lnTo>
                  <a:pt x="3784358" y="1706600"/>
                </a:lnTo>
                <a:lnTo>
                  <a:pt x="3784358" y="1723402"/>
                </a:lnTo>
                <a:lnTo>
                  <a:pt x="3781526" y="1725904"/>
                </a:lnTo>
                <a:lnTo>
                  <a:pt x="3784358" y="1727047"/>
                </a:lnTo>
                <a:lnTo>
                  <a:pt x="3784358" y="1732000"/>
                </a:lnTo>
                <a:lnTo>
                  <a:pt x="3356152" y="1732000"/>
                </a:lnTo>
                <a:lnTo>
                  <a:pt x="3326587" y="1682356"/>
                </a:lnTo>
                <a:lnTo>
                  <a:pt x="3326587" y="1732000"/>
                </a:lnTo>
                <a:lnTo>
                  <a:pt x="2369616" y="1732000"/>
                </a:lnTo>
                <a:lnTo>
                  <a:pt x="3087916" y="1331137"/>
                </a:lnTo>
                <a:lnTo>
                  <a:pt x="3326587" y="1732000"/>
                </a:lnTo>
                <a:lnTo>
                  <a:pt x="3326587" y="1682356"/>
                </a:lnTo>
                <a:lnTo>
                  <a:pt x="3110103" y="1318755"/>
                </a:lnTo>
                <a:lnTo>
                  <a:pt x="3341052" y="1189863"/>
                </a:lnTo>
                <a:lnTo>
                  <a:pt x="3800551" y="1709064"/>
                </a:lnTo>
                <a:lnTo>
                  <a:pt x="3800551" y="1670761"/>
                </a:lnTo>
                <a:lnTo>
                  <a:pt x="3363747" y="1177188"/>
                </a:lnTo>
                <a:lnTo>
                  <a:pt x="3800208" y="933602"/>
                </a:lnTo>
                <a:lnTo>
                  <a:pt x="3812590" y="955776"/>
                </a:lnTo>
                <a:lnTo>
                  <a:pt x="3847020" y="905230"/>
                </a:lnTo>
                <a:lnTo>
                  <a:pt x="3851999" y="897928"/>
                </a:lnTo>
                <a:lnTo>
                  <a:pt x="3860558" y="898398"/>
                </a:lnTo>
                <a:lnTo>
                  <a:pt x="3856164" y="891819"/>
                </a:lnTo>
                <a:lnTo>
                  <a:pt x="3860558" y="885380"/>
                </a:lnTo>
                <a:close/>
              </a:path>
              <a:path w="6294755" h="2615565">
                <a:moveTo>
                  <a:pt x="6294717" y="887780"/>
                </a:moveTo>
                <a:lnTo>
                  <a:pt x="6288595" y="887679"/>
                </a:lnTo>
                <a:lnTo>
                  <a:pt x="6289421" y="885380"/>
                </a:lnTo>
                <a:lnTo>
                  <a:pt x="6282398" y="887564"/>
                </a:lnTo>
                <a:lnTo>
                  <a:pt x="6280366" y="887526"/>
                </a:lnTo>
                <a:lnTo>
                  <a:pt x="6289421" y="882980"/>
                </a:lnTo>
                <a:lnTo>
                  <a:pt x="6264110" y="870369"/>
                </a:lnTo>
                <a:lnTo>
                  <a:pt x="6213602" y="845197"/>
                </a:lnTo>
                <a:lnTo>
                  <a:pt x="6213602" y="940612"/>
                </a:lnTo>
                <a:lnTo>
                  <a:pt x="5691797" y="1441945"/>
                </a:lnTo>
                <a:lnTo>
                  <a:pt x="5672252" y="1432585"/>
                </a:lnTo>
                <a:lnTo>
                  <a:pt x="5672252" y="1460728"/>
                </a:lnTo>
                <a:lnTo>
                  <a:pt x="5388673" y="1733181"/>
                </a:lnTo>
                <a:lnTo>
                  <a:pt x="4556544" y="1732064"/>
                </a:lnTo>
                <a:lnTo>
                  <a:pt x="5398859" y="1329753"/>
                </a:lnTo>
                <a:lnTo>
                  <a:pt x="5672252" y="1460728"/>
                </a:lnTo>
                <a:lnTo>
                  <a:pt x="5672252" y="1432585"/>
                </a:lnTo>
                <a:lnTo>
                  <a:pt x="5428285" y="1315707"/>
                </a:lnTo>
                <a:lnTo>
                  <a:pt x="6213602" y="940612"/>
                </a:lnTo>
                <a:lnTo>
                  <a:pt x="6213602" y="845197"/>
                </a:lnTo>
                <a:lnTo>
                  <a:pt x="6213233" y="845019"/>
                </a:lnTo>
                <a:lnTo>
                  <a:pt x="6213233" y="895794"/>
                </a:lnTo>
                <a:lnTo>
                  <a:pt x="6213233" y="909091"/>
                </a:lnTo>
                <a:lnTo>
                  <a:pt x="6208077" y="910691"/>
                </a:lnTo>
                <a:lnTo>
                  <a:pt x="6210960" y="913714"/>
                </a:lnTo>
                <a:lnTo>
                  <a:pt x="5398859" y="1301610"/>
                </a:lnTo>
                <a:lnTo>
                  <a:pt x="4556391" y="898017"/>
                </a:lnTo>
                <a:lnTo>
                  <a:pt x="6213233" y="895794"/>
                </a:lnTo>
                <a:lnTo>
                  <a:pt x="6213233" y="845019"/>
                </a:lnTo>
                <a:lnTo>
                  <a:pt x="6213195" y="870394"/>
                </a:lnTo>
                <a:lnTo>
                  <a:pt x="4500626" y="872680"/>
                </a:lnTo>
                <a:lnTo>
                  <a:pt x="4500638" y="885367"/>
                </a:lnTo>
                <a:lnTo>
                  <a:pt x="4495152" y="896835"/>
                </a:lnTo>
                <a:lnTo>
                  <a:pt x="5369420" y="1315656"/>
                </a:lnTo>
                <a:lnTo>
                  <a:pt x="4495165" y="1733232"/>
                </a:lnTo>
                <a:lnTo>
                  <a:pt x="4500638" y="1744713"/>
                </a:lnTo>
                <a:lnTo>
                  <a:pt x="4500626" y="1757387"/>
                </a:lnTo>
                <a:lnTo>
                  <a:pt x="5362270" y="1758556"/>
                </a:lnTo>
                <a:lnTo>
                  <a:pt x="4491837" y="2594851"/>
                </a:lnTo>
                <a:lnTo>
                  <a:pt x="4500638" y="2604020"/>
                </a:lnTo>
                <a:lnTo>
                  <a:pt x="4506138" y="2615463"/>
                </a:lnTo>
                <a:lnTo>
                  <a:pt x="6226226" y="1789137"/>
                </a:lnTo>
                <a:lnTo>
                  <a:pt x="6237236" y="1812036"/>
                </a:lnTo>
                <a:lnTo>
                  <a:pt x="6276975" y="1760740"/>
                </a:lnTo>
                <a:lnTo>
                  <a:pt x="6283045" y="1752904"/>
                </a:lnTo>
                <a:lnTo>
                  <a:pt x="6294717" y="1747088"/>
                </a:lnTo>
                <a:lnTo>
                  <a:pt x="6285306" y="1742376"/>
                </a:lnTo>
                <a:lnTo>
                  <a:pt x="6289421" y="1742300"/>
                </a:lnTo>
                <a:lnTo>
                  <a:pt x="6277000" y="1726311"/>
                </a:lnTo>
                <a:lnTo>
                  <a:pt x="6237160" y="1675015"/>
                </a:lnTo>
                <a:lnTo>
                  <a:pt x="6226175" y="1697926"/>
                </a:lnTo>
                <a:lnTo>
                  <a:pt x="6215227" y="1692694"/>
                </a:lnTo>
                <a:lnTo>
                  <a:pt x="6215227" y="1766239"/>
                </a:lnTo>
                <a:lnTo>
                  <a:pt x="4566640" y="2558224"/>
                </a:lnTo>
                <a:lnTo>
                  <a:pt x="5398897" y="1758607"/>
                </a:lnTo>
                <a:lnTo>
                  <a:pt x="6212078" y="1759686"/>
                </a:lnTo>
                <a:lnTo>
                  <a:pt x="6215227" y="1766239"/>
                </a:lnTo>
                <a:lnTo>
                  <a:pt x="6215227" y="1692694"/>
                </a:lnTo>
                <a:lnTo>
                  <a:pt x="6215215" y="1720824"/>
                </a:lnTo>
                <a:lnTo>
                  <a:pt x="6208763" y="1734273"/>
                </a:lnTo>
                <a:lnTo>
                  <a:pt x="5425300" y="1733232"/>
                </a:lnTo>
                <a:lnTo>
                  <a:pt x="5696724" y="1472450"/>
                </a:lnTo>
                <a:lnTo>
                  <a:pt x="6215215" y="1720824"/>
                </a:lnTo>
                <a:lnTo>
                  <a:pt x="6215215" y="1692681"/>
                </a:lnTo>
                <a:lnTo>
                  <a:pt x="5716270" y="1453667"/>
                </a:lnTo>
                <a:lnTo>
                  <a:pt x="6240145" y="950341"/>
                </a:lnTo>
                <a:lnTo>
                  <a:pt x="6242380" y="955001"/>
                </a:lnTo>
                <a:lnTo>
                  <a:pt x="6246063" y="950264"/>
                </a:lnTo>
                <a:lnTo>
                  <a:pt x="6260871" y="965644"/>
                </a:lnTo>
                <a:lnTo>
                  <a:pt x="6277026" y="920203"/>
                </a:lnTo>
                <a:lnTo>
                  <a:pt x="6283388" y="902335"/>
                </a:lnTo>
                <a:lnTo>
                  <a:pt x="6294717" y="8877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2178" y="1512314"/>
            <a:ext cx="7423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90" dirty="0">
                <a:latin typeface="Gill Sans MT"/>
                <a:cs typeface="Gill Sans MT"/>
              </a:rPr>
              <a:t>Du</a:t>
            </a:r>
            <a:r>
              <a:rPr sz="2800" spc="15" dirty="0">
                <a:latin typeface="Gill Sans MT"/>
                <a:cs typeface="Gill Sans MT"/>
              </a:rPr>
              <a:t>r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ng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80" dirty="0">
                <a:latin typeface="Gill Sans MT"/>
                <a:cs typeface="Gill Sans MT"/>
              </a:rPr>
              <a:t>n</a:t>
            </a:r>
            <a:r>
              <a:rPr sz="2800" spc="-40" dirty="0">
                <a:latin typeface="Gill Sans MT"/>
                <a:cs typeface="Gill Sans MT"/>
              </a:rPr>
              <a:t>i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10" dirty="0">
                <a:latin typeface="Gill Sans MT"/>
                <a:cs typeface="Gill Sans MT"/>
              </a:rPr>
              <a:t>g</a:t>
            </a:r>
            <a:r>
              <a:rPr sz="2800" spc="-120" dirty="0">
                <a:latin typeface="Gill Sans MT"/>
                <a:cs typeface="Gill Sans MT"/>
              </a:rPr>
              <a:t>,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105" dirty="0">
                <a:latin typeface="Gill Sans MT"/>
                <a:cs typeface="Gill Sans MT"/>
              </a:rPr>
              <a:t>r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15" dirty="0">
                <a:latin typeface="Gill Sans MT"/>
                <a:cs typeface="Gill Sans MT"/>
              </a:rPr>
              <a:t>n</a:t>
            </a:r>
            <a:r>
              <a:rPr sz="2800" spc="-20" dirty="0">
                <a:latin typeface="Gill Sans MT"/>
                <a:cs typeface="Gill Sans MT"/>
              </a:rPr>
              <a:t>d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spc="-70" dirty="0">
                <a:latin typeface="Gill Sans MT"/>
                <a:cs typeface="Gill Sans MT"/>
              </a:rPr>
              <a:t>m</a:t>
            </a:r>
            <a:r>
              <a:rPr sz="2800" spc="-50" dirty="0">
                <a:latin typeface="Gill Sans MT"/>
                <a:cs typeface="Gill Sans MT"/>
              </a:rPr>
              <a:t>l</a:t>
            </a:r>
            <a:r>
              <a:rPr sz="2800" spc="-60" dirty="0">
                <a:latin typeface="Gill Sans MT"/>
                <a:cs typeface="Gill Sans MT"/>
              </a:rPr>
              <a:t>y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-90" dirty="0">
                <a:latin typeface="Gill Sans MT"/>
                <a:cs typeface="Gill Sans MT"/>
              </a:rPr>
              <a:t>t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5" dirty="0">
                <a:latin typeface="Gill Sans MT"/>
                <a:cs typeface="Gill Sans MT"/>
              </a:rPr>
              <a:t>s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dirty="0">
                <a:latin typeface="Gill Sans MT"/>
                <a:cs typeface="Gill Sans MT"/>
              </a:rPr>
              <a:t>me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70" dirty="0">
                <a:latin typeface="Gill Sans MT"/>
                <a:cs typeface="Gill Sans MT"/>
              </a:rPr>
              <a:t>c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30" dirty="0">
                <a:latin typeface="Gill Sans MT"/>
                <a:cs typeface="Gill Sans MT"/>
              </a:rPr>
              <a:t>v</a:t>
            </a:r>
            <a:r>
              <a:rPr sz="2800" spc="5" dirty="0">
                <a:latin typeface="Gill Sans MT"/>
                <a:cs typeface="Gill Sans MT"/>
              </a:rPr>
              <a:t>a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95" dirty="0">
                <a:latin typeface="Gill Sans MT"/>
                <a:cs typeface="Gill Sans MT"/>
              </a:rPr>
              <a:t>i</a:t>
            </a:r>
            <a:r>
              <a:rPr sz="2800" spc="-40" dirty="0">
                <a:latin typeface="Gill Sans MT"/>
                <a:cs typeface="Gill Sans MT"/>
              </a:rPr>
              <a:t>o</a:t>
            </a:r>
            <a:r>
              <a:rPr sz="2800" spc="-60" dirty="0">
                <a:latin typeface="Gill Sans MT"/>
                <a:cs typeface="Gill Sans MT"/>
              </a:rPr>
              <a:t>ns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t</a:t>
            </a:r>
            <a:r>
              <a:rPr sz="2800" spc="-30" dirty="0">
                <a:latin typeface="Gill Sans MT"/>
                <a:cs typeface="Gill Sans MT"/>
              </a:rPr>
              <a:t>o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0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6852" y="1931923"/>
            <a:ext cx="546417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indent="-4000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12115" algn="l"/>
                <a:tab pos="412750" algn="l"/>
              </a:tabLst>
            </a:pPr>
            <a:r>
              <a:rPr sz="2400" spc="-365" dirty="0">
                <a:latin typeface="Gill Sans MT"/>
                <a:cs typeface="Gill Sans MT"/>
              </a:rPr>
              <a:t>T</a:t>
            </a:r>
            <a:r>
              <a:rPr sz="2400" spc="-60" dirty="0">
                <a:latin typeface="Gill Sans MT"/>
                <a:cs typeface="Gill Sans MT"/>
              </a:rPr>
              <a:t>y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60" dirty="0">
                <a:latin typeface="Gill Sans MT"/>
                <a:cs typeface="Gill Sans MT"/>
              </a:rPr>
              <a:t>c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80" dirty="0">
                <a:latin typeface="Gill Sans MT"/>
                <a:cs typeface="Gill Sans MT"/>
              </a:rPr>
              <a:t>l</a:t>
            </a:r>
            <a:r>
              <a:rPr sz="2400" spc="-100" dirty="0">
                <a:latin typeface="Gill Sans MT"/>
                <a:cs typeface="Gill Sans MT"/>
              </a:rPr>
              <a:t>l</a:t>
            </a:r>
            <a:r>
              <a:rPr sz="2400" spc="-55" dirty="0">
                <a:latin typeface="Gill Sans MT"/>
                <a:cs typeface="Gill Sans MT"/>
              </a:rPr>
              <a:t>y</a:t>
            </a:r>
            <a:r>
              <a:rPr sz="2400" spc="-250" dirty="0">
                <a:latin typeface="Gill Sans MT"/>
                <a:cs typeface="Gill Sans MT"/>
              </a:rPr>
              <a:t> </a:t>
            </a:r>
            <a:r>
              <a:rPr sz="2400" spc="-105" dirty="0">
                <a:latin typeface="Gill Sans MT"/>
                <a:cs typeface="Gill Sans MT"/>
              </a:rPr>
              <a:t>‘</a:t>
            </a:r>
            <a:r>
              <a:rPr sz="2400" dirty="0">
                <a:latin typeface="Gill Sans MT"/>
                <a:cs typeface="Gill Sans MT"/>
              </a:rPr>
              <a:t>d</a:t>
            </a:r>
            <a:r>
              <a:rPr sz="2400" spc="-155" dirty="0">
                <a:latin typeface="Gill Sans MT"/>
                <a:cs typeface="Gill Sans MT"/>
              </a:rPr>
              <a:t>r</a:t>
            </a:r>
            <a:r>
              <a:rPr sz="2400" spc="-30" dirty="0">
                <a:latin typeface="Gill Sans MT"/>
                <a:cs typeface="Gill Sans MT"/>
              </a:rPr>
              <a:t>o</a:t>
            </a:r>
            <a:r>
              <a:rPr sz="2400" spc="20" dirty="0">
                <a:latin typeface="Gill Sans MT"/>
                <a:cs typeface="Gill Sans MT"/>
              </a:rPr>
              <a:t>p</a:t>
            </a:r>
            <a:r>
              <a:rPr sz="2400" spc="-105" dirty="0">
                <a:latin typeface="Gill Sans MT"/>
                <a:cs typeface="Gill Sans MT"/>
              </a:rPr>
              <a:t>’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Gill Sans MT"/>
                <a:cs typeface="Gill Sans MT"/>
              </a:rPr>
              <a:t>50%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o</a:t>
            </a:r>
            <a:r>
              <a:rPr sz="2400" spc="-25" dirty="0">
                <a:latin typeface="Gill Sans MT"/>
                <a:cs typeface="Gill Sans MT"/>
              </a:rPr>
              <a:t>f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60" dirty="0">
                <a:latin typeface="Gill Sans MT"/>
                <a:cs typeface="Gill Sans MT"/>
              </a:rPr>
              <a:t>c</a:t>
            </a:r>
            <a:r>
              <a:rPr sz="2400" spc="-75" dirty="0">
                <a:latin typeface="Gill Sans MT"/>
                <a:cs typeface="Gill Sans MT"/>
              </a:rPr>
              <a:t>t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30" dirty="0">
                <a:latin typeface="Gill Sans MT"/>
                <a:cs typeface="Gill Sans MT"/>
              </a:rPr>
              <a:t>v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75" dirty="0">
                <a:latin typeface="Gill Sans MT"/>
                <a:cs typeface="Gill Sans MT"/>
              </a:rPr>
              <a:t>t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30" dirty="0">
                <a:latin typeface="Gill Sans MT"/>
                <a:cs typeface="Gill Sans MT"/>
              </a:rPr>
              <a:t>on</a:t>
            </a:r>
            <a:r>
              <a:rPr sz="2400" spc="-75" dirty="0">
                <a:latin typeface="Gill Sans MT"/>
                <a:cs typeface="Gill Sans MT"/>
              </a:rPr>
              <a:t>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i</a:t>
            </a:r>
            <a:r>
              <a:rPr sz="2400" spc="-25" dirty="0">
                <a:latin typeface="Gill Sans MT"/>
                <a:cs typeface="Gill Sans MT"/>
              </a:rPr>
              <a:t>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l</a:t>
            </a:r>
            <a:r>
              <a:rPr sz="2400" spc="-40" dirty="0">
                <a:latin typeface="Gill Sans MT"/>
                <a:cs typeface="Gill Sans MT"/>
              </a:rPr>
              <a:t>a</a:t>
            </a:r>
            <a:r>
              <a:rPr sz="2400" spc="-105" dirty="0">
                <a:latin typeface="Gill Sans MT"/>
                <a:cs typeface="Gill Sans MT"/>
              </a:rPr>
              <a:t>y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155" dirty="0">
                <a:latin typeface="Gill Sans MT"/>
                <a:cs typeface="Gill Sans MT"/>
              </a:rPr>
              <a:t>r</a:t>
            </a:r>
            <a:endParaRPr sz="2400">
              <a:latin typeface="Gill Sans MT"/>
              <a:cs typeface="Gill Sans MT"/>
            </a:endParaRPr>
          </a:p>
          <a:p>
            <a:pPr marL="412750" indent="-4000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412115" algn="l"/>
                <a:tab pos="412750" algn="l"/>
              </a:tabLst>
            </a:pPr>
            <a:r>
              <a:rPr sz="2400" spc="-65" dirty="0">
                <a:latin typeface="Gill Sans MT"/>
                <a:cs typeface="Gill Sans MT"/>
              </a:rPr>
              <a:t>Forces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to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not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80" dirty="0">
                <a:latin typeface="Gill Sans MT"/>
                <a:cs typeface="Gill Sans MT"/>
              </a:rPr>
              <a:t>rely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on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any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node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65719" y="2124367"/>
            <a:ext cx="3535679" cy="426084"/>
          </a:xfrm>
          <a:custGeom>
            <a:avLst/>
            <a:gdLst/>
            <a:ahLst/>
            <a:cxnLst/>
            <a:rect l="l" t="t" r="r" b="b"/>
            <a:pathLst>
              <a:path w="3535679" h="426085">
                <a:moveTo>
                  <a:pt x="346475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464750" y="425551"/>
                </a:lnTo>
                <a:lnTo>
                  <a:pt x="3492362" y="419978"/>
                </a:lnTo>
                <a:lnTo>
                  <a:pt x="3514907" y="404780"/>
                </a:lnTo>
                <a:lnTo>
                  <a:pt x="3530106" y="382239"/>
                </a:lnTo>
                <a:lnTo>
                  <a:pt x="3535679" y="354634"/>
                </a:lnTo>
                <a:lnTo>
                  <a:pt x="3535679" y="70929"/>
                </a:lnTo>
                <a:lnTo>
                  <a:pt x="3530106" y="43317"/>
                </a:lnTo>
                <a:lnTo>
                  <a:pt x="3514907" y="20772"/>
                </a:lnTo>
                <a:lnTo>
                  <a:pt x="3492362" y="5573"/>
                </a:lnTo>
                <a:lnTo>
                  <a:pt x="346475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43392" y="2189988"/>
            <a:ext cx="265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tf.keras.layers.Dropout(p=0.5)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2" y="2182367"/>
            <a:ext cx="295655" cy="310896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2314752"/>
            <a:ext cx="7010400" cy="3886200"/>
          </a:xfrm>
          <a:custGeom>
            <a:avLst/>
            <a:gdLst/>
            <a:ahLst/>
            <a:cxnLst/>
            <a:rect l="l" t="t" r="r" b="b"/>
            <a:pathLst>
              <a:path w="7010400" h="3886200">
                <a:moveTo>
                  <a:pt x="7010400" y="3615080"/>
                </a:moveTo>
                <a:lnTo>
                  <a:pt x="6867525" y="3543643"/>
                </a:lnTo>
                <a:lnTo>
                  <a:pt x="6867525" y="3600793"/>
                </a:lnTo>
                <a:lnTo>
                  <a:pt x="291007" y="3600793"/>
                </a:lnTo>
                <a:lnTo>
                  <a:pt x="291007" y="142875"/>
                </a:lnTo>
                <a:lnTo>
                  <a:pt x="348157" y="142875"/>
                </a:lnTo>
                <a:lnTo>
                  <a:pt x="341007" y="128587"/>
                </a:lnTo>
                <a:lnTo>
                  <a:pt x="276720" y="0"/>
                </a:lnTo>
                <a:lnTo>
                  <a:pt x="205282" y="142875"/>
                </a:lnTo>
                <a:lnTo>
                  <a:pt x="262432" y="142875"/>
                </a:lnTo>
                <a:lnTo>
                  <a:pt x="262432" y="3600793"/>
                </a:lnTo>
                <a:lnTo>
                  <a:pt x="0" y="3600793"/>
                </a:lnTo>
                <a:lnTo>
                  <a:pt x="0" y="3629368"/>
                </a:lnTo>
                <a:lnTo>
                  <a:pt x="262432" y="3629368"/>
                </a:lnTo>
                <a:lnTo>
                  <a:pt x="262432" y="3886200"/>
                </a:lnTo>
                <a:lnTo>
                  <a:pt x="291007" y="3886200"/>
                </a:lnTo>
                <a:lnTo>
                  <a:pt x="291007" y="3629368"/>
                </a:lnTo>
                <a:lnTo>
                  <a:pt x="6867525" y="3629368"/>
                </a:lnTo>
                <a:lnTo>
                  <a:pt x="6867525" y="3686518"/>
                </a:lnTo>
                <a:lnTo>
                  <a:pt x="6981825" y="3629368"/>
                </a:lnTo>
                <a:lnTo>
                  <a:pt x="7010400" y="361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533" y="3942588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3157" y="6123444"/>
            <a:ext cx="23056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5" name="object 5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041" y="2801937"/>
              <a:ext cx="6202045" cy="2128520"/>
            </a:xfrm>
            <a:custGeom>
              <a:avLst/>
              <a:gdLst/>
              <a:ahLst/>
              <a:cxnLst/>
              <a:rect l="l" t="t" r="r" b="b"/>
              <a:pathLst>
                <a:path w="6202045" h="2128520">
                  <a:moveTo>
                    <a:pt x="0" y="0"/>
                  </a:moveTo>
                  <a:lnTo>
                    <a:pt x="22710" y="43080"/>
                  </a:lnTo>
                  <a:lnTo>
                    <a:pt x="45558" y="86166"/>
                  </a:lnTo>
                  <a:lnTo>
                    <a:pt x="68555" y="129240"/>
                  </a:lnTo>
                  <a:lnTo>
                    <a:pt x="91712" y="172285"/>
                  </a:lnTo>
                  <a:lnTo>
                    <a:pt x="115040" y="215286"/>
                  </a:lnTo>
                  <a:lnTo>
                    <a:pt x="138550" y="258227"/>
                  </a:lnTo>
                  <a:lnTo>
                    <a:pt x="162253" y="301090"/>
                  </a:lnTo>
                  <a:lnTo>
                    <a:pt x="186159" y="343859"/>
                  </a:lnTo>
                  <a:lnTo>
                    <a:pt x="210280" y="386519"/>
                  </a:lnTo>
                  <a:lnTo>
                    <a:pt x="234627" y="429053"/>
                  </a:lnTo>
                  <a:lnTo>
                    <a:pt x="259211" y="471444"/>
                  </a:lnTo>
                  <a:lnTo>
                    <a:pt x="284042" y="513676"/>
                  </a:lnTo>
                  <a:lnTo>
                    <a:pt x="309132" y="555732"/>
                  </a:lnTo>
                  <a:lnTo>
                    <a:pt x="334491" y="597598"/>
                  </a:lnTo>
                  <a:lnTo>
                    <a:pt x="360131" y="639255"/>
                  </a:lnTo>
                  <a:lnTo>
                    <a:pt x="386062" y="680688"/>
                  </a:lnTo>
                  <a:lnTo>
                    <a:pt x="412296" y="721881"/>
                  </a:lnTo>
                  <a:lnTo>
                    <a:pt x="438843" y="762816"/>
                  </a:lnTo>
                  <a:lnTo>
                    <a:pt x="465715" y="803478"/>
                  </a:lnTo>
                  <a:lnTo>
                    <a:pt x="492922" y="843851"/>
                  </a:lnTo>
                  <a:lnTo>
                    <a:pt x="520475" y="883917"/>
                  </a:lnTo>
                  <a:lnTo>
                    <a:pt x="548385" y="923662"/>
                  </a:lnTo>
                  <a:lnTo>
                    <a:pt x="576664" y="963067"/>
                  </a:lnTo>
                  <a:lnTo>
                    <a:pt x="605321" y="1002118"/>
                  </a:lnTo>
                  <a:lnTo>
                    <a:pt x="634369" y="1040797"/>
                  </a:lnTo>
                  <a:lnTo>
                    <a:pt x="663818" y="1079088"/>
                  </a:lnTo>
                  <a:lnTo>
                    <a:pt x="693679" y="1116976"/>
                  </a:lnTo>
                  <a:lnTo>
                    <a:pt x="723964" y="1154442"/>
                  </a:lnTo>
                  <a:lnTo>
                    <a:pt x="754682" y="1191473"/>
                  </a:lnTo>
                  <a:lnTo>
                    <a:pt x="785845" y="1228050"/>
                  </a:lnTo>
                  <a:lnTo>
                    <a:pt x="817464" y="1264157"/>
                  </a:lnTo>
                  <a:lnTo>
                    <a:pt x="849549" y="1299779"/>
                  </a:lnTo>
                  <a:lnTo>
                    <a:pt x="882113" y="1334899"/>
                  </a:lnTo>
                  <a:lnTo>
                    <a:pt x="915165" y="1369500"/>
                  </a:lnTo>
                  <a:lnTo>
                    <a:pt x="948718" y="1403566"/>
                  </a:lnTo>
                  <a:lnTo>
                    <a:pt x="982781" y="1437082"/>
                  </a:lnTo>
                  <a:lnTo>
                    <a:pt x="1017365" y="1470029"/>
                  </a:lnTo>
                  <a:lnTo>
                    <a:pt x="1052482" y="1502393"/>
                  </a:lnTo>
                  <a:lnTo>
                    <a:pt x="1088143" y="1534157"/>
                  </a:lnTo>
                  <a:lnTo>
                    <a:pt x="1124359" y="1565304"/>
                  </a:lnTo>
                  <a:lnTo>
                    <a:pt x="1161140" y="1595818"/>
                  </a:lnTo>
                  <a:lnTo>
                    <a:pt x="1198497" y="1625683"/>
                  </a:lnTo>
                  <a:lnTo>
                    <a:pt x="1236442" y="1654883"/>
                  </a:lnTo>
                  <a:lnTo>
                    <a:pt x="1274985" y="1683400"/>
                  </a:lnTo>
                  <a:lnTo>
                    <a:pt x="1314138" y="1711219"/>
                  </a:lnTo>
                  <a:lnTo>
                    <a:pt x="1353911" y="1738324"/>
                  </a:lnTo>
                  <a:lnTo>
                    <a:pt x="1394315" y="1764697"/>
                  </a:lnTo>
                  <a:lnTo>
                    <a:pt x="1435362" y="1790324"/>
                  </a:lnTo>
                  <a:lnTo>
                    <a:pt x="1477062" y="1815186"/>
                  </a:lnTo>
                  <a:lnTo>
                    <a:pt x="1519426" y="1839269"/>
                  </a:lnTo>
                  <a:lnTo>
                    <a:pt x="1562465" y="1862555"/>
                  </a:lnTo>
                  <a:lnTo>
                    <a:pt x="1606190" y="1885029"/>
                  </a:lnTo>
                  <a:lnTo>
                    <a:pt x="1650612" y="1906673"/>
                  </a:lnTo>
                  <a:lnTo>
                    <a:pt x="1695743" y="1927472"/>
                  </a:lnTo>
                  <a:lnTo>
                    <a:pt x="1741592" y="1947410"/>
                  </a:lnTo>
                  <a:lnTo>
                    <a:pt x="1788172" y="1966469"/>
                  </a:lnTo>
                  <a:lnTo>
                    <a:pt x="1835492" y="1984634"/>
                  </a:lnTo>
                  <a:lnTo>
                    <a:pt x="1883564" y="2001888"/>
                  </a:lnTo>
                  <a:lnTo>
                    <a:pt x="1932399" y="2018215"/>
                  </a:lnTo>
                  <a:lnTo>
                    <a:pt x="1982008" y="2033599"/>
                  </a:lnTo>
                  <a:lnTo>
                    <a:pt x="2032401" y="2048023"/>
                  </a:lnTo>
                  <a:lnTo>
                    <a:pt x="2083591" y="2061471"/>
                  </a:lnTo>
                  <a:lnTo>
                    <a:pt x="3176889" y="2128399"/>
                  </a:lnTo>
                  <a:lnTo>
                    <a:pt x="4542591" y="2014616"/>
                  </a:lnTo>
                  <a:lnTo>
                    <a:pt x="5708378" y="1850634"/>
                  </a:lnTo>
                  <a:lnTo>
                    <a:pt x="6201933" y="1766971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791" y="5749296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5799" y="3556487"/>
              <a:ext cx="5701665" cy="2357755"/>
            </a:xfrm>
            <a:custGeom>
              <a:avLst/>
              <a:gdLst/>
              <a:ahLst/>
              <a:cxnLst/>
              <a:rect l="l" t="t" r="r" b="b"/>
              <a:pathLst>
                <a:path w="5701665" h="2357754">
                  <a:moveTo>
                    <a:pt x="5701080" y="0"/>
                  </a:moveTo>
                  <a:lnTo>
                    <a:pt x="0" y="0"/>
                  </a:lnTo>
                  <a:lnTo>
                    <a:pt x="0" y="2357272"/>
                  </a:lnTo>
                  <a:lnTo>
                    <a:pt x="5701080" y="2357272"/>
                  </a:lnTo>
                  <a:lnTo>
                    <a:pt x="570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086533" y="3942588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3157" y="6123444"/>
            <a:ext cx="23056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5" name="object 5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041" y="2801937"/>
              <a:ext cx="6202045" cy="2128520"/>
            </a:xfrm>
            <a:custGeom>
              <a:avLst/>
              <a:gdLst/>
              <a:ahLst/>
              <a:cxnLst/>
              <a:rect l="l" t="t" r="r" b="b"/>
              <a:pathLst>
                <a:path w="6202045" h="2128520">
                  <a:moveTo>
                    <a:pt x="0" y="0"/>
                  </a:moveTo>
                  <a:lnTo>
                    <a:pt x="22710" y="43080"/>
                  </a:lnTo>
                  <a:lnTo>
                    <a:pt x="45558" y="86166"/>
                  </a:lnTo>
                  <a:lnTo>
                    <a:pt x="68555" y="129240"/>
                  </a:lnTo>
                  <a:lnTo>
                    <a:pt x="91712" y="172285"/>
                  </a:lnTo>
                  <a:lnTo>
                    <a:pt x="115040" y="215286"/>
                  </a:lnTo>
                  <a:lnTo>
                    <a:pt x="138550" y="258227"/>
                  </a:lnTo>
                  <a:lnTo>
                    <a:pt x="162253" y="301090"/>
                  </a:lnTo>
                  <a:lnTo>
                    <a:pt x="186159" y="343859"/>
                  </a:lnTo>
                  <a:lnTo>
                    <a:pt x="210280" y="386519"/>
                  </a:lnTo>
                  <a:lnTo>
                    <a:pt x="234627" y="429053"/>
                  </a:lnTo>
                  <a:lnTo>
                    <a:pt x="259211" y="471444"/>
                  </a:lnTo>
                  <a:lnTo>
                    <a:pt x="284042" y="513676"/>
                  </a:lnTo>
                  <a:lnTo>
                    <a:pt x="309132" y="555732"/>
                  </a:lnTo>
                  <a:lnTo>
                    <a:pt x="334491" y="597598"/>
                  </a:lnTo>
                  <a:lnTo>
                    <a:pt x="360131" y="639255"/>
                  </a:lnTo>
                  <a:lnTo>
                    <a:pt x="386062" y="680688"/>
                  </a:lnTo>
                  <a:lnTo>
                    <a:pt x="412296" y="721881"/>
                  </a:lnTo>
                  <a:lnTo>
                    <a:pt x="438843" y="762816"/>
                  </a:lnTo>
                  <a:lnTo>
                    <a:pt x="465715" y="803478"/>
                  </a:lnTo>
                  <a:lnTo>
                    <a:pt x="492922" y="843851"/>
                  </a:lnTo>
                  <a:lnTo>
                    <a:pt x="520475" y="883917"/>
                  </a:lnTo>
                  <a:lnTo>
                    <a:pt x="548385" y="923662"/>
                  </a:lnTo>
                  <a:lnTo>
                    <a:pt x="576664" y="963067"/>
                  </a:lnTo>
                  <a:lnTo>
                    <a:pt x="605321" y="1002118"/>
                  </a:lnTo>
                  <a:lnTo>
                    <a:pt x="634369" y="1040797"/>
                  </a:lnTo>
                  <a:lnTo>
                    <a:pt x="663818" y="1079088"/>
                  </a:lnTo>
                  <a:lnTo>
                    <a:pt x="693679" y="1116976"/>
                  </a:lnTo>
                  <a:lnTo>
                    <a:pt x="723964" y="1154442"/>
                  </a:lnTo>
                  <a:lnTo>
                    <a:pt x="754682" y="1191473"/>
                  </a:lnTo>
                  <a:lnTo>
                    <a:pt x="785845" y="1228050"/>
                  </a:lnTo>
                  <a:lnTo>
                    <a:pt x="817464" y="1264157"/>
                  </a:lnTo>
                  <a:lnTo>
                    <a:pt x="849549" y="1299779"/>
                  </a:lnTo>
                  <a:lnTo>
                    <a:pt x="882113" y="1334899"/>
                  </a:lnTo>
                  <a:lnTo>
                    <a:pt x="915165" y="1369500"/>
                  </a:lnTo>
                  <a:lnTo>
                    <a:pt x="948718" y="1403566"/>
                  </a:lnTo>
                  <a:lnTo>
                    <a:pt x="982781" y="1437082"/>
                  </a:lnTo>
                  <a:lnTo>
                    <a:pt x="1017365" y="1470029"/>
                  </a:lnTo>
                  <a:lnTo>
                    <a:pt x="1052482" y="1502393"/>
                  </a:lnTo>
                  <a:lnTo>
                    <a:pt x="1088143" y="1534157"/>
                  </a:lnTo>
                  <a:lnTo>
                    <a:pt x="1124359" y="1565304"/>
                  </a:lnTo>
                  <a:lnTo>
                    <a:pt x="1161140" y="1595818"/>
                  </a:lnTo>
                  <a:lnTo>
                    <a:pt x="1198497" y="1625683"/>
                  </a:lnTo>
                  <a:lnTo>
                    <a:pt x="1236442" y="1654883"/>
                  </a:lnTo>
                  <a:lnTo>
                    <a:pt x="1274985" y="1683400"/>
                  </a:lnTo>
                  <a:lnTo>
                    <a:pt x="1314138" y="1711219"/>
                  </a:lnTo>
                  <a:lnTo>
                    <a:pt x="1353911" y="1738324"/>
                  </a:lnTo>
                  <a:lnTo>
                    <a:pt x="1394315" y="1764697"/>
                  </a:lnTo>
                  <a:lnTo>
                    <a:pt x="1435362" y="1790324"/>
                  </a:lnTo>
                  <a:lnTo>
                    <a:pt x="1477062" y="1815186"/>
                  </a:lnTo>
                  <a:lnTo>
                    <a:pt x="1519426" y="1839269"/>
                  </a:lnTo>
                  <a:lnTo>
                    <a:pt x="1562465" y="1862555"/>
                  </a:lnTo>
                  <a:lnTo>
                    <a:pt x="1606190" y="1885029"/>
                  </a:lnTo>
                  <a:lnTo>
                    <a:pt x="1650612" y="1906673"/>
                  </a:lnTo>
                  <a:lnTo>
                    <a:pt x="1695743" y="1927472"/>
                  </a:lnTo>
                  <a:lnTo>
                    <a:pt x="1741592" y="1947410"/>
                  </a:lnTo>
                  <a:lnTo>
                    <a:pt x="1788172" y="1966469"/>
                  </a:lnTo>
                  <a:lnTo>
                    <a:pt x="1835492" y="1984634"/>
                  </a:lnTo>
                  <a:lnTo>
                    <a:pt x="1883564" y="2001888"/>
                  </a:lnTo>
                  <a:lnTo>
                    <a:pt x="1932399" y="2018215"/>
                  </a:lnTo>
                  <a:lnTo>
                    <a:pt x="1982008" y="2033599"/>
                  </a:lnTo>
                  <a:lnTo>
                    <a:pt x="2032401" y="2048023"/>
                  </a:lnTo>
                  <a:lnTo>
                    <a:pt x="2083591" y="2061471"/>
                  </a:lnTo>
                  <a:lnTo>
                    <a:pt x="3176889" y="2128399"/>
                  </a:lnTo>
                  <a:lnTo>
                    <a:pt x="4542591" y="2014616"/>
                  </a:lnTo>
                  <a:lnTo>
                    <a:pt x="5708378" y="1850634"/>
                  </a:lnTo>
                  <a:lnTo>
                    <a:pt x="6201933" y="1766971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791" y="5749296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4784" y="3556487"/>
              <a:ext cx="4882515" cy="2357755"/>
            </a:xfrm>
            <a:custGeom>
              <a:avLst/>
              <a:gdLst/>
              <a:ahLst/>
              <a:cxnLst/>
              <a:rect l="l" t="t" r="r" b="b"/>
              <a:pathLst>
                <a:path w="4882515" h="2357754">
                  <a:moveTo>
                    <a:pt x="4882095" y="0"/>
                  </a:moveTo>
                  <a:lnTo>
                    <a:pt x="0" y="0"/>
                  </a:lnTo>
                  <a:lnTo>
                    <a:pt x="0" y="2357272"/>
                  </a:lnTo>
                  <a:lnTo>
                    <a:pt x="4882095" y="2357272"/>
                  </a:lnTo>
                  <a:lnTo>
                    <a:pt x="4882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12437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086533" y="3942588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82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43157" y="6123444"/>
            <a:ext cx="23056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4998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86" y="865784"/>
                </a:lnTo>
                <a:lnTo>
                  <a:pt x="13754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34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40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Gill Sans MT"/>
                <a:cs typeface="Gill Sans MT"/>
              </a:rPr>
              <a:t>Weights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ill Sans MT"/>
                <a:cs typeface="Gill Sans MT"/>
              </a:rPr>
              <a:t>Su</a:t>
            </a:r>
            <a:r>
              <a:rPr sz="2000" dirty="0">
                <a:latin typeface="Gill Sans MT"/>
                <a:cs typeface="Gill Sans MT"/>
              </a:rPr>
              <a:t>m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Non-Linearity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5088" y="3010915"/>
            <a:ext cx="384810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mbria Math"/>
                <a:cs typeface="Cambria Math"/>
              </a:rPr>
              <a:t>𝑤</a:t>
            </a:r>
            <a:r>
              <a:rPr sz="1950" spc="-60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65405">
              <a:lnSpc>
                <a:spcPct val="100000"/>
              </a:lnSpc>
              <a:spcBef>
                <a:spcPts val="2014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5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82418" y="2431796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latin typeface="Cambria Math"/>
                <a:cs typeface="Cambria Math"/>
              </a:rPr>
              <a:t>𝑤</a:t>
            </a:r>
            <a:r>
              <a:rPr sz="1950" spc="-352" baseline="-14957" dirty="0">
                <a:latin typeface="Cambria Math"/>
                <a:cs typeface="Cambria Math"/>
              </a:rPr>
              <a:t>%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0616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Cambria Math"/>
                <a:cs typeface="Cambria Math"/>
              </a:rPr>
              <a:t>𝑥</a:t>
            </a:r>
            <a:r>
              <a:rPr sz="2250" spc="6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6484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3568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66900" y="268782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0" dirty="0">
                <a:solidFill>
                  <a:srgbClr val="AFABAB"/>
                </a:solidFill>
                <a:latin typeface="Cambria Math"/>
                <a:cs typeface="Cambria Math"/>
              </a:rPr>
              <a:t>𝑦(</a:t>
            </a:r>
            <a:r>
              <a:rPr sz="1800" spc="525" dirty="0">
                <a:solidFill>
                  <a:srgbClr val="AFABAB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=</a:t>
            </a:r>
            <a:r>
              <a:rPr sz="1800" spc="370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37168" y="2527439"/>
            <a:ext cx="2143125" cy="675640"/>
          </a:xfrm>
          <a:custGeom>
            <a:avLst/>
            <a:gdLst/>
            <a:ahLst/>
            <a:cxnLst/>
            <a:rect l="l" t="t" r="r" b="b"/>
            <a:pathLst>
              <a:path w="2143125" h="675639">
                <a:moveTo>
                  <a:pt x="2035784" y="0"/>
                </a:moveTo>
                <a:lnTo>
                  <a:pt x="2028634" y="7924"/>
                </a:lnTo>
                <a:lnTo>
                  <a:pt x="2049861" y="35385"/>
                </a:lnTo>
                <a:lnTo>
                  <a:pt x="2068320" y="67189"/>
                </a:lnTo>
                <a:lnTo>
                  <a:pt x="2084014" y="103336"/>
                </a:lnTo>
                <a:lnTo>
                  <a:pt x="2096947" y="143827"/>
                </a:lnTo>
                <a:lnTo>
                  <a:pt x="2107058" y="187938"/>
                </a:lnTo>
                <a:lnTo>
                  <a:pt x="2114281" y="234927"/>
                </a:lnTo>
                <a:lnTo>
                  <a:pt x="2118616" y="284798"/>
                </a:lnTo>
                <a:lnTo>
                  <a:pt x="2120061" y="337553"/>
                </a:lnTo>
                <a:lnTo>
                  <a:pt x="2118616" y="390540"/>
                </a:lnTo>
                <a:lnTo>
                  <a:pt x="2114281" y="440574"/>
                </a:lnTo>
                <a:lnTo>
                  <a:pt x="2107058" y="487652"/>
                </a:lnTo>
                <a:lnTo>
                  <a:pt x="2096947" y="531774"/>
                </a:lnTo>
                <a:lnTo>
                  <a:pt x="2084014" y="572240"/>
                </a:lnTo>
                <a:lnTo>
                  <a:pt x="2068320" y="608371"/>
                </a:lnTo>
                <a:lnTo>
                  <a:pt x="2028634" y="667613"/>
                </a:lnTo>
                <a:lnTo>
                  <a:pt x="2035784" y="675538"/>
                </a:lnTo>
                <a:lnTo>
                  <a:pt x="2080694" y="616908"/>
                </a:lnTo>
                <a:lnTo>
                  <a:pt x="2098999" y="580708"/>
                </a:lnTo>
                <a:lnTo>
                  <a:pt x="2114537" y="539915"/>
                </a:lnTo>
                <a:lnTo>
                  <a:pt x="2126914" y="494940"/>
                </a:lnTo>
                <a:lnTo>
                  <a:pt x="2135757" y="446182"/>
                </a:lnTo>
                <a:lnTo>
                  <a:pt x="2141063" y="393643"/>
                </a:lnTo>
                <a:lnTo>
                  <a:pt x="2142832" y="337324"/>
                </a:lnTo>
                <a:lnTo>
                  <a:pt x="2141063" y="281398"/>
                </a:lnTo>
                <a:lnTo>
                  <a:pt x="2135757" y="229139"/>
                </a:lnTo>
                <a:lnTo>
                  <a:pt x="2126914" y="180547"/>
                </a:lnTo>
                <a:lnTo>
                  <a:pt x="2114537" y="135623"/>
                </a:lnTo>
                <a:lnTo>
                  <a:pt x="2098999" y="94835"/>
                </a:lnTo>
                <a:lnTo>
                  <a:pt x="2080694" y="58634"/>
                </a:lnTo>
                <a:lnTo>
                  <a:pt x="2059623" y="27022"/>
                </a:lnTo>
                <a:lnTo>
                  <a:pt x="2035784" y="0"/>
                </a:lnTo>
                <a:close/>
              </a:path>
              <a:path w="2143125" h="675639">
                <a:moveTo>
                  <a:pt x="107048" y="0"/>
                </a:moveTo>
                <a:lnTo>
                  <a:pt x="62137" y="58634"/>
                </a:lnTo>
                <a:lnTo>
                  <a:pt x="43833" y="94835"/>
                </a:lnTo>
                <a:lnTo>
                  <a:pt x="28295" y="135623"/>
                </a:lnTo>
                <a:lnTo>
                  <a:pt x="15918" y="180547"/>
                </a:lnTo>
                <a:lnTo>
                  <a:pt x="7075" y="229139"/>
                </a:lnTo>
                <a:lnTo>
                  <a:pt x="1769" y="281398"/>
                </a:lnTo>
                <a:lnTo>
                  <a:pt x="0" y="337324"/>
                </a:lnTo>
                <a:lnTo>
                  <a:pt x="1769" y="393643"/>
                </a:lnTo>
                <a:lnTo>
                  <a:pt x="7075" y="446182"/>
                </a:lnTo>
                <a:lnTo>
                  <a:pt x="15918" y="494940"/>
                </a:lnTo>
                <a:lnTo>
                  <a:pt x="28295" y="539915"/>
                </a:lnTo>
                <a:lnTo>
                  <a:pt x="43833" y="580708"/>
                </a:lnTo>
                <a:lnTo>
                  <a:pt x="62137" y="616908"/>
                </a:lnTo>
                <a:lnTo>
                  <a:pt x="107048" y="675538"/>
                </a:lnTo>
                <a:lnTo>
                  <a:pt x="114198" y="667613"/>
                </a:lnTo>
                <a:lnTo>
                  <a:pt x="92976" y="640162"/>
                </a:lnTo>
                <a:lnTo>
                  <a:pt x="74517" y="608371"/>
                </a:lnTo>
                <a:lnTo>
                  <a:pt x="58820" y="572240"/>
                </a:lnTo>
                <a:lnTo>
                  <a:pt x="45885" y="531774"/>
                </a:lnTo>
                <a:lnTo>
                  <a:pt x="35774" y="487652"/>
                </a:lnTo>
                <a:lnTo>
                  <a:pt x="28551" y="440574"/>
                </a:lnTo>
                <a:lnTo>
                  <a:pt x="24216" y="390540"/>
                </a:lnTo>
                <a:lnTo>
                  <a:pt x="22777" y="337324"/>
                </a:lnTo>
                <a:lnTo>
                  <a:pt x="24216" y="284798"/>
                </a:lnTo>
                <a:lnTo>
                  <a:pt x="28551" y="234927"/>
                </a:lnTo>
                <a:lnTo>
                  <a:pt x="35774" y="187938"/>
                </a:lnTo>
                <a:lnTo>
                  <a:pt x="45885" y="143827"/>
                </a:lnTo>
                <a:lnTo>
                  <a:pt x="58820" y="103336"/>
                </a:lnTo>
                <a:lnTo>
                  <a:pt x="74517" y="67189"/>
                </a:lnTo>
                <a:lnTo>
                  <a:pt x="114198" y="7924"/>
                </a:lnTo>
                <a:lnTo>
                  <a:pt x="1070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09431" y="2357599"/>
            <a:ext cx="1754505" cy="9099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175895" algn="ctr">
              <a:lnSpc>
                <a:spcPct val="100000"/>
              </a:lnSpc>
              <a:spcBef>
                <a:spcPts val="535"/>
              </a:spcBef>
            </a:pPr>
            <a:r>
              <a:rPr sz="1300" spc="125" dirty="0">
                <a:solidFill>
                  <a:srgbClr val="BFBFBF"/>
                </a:solidFill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05"/>
              </a:spcBef>
              <a:tabLst>
                <a:tab pos="1110615" algn="l"/>
                <a:tab pos="1459230" algn="l"/>
              </a:tabLst>
            </a:pP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𝑤</a:t>
            </a:r>
            <a:r>
              <a:rPr sz="1800" spc="-16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950" spc="-607" baseline="-17094" dirty="0">
                <a:solidFill>
                  <a:srgbClr val="BFBFBF"/>
                </a:solidFill>
                <a:latin typeface="Cambria Math"/>
                <a:cs typeface="Cambria Math"/>
              </a:rPr>
              <a:t>%</a:t>
            </a:r>
            <a:r>
              <a:rPr sz="1950" spc="22" baseline="-17094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+ </a:t>
            </a:r>
            <a:r>
              <a:rPr sz="1800" spc="5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800" spc="1785" dirty="0">
                <a:solidFill>
                  <a:srgbClr val="BFBFBF"/>
                </a:solidFill>
                <a:latin typeface="Cambria Math"/>
                <a:cs typeface="Cambria Math"/>
              </a:rPr>
              <a:t>-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	𝑥</a:t>
            </a:r>
            <a:r>
              <a:rPr sz="1800" spc="-110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950" spc="135" baseline="-17094" dirty="0">
                <a:solidFill>
                  <a:srgbClr val="BFBFBF"/>
                </a:solidFill>
                <a:latin typeface="Cambria Math"/>
                <a:cs typeface="Cambria Math"/>
              </a:rPr>
              <a:t>i</a:t>
            </a:r>
            <a:r>
              <a:rPr sz="1950" baseline="-17094" dirty="0">
                <a:solidFill>
                  <a:srgbClr val="BFBFBF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𝑤</a:t>
            </a:r>
            <a:r>
              <a:rPr sz="1800" spc="-16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950" spc="135" baseline="-17094" dirty="0">
                <a:solidFill>
                  <a:srgbClr val="BFBFBF"/>
                </a:solidFill>
                <a:latin typeface="Cambria Math"/>
                <a:cs typeface="Cambria Math"/>
              </a:rPr>
              <a:t>i</a:t>
            </a:r>
            <a:endParaRPr sz="1950" baseline="-17094">
              <a:latin typeface="Cambria Math"/>
              <a:cs typeface="Cambria Math"/>
            </a:endParaRPr>
          </a:p>
          <a:p>
            <a:pPr marR="173355" algn="ctr">
              <a:lnSpc>
                <a:spcPct val="100000"/>
              </a:lnSpc>
              <a:spcBef>
                <a:spcPts val="645"/>
              </a:spcBef>
            </a:pPr>
            <a:r>
              <a:rPr sz="1300" spc="90" dirty="0">
                <a:solidFill>
                  <a:srgbClr val="BFBFBF"/>
                </a:solidFill>
                <a:latin typeface="Cambria Math"/>
                <a:cs typeface="Cambria Math"/>
              </a:rPr>
              <a:t>i</a:t>
            </a:r>
            <a:r>
              <a:rPr sz="1300" spc="-20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300" spc="305" dirty="0">
                <a:solidFill>
                  <a:srgbClr val="BFBFBF"/>
                </a:solidFill>
                <a:latin typeface="Cambria Math"/>
                <a:cs typeface="Cambria Math"/>
              </a:rPr>
              <a:t>/</a:t>
            </a:r>
            <a:r>
              <a:rPr sz="1300" spc="-6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300" spc="30" dirty="0">
                <a:solidFill>
                  <a:srgbClr val="BFBFBF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43934" y="3306343"/>
            <a:ext cx="2448560" cy="640080"/>
            <a:chOff x="4043934" y="3306343"/>
            <a:chExt cx="2448560" cy="640080"/>
          </a:xfrm>
        </p:grpSpPr>
        <p:sp>
          <p:nvSpPr>
            <p:cNvPr id="24" name="object 24"/>
            <p:cNvSpPr/>
            <p:nvPr/>
          </p:nvSpPr>
          <p:spPr>
            <a:xfrm>
              <a:off x="4043934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23" y="0"/>
                  </a:moveTo>
                  <a:lnTo>
                    <a:pt x="441054" y="38103"/>
                  </a:lnTo>
                  <a:lnTo>
                    <a:pt x="460108" y="38188"/>
                  </a:lnTo>
                  <a:lnTo>
                    <a:pt x="459930" y="76288"/>
                  </a:lnTo>
                  <a:lnTo>
                    <a:pt x="440884" y="76288"/>
                  </a:ln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517780" y="76203"/>
                  </a:lnTo>
                  <a:lnTo>
                    <a:pt x="555269" y="57670"/>
                  </a:lnTo>
                  <a:lnTo>
                    <a:pt x="441223" y="0"/>
                  </a:lnTo>
                  <a:close/>
                </a:path>
                <a:path w="555625" h="114300">
                  <a:moveTo>
                    <a:pt x="441054" y="38103"/>
                  </a:moveTo>
                  <a:lnTo>
                    <a:pt x="440884" y="76203"/>
                  </a:lnTo>
                  <a:lnTo>
                    <a:pt x="459930" y="76288"/>
                  </a:lnTo>
                  <a:lnTo>
                    <a:pt x="460108" y="38188"/>
                  </a:lnTo>
                  <a:lnTo>
                    <a:pt x="441054" y="38103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0" y="74218"/>
                  </a:lnTo>
                  <a:lnTo>
                    <a:pt x="440884" y="76203"/>
                  </a:lnTo>
                  <a:lnTo>
                    <a:pt x="441054" y="38103"/>
                  </a:lnTo>
                  <a:lnTo>
                    <a:pt x="165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37772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78" y="38379"/>
                  </a:lnTo>
                  <a:lnTo>
                    <a:pt x="490207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07" y="76479"/>
                  </a:lnTo>
                  <a:lnTo>
                    <a:pt x="471169" y="76193"/>
                  </a:lnTo>
                  <a:lnTo>
                    <a:pt x="549717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3"/>
                  </a:lnTo>
                  <a:lnTo>
                    <a:pt x="490207" y="76479"/>
                  </a:lnTo>
                  <a:lnTo>
                    <a:pt x="490778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58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41" y="38094"/>
                  </a:lnTo>
                  <a:lnTo>
                    <a:pt x="558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51855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057023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(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spc="-70" dirty="0"/>
              <a:t>F</a:t>
            </a:r>
            <a:r>
              <a:rPr spc="-5" dirty="0"/>
              <a:t>orwa</a:t>
            </a:r>
            <a:r>
              <a:rPr spc="-75" dirty="0"/>
              <a:t>r</a:t>
            </a:r>
            <a:r>
              <a:rPr dirty="0"/>
              <a:t>d</a:t>
            </a:r>
            <a:r>
              <a:rPr spc="-5" dirty="0"/>
              <a:t> </a:t>
            </a:r>
            <a:r>
              <a:rPr spc="-10" dirty="0"/>
              <a:t>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842059" y="351078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0" dirty="0">
                <a:latin typeface="Cambria Math"/>
                <a:cs typeface="Cambria Math"/>
              </a:rPr>
              <a:t>𝑦(</a:t>
            </a:r>
            <a:r>
              <a:rPr sz="1800" spc="5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76462" y="3581387"/>
            <a:ext cx="1475740" cy="212090"/>
          </a:xfrm>
          <a:custGeom>
            <a:avLst/>
            <a:gdLst/>
            <a:ahLst/>
            <a:cxnLst/>
            <a:rect l="l" t="t" r="r" b="b"/>
            <a:pathLst>
              <a:path w="1475740" h="212089">
                <a:moveTo>
                  <a:pt x="1408112" y="0"/>
                </a:moveTo>
                <a:lnTo>
                  <a:pt x="1405089" y="8597"/>
                </a:lnTo>
                <a:lnTo>
                  <a:pt x="1417348" y="13915"/>
                </a:lnTo>
                <a:lnTo>
                  <a:pt x="1427891" y="21277"/>
                </a:lnTo>
                <a:lnTo>
                  <a:pt x="1449294" y="55406"/>
                </a:lnTo>
                <a:lnTo>
                  <a:pt x="1456334" y="104813"/>
                </a:lnTo>
                <a:lnTo>
                  <a:pt x="1455548" y="123489"/>
                </a:lnTo>
                <a:lnTo>
                  <a:pt x="1443774" y="169214"/>
                </a:lnTo>
                <a:lnTo>
                  <a:pt x="1417495" y="197805"/>
                </a:lnTo>
                <a:lnTo>
                  <a:pt x="1405432" y="203149"/>
                </a:lnTo>
                <a:lnTo>
                  <a:pt x="1408112" y="211747"/>
                </a:lnTo>
                <a:lnTo>
                  <a:pt x="1448563" y="187710"/>
                </a:lnTo>
                <a:lnTo>
                  <a:pt x="1471285" y="143335"/>
                </a:lnTo>
                <a:lnTo>
                  <a:pt x="1475638" y="105930"/>
                </a:lnTo>
                <a:lnTo>
                  <a:pt x="1474547" y="86519"/>
                </a:lnTo>
                <a:lnTo>
                  <a:pt x="1458175" y="37109"/>
                </a:lnTo>
                <a:lnTo>
                  <a:pt x="1423464" y="5541"/>
                </a:lnTo>
                <a:lnTo>
                  <a:pt x="1408112" y="0"/>
                </a:lnTo>
                <a:close/>
              </a:path>
              <a:path w="1475740" h="212089">
                <a:moveTo>
                  <a:pt x="67538" y="0"/>
                </a:moveTo>
                <a:lnTo>
                  <a:pt x="27154" y="24095"/>
                </a:lnTo>
                <a:lnTo>
                  <a:pt x="4370" y="68576"/>
                </a:lnTo>
                <a:lnTo>
                  <a:pt x="0" y="105930"/>
                </a:lnTo>
                <a:lnTo>
                  <a:pt x="1088" y="125383"/>
                </a:lnTo>
                <a:lnTo>
                  <a:pt x="17424" y="174739"/>
                </a:lnTo>
                <a:lnTo>
                  <a:pt x="52141" y="206212"/>
                </a:lnTo>
                <a:lnTo>
                  <a:pt x="67538" y="211747"/>
                </a:lnTo>
                <a:lnTo>
                  <a:pt x="70218" y="203149"/>
                </a:lnTo>
                <a:lnTo>
                  <a:pt x="58149" y="197805"/>
                </a:lnTo>
                <a:lnTo>
                  <a:pt x="47737" y="190368"/>
                </a:lnTo>
                <a:lnTo>
                  <a:pt x="26383" y="155689"/>
                </a:lnTo>
                <a:lnTo>
                  <a:pt x="19316" y="104813"/>
                </a:lnTo>
                <a:lnTo>
                  <a:pt x="20102" y="86744"/>
                </a:lnTo>
                <a:lnTo>
                  <a:pt x="31876" y="42138"/>
                </a:lnTo>
                <a:lnTo>
                  <a:pt x="58337" y="13915"/>
                </a:lnTo>
                <a:lnTo>
                  <a:pt x="70548" y="8597"/>
                </a:lnTo>
                <a:lnTo>
                  <a:pt x="67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702052" y="3510788"/>
            <a:ext cx="1186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spc="-607" baseline="-14957" dirty="0">
                <a:latin typeface="Cambria Math"/>
                <a:cs typeface="Cambria Math"/>
              </a:rPr>
              <a:t>%</a:t>
            </a:r>
            <a:r>
              <a:rPr sz="1950" spc="2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130" dirty="0">
                <a:latin typeface="Cambria Math"/>
                <a:cs typeface="Cambria Math"/>
              </a:rPr>
              <a:t>𝑋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950" spc="60" baseline="27777" dirty="0">
                <a:latin typeface="Cambria Math"/>
                <a:cs typeface="Cambria Math"/>
              </a:rPr>
              <a:t>𝑇</a:t>
            </a:r>
            <a:r>
              <a:rPr sz="1950" spc="89" baseline="27777" dirty="0">
                <a:latin typeface="Cambria Math"/>
                <a:cs typeface="Cambria Math"/>
              </a:rPr>
              <a:t> </a:t>
            </a:r>
            <a:r>
              <a:rPr sz="1800" spc="77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30782" y="4297171"/>
            <a:ext cx="117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Gill Sans MT"/>
                <a:cs typeface="Gill Sans MT"/>
              </a:rPr>
              <a:t>where</a:t>
            </a:r>
            <a:r>
              <a:rPr sz="1800" spc="-30" dirty="0">
                <a:latin typeface="Calibri"/>
                <a:cs typeface="Calibri"/>
              </a:rPr>
              <a:t>:</a:t>
            </a:r>
            <a:r>
              <a:rPr sz="1800" spc="275" dirty="0">
                <a:latin typeface="Calibri"/>
                <a:cs typeface="Calibri"/>
              </a:rPr>
              <a:t> </a:t>
            </a:r>
            <a:r>
              <a:rPr sz="1800" spc="85" dirty="0">
                <a:latin typeface="Cambria Math"/>
                <a:cs typeface="Cambria Math"/>
              </a:rPr>
              <a:t>𝑋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438120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24645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22987" y="668020"/>
                </a:lnTo>
                <a:lnTo>
                  <a:pt x="22987" y="1143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41180" y="3995420"/>
            <a:ext cx="38925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44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115570">
              <a:lnSpc>
                <a:spcPts val="2110"/>
              </a:lnSpc>
            </a:pPr>
            <a:r>
              <a:rPr sz="1800" dirty="0"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135"/>
              </a:lnSpc>
            </a:pP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217" baseline="-14957" dirty="0"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63975" y="4297171"/>
            <a:ext cx="901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ill Sans MT"/>
                <a:cs typeface="Gill Sans MT"/>
              </a:rPr>
              <a:t>a</a:t>
            </a:r>
            <a:r>
              <a:rPr sz="1800" spc="-5" dirty="0">
                <a:latin typeface="Gill Sans MT"/>
                <a:cs typeface="Gill Sans MT"/>
              </a:rPr>
              <a:t>n</a:t>
            </a:r>
            <a:r>
              <a:rPr sz="1800" dirty="0">
                <a:latin typeface="Gill Sans MT"/>
                <a:cs typeface="Gill Sans MT"/>
              </a:rPr>
              <a:t>d</a:t>
            </a:r>
            <a:r>
              <a:rPr sz="1800" spc="-95" dirty="0">
                <a:latin typeface="Gill Sans MT"/>
                <a:cs typeface="Gill Sans MT"/>
              </a:rPr>
              <a:t> </a:t>
            </a:r>
            <a:r>
              <a:rPr sz="1800" spc="77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038320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80027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22987" y="668020"/>
                </a:lnTo>
                <a:lnTo>
                  <a:pt x="22987" y="1143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607662" y="3992371"/>
            <a:ext cx="422909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204" dirty="0">
                <a:latin typeface="Cambria Math"/>
                <a:cs typeface="Cambria Math"/>
              </a:rPr>
              <a:t> </a:t>
            </a:r>
            <a:r>
              <a:rPr sz="1950" spc="44" baseline="-17094" dirty="0">
                <a:latin typeface="Cambria Math"/>
                <a:cs typeface="Cambria Math"/>
              </a:rPr>
              <a:t>1</a:t>
            </a:r>
            <a:endParaRPr sz="1950" baseline="-17094">
              <a:latin typeface="Cambria Math"/>
              <a:cs typeface="Cambria Math"/>
            </a:endParaRPr>
          </a:p>
          <a:p>
            <a:pPr marL="2540" algn="ctr">
              <a:lnSpc>
                <a:spcPts val="2110"/>
              </a:lnSpc>
            </a:pPr>
            <a:r>
              <a:rPr sz="1800" dirty="0"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5"/>
              </a:lnSpc>
            </a:pPr>
            <a:r>
              <a:rPr sz="1800" spc="150" dirty="0">
                <a:latin typeface="Cambria Math"/>
                <a:cs typeface="Cambria Math"/>
              </a:rPr>
              <a:t>𝑤</a:t>
            </a:r>
            <a:r>
              <a:rPr sz="1950" spc="225" baseline="-17094" dirty="0">
                <a:latin typeface="Cambria Math"/>
                <a:cs typeface="Cambria Math"/>
              </a:rPr>
              <a:t>𝑚</a:t>
            </a:r>
            <a:endParaRPr sz="1950" baseline="-17094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05375" y="3304946"/>
            <a:ext cx="640080" cy="640080"/>
            <a:chOff x="4605375" y="3304946"/>
            <a:chExt cx="640080" cy="640080"/>
          </a:xfrm>
        </p:grpSpPr>
        <p:sp>
          <p:nvSpPr>
            <p:cNvPr id="42" name="object 4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3"/>
              <a:ext cx="384048" cy="463295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0800" y="2297493"/>
            <a:ext cx="7010400" cy="3886200"/>
            <a:chOff x="2590800" y="2297493"/>
            <a:chExt cx="7010400" cy="3886200"/>
          </a:xfrm>
        </p:grpSpPr>
        <p:sp>
          <p:nvSpPr>
            <p:cNvPr id="5" name="object 5"/>
            <p:cNvSpPr/>
            <p:nvPr/>
          </p:nvSpPr>
          <p:spPr>
            <a:xfrm>
              <a:off x="2590800" y="2297493"/>
              <a:ext cx="7010400" cy="3886835"/>
            </a:xfrm>
            <a:custGeom>
              <a:avLst/>
              <a:gdLst/>
              <a:ahLst/>
              <a:cxnLst/>
              <a:rect l="l" t="t" r="r" b="b"/>
              <a:pathLst>
                <a:path w="7010400" h="3886835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87"/>
                  </a:lnTo>
                  <a:lnTo>
                    <a:pt x="348157" y="142887"/>
                  </a:lnTo>
                  <a:lnTo>
                    <a:pt x="341020" y="128600"/>
                  </a:lnTo>
                  <a:lnTo>
                    <a:pt x="276720" y="0"/>
                  </a:lnTo>
                  <a:lnTo>
                    <a:pt x="205270" y="142887"/>
                  </a:lnTo>
                  <a:lnTo>
                    <a:pt x="262432" y="142887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12"/>
                  </a:lnTo>
                  <a:lnTo>
                    <a:pt x="291007" y="3886212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9773" y="319063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041" y="2784678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18168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46856"/>
              <a:ext cx="177163" cy="177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791" y="5732044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25998" y="3539222"/>
              <a:ext cx="3701415" cy="2357755"/>
            </a:xfrm>
            <a:custGeom>
              <a:avLst/>
              <a:gdLst/>
              <a:ahLst/>
              <a:cxnLst/>
              <a:rect l="l" t="t" r="r" b="b"/>
              <a:pathLst>
                <a:path w="3701415" h="2357754">
                  <a:moveTo>
                    <a:pt x="3700881" y="0"/>
                  </a:moveTo>
                  <a:lnTo>
                    <a:pt x="0" y="0"/>
                  </a:lnTo>
                  <a:lnTo>
                    <a:pt x="0" y="2357285"/>
                  </a:lnTo>
                  <a:lnTo>
                    <a:pt x="3700881" y="2357285"/>
                  </a:lnTo>
                  <a:lnTo>
                    <a:pt x="3700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5024" y="3719588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2781" y="4474387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23104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051" y="5168595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5460" y="478731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217" y="5463489"/>
              <a:ext cx="177163" cy="17716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086533" y="3924300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3157" y="6123444"/>
            <a:ext cx="2305685" cy="54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endParaRPr sz="1100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4" name="object 4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801937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99791" y="5749296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74229" y="3556487"/>
              <a:ext cx="1852930" cy="2357755"/>
            </a:xfrm>
            <a:custGeom>
              <a:avLst/>
              <a:gdLst/>
              <a:ahLst/>
              <a:cxnLst/>
              <a:rect l="l" t="t" r="r" b="b"/>
              <a:pathLst>
                <a:path w="1852929" h="2357754">
                  <a:moveTo>
                    <a:pt x="1852650" y="0"/>
                  </a:moveTo>
                  <a:lnTo>
                    <a:pt x="0" y="0"/>
                  </a:lnTo>
                  <a:lnTo>
                    <a:pt x="0" y="2357272"/>
                  </a:lnTo>
                  <a:lnTo>
                    <a:pt x="1852650" y="2357272"/>
                  </a:lnTo>
                  <a:lnTo>
                    <a:pt x="1852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4036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5460" y="4804562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3217" y="548073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28" y="4478007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598" y="5676931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086533" y="3942588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3157" y="6123444"/>
            <a:ext cx="2305685" cy="732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00" spc="-10" dirty="0">
                <a:latin typeface="Gill Sans MT"/>
                <a:cs typeface="Gill Sans MT"/>
              </a:rPr>
              <a:t>6.S191</a:t>
            </a:r>
            <a:r>
              <a:rPr sz="1200" spc="-15" dirty="0">
                <a:latin typeface="Gill Sans MT"/>
                <a:cs typeface="Gill Sans MT"/>
              </a:rPr>
              <a:t> </a:t>
            </a:r>
            <a:r>
              <a:rPr sz="1200" spc="-30" dirty="0">
                <a:latin typeface="Gill Sans MT"/>
                <a:cs typeface="Gill Sans MT"/>
              </a:rPr>
              <a:t>Introduction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5" dirty="0">
                <a:latin typeface="Gill Sans MT"/>
                <a:cs typeface="Gill Sans MT"/>
              </a:rPr>
              <a:t>to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Deep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0" dirty="0">
                <a:latin typeface="Gill Sans MT"/>
                <a:cs typeface="Gill Sans MT"/>
              </a:rPr>
              <a:t>Learning</a:t>
            </a:r>
            <a:endParaRPr sz="1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</a:rPr>
              <a:t>introtodeeplearning.com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90800" y="2297493"/>
            <a:ext cx="7010400" cy="3886200"/>
            <a:chOff x="2590800" y="2297493"/>
            <a:chExt cx="7010400" cy="3886200"/>
          </a:xfrm>
        </p:grpSpPr>
        <p:sp>
          <p:nvSpPr>
            <p:cNvPr id="4" name="object 4"/>
            <p:cNvSpPr/>
            <p:nvPr/>
          </p:nvSpPr>
          <p:spPr>
            <a:xfrm>
              <a:off x="2590800" y="2297493"/>
              <a:ext cx="7010400" cy="3886835"/>
            </a:xfrm>
            <a:custGeom>
              <a:avLst/>
              <a:gdLst/>
              <a:ahLst/>
              <a:cxnLst/>
              <a:rect l="l" t="t" r="r" b="b"/>
              <a:pathLst>
                <a:path w="7010400" h="3886835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87"/>
                  </a:lnTo>
                  <a:lnTo>
                    <a:pt x="348157" y="142887"/>
                  </a:lnTo>
                  <a:lnTo>
                    <a:pt x="341020" y="128600"/>
                  </a:lnTo>
                  <a:lnTo>
                    <a:pt x="276720" y="0"/>
                  </a:lnTo>
                  <a:lnTo>
                    <a:pt x="205270" y="142887"/>
                  </a:lnTo>
                  <a:lnTo>
                    <a:pt x="262432" y="142887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12"/>
                  </a:lnTo>
                  <a:lnTo>
                    <a:pt x="291007" y="3886212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19063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784678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18168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46856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1820" y="4038104"/>
              <a:ext cx="177163" cy="177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3441" y="5725694"/>
              <a:ext cx="177163" cy="177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5024" y="3719588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2781" y="447438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2310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051" y="5168595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5460" y="4787315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217" y="5463489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4828" y="4460748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598" y="5659678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086533" y="3924300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3157" y="6123444"/>
            <a:ext cx="2305685" cy="732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00" spc="-10" dirty="0">
                <a:latin typeface="Gill Sans MT"/>
                <a:cs typeface="Gill Sans MT"/>
              </a:rPr>
              <a:t>6.S191</a:t>
            </a:r>
            <a:r>
              <a:rPr sz="1200" spc="-15" dirty="0">
                <a:latin typeface="Gill Sans MT"/>
                <a:cs typeface="Gill Sans MT"/>
              </a:rPr>
              <a:t> </a:t>
            </a:r>
            <a:r>
              <a:rPr sz="1200" spc="-30" dirty="0">
                <a:latin typeface="Gill Sans MT"/>
                <a:cs typeface="Gill Sans MT"/>
              </a:rPr>
              <a:t>Introduction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5" dirty="0">
                <a:latin typeface="Gill Sans MT"/>
                <a:cs typeface="Gill Sans MT"/>
              </a:rPr>
              <a:t>to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Deep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0" dirty="0">
                <a:latin typeface="Gill Sans MT"/>
                <a:cs typeface="Gill Sans MT"/>
              </a:rPr>
              <a:t>Learning</a:t>
            </a:r>
            <a:endParaRPr sz="1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</a:rPr>
              <a:t>introtodeeplearning.com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3" name="object 3"/>
            <p:cNvSpPr/>
            <p:nvPr/>
          </p:nvSpPr>
          <p:spPr>
            <a:xfrm>
              <a:off x="5620461" y="2530805"/>
              <a:ext cx="0" cy="3346450"/>
            </a:xfrm>
            <a:custGeom>
              <a:avLst/>
              <a:gdLst/>
              <a:ahLst/>
              <a:cxnLst/>
              <a:rect l="l" t="t" r="r" b="b"/>
              <a:pathLst>
                <a:path h="3346450">
                  <a:moveTo>
                    <a:pt x="0" y="0"/>
                  </a:moveTo>
                  <a:lnTo>
                    <a:pt x="1" y="334607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801937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820" y="4055364"/>
              <a:ext cx="177163" cy="177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441" y="5742946"/>
              <a:ext cx="177163" cy="177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4036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5460" y="4804562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217" y="548073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28" y="4478007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598" y="5676931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86533" y="3942588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3346" y="3940555"/>
            <a:ext cx="116078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15" dirty="0">
                <a:latin typeface="Gill Sans MT"/>
                <a:cs typeface="Gill Sans MT"/>
              </a:rPr>
              <a:t>Stop</a:t>
            </a:r>
            <a:r>
              <a:rPr sz="1800" spc="-5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training </a:t>
            </a:r>
            <a:r>
              <a:rPr sz="1800" spc="-490" dirty="0">
                <a:latin typeface="Gill Sans MT"/>
                <a:cs typeface="Gill Sans MT"/>
              </a:rPr>
              <a:t> </a:t>
            </a:r>
            <a:r>
              <a:rPr sz="1800" spc="-65" dirty="0">
                <a:latin typeface="Gill Sans MT"/>
                <a:cs typeface="Gill Sans MT"/>
              </a:rPr>
              <a:t>here!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2183" y="4502772"/>
            <a:ext cx="239395" cy="375285"/>
          </a:xfrm>
          <a:custGeom>
            <a:avLst/>
            <a:gdLst/>
            <a:ahLst/>
            <a:cxnLst/>
            <a:rect l="l" t="t" r="r" b="b"/>
            <a:pathLst>
              <a:path w="239395" h="375285">
                <a:moveTo>
                  <a:pt x="12992" y="233362"/>
                </a:moveTo>
                <a:lnTo>
                  <a:pt x="0" y="374751"/>
                </a:lnTo>
                <a:lnTo>
                  <a:pt x="120903" y="300316"/>
                </a:lnTo>
                <a:lnTo>
                  <a:pt x="95133" y="284327"/>
                </a:lnTo>
                <a:lnTo>
                  <a:pt x="71043" y="284327"/>
                </a:lnTo>
                <a:lnTo>
                  <a:pt x="49466" y="270929"/>
                </a:lnTo>
                <a:lnTo>
                  <a:pt x="56156" y="260144"/>
                </a:lnTo>
                <a:lnTo>
                  <a:pt x="12992" y="233362"/>
                </a:lnTo>
                <a:close/>
              </a:path>
              <a:path w="239395" h="375285">
                <a:moveTo>
                  <a:pt x="56156" y="260144"/>
                </a:moveTo>
                <a:lnTo>
                  <a:pt x="49466" y="270929"/>
                </a:lnTo>
                <a:lnTo>
                  <a:pt x="71043" y="284327"/>
                </a:lnTo>
                <a:lnTo>
                  <a:pt x="77739" y="273535"/>
                </a:lnTo>
                <a:lnTo>
                  <a:pt x="56156" y="260144"/>
                </a:lnTo>
                <a:close/>
              </a:path>
              <a:path w="239395" h="375285">
                <a:moveTo>
                  <a:pt x="77739" y="273535"/>
                </a:moveTo>
                <a:lnTo>
                  <a:pt x="71043" y="284327"/>
                </a:lnTo>
                <a:lnTo>
                  <a:pt x="95133" y="284327"/>
                </a:lnTo>
                <a:lnTo>
                  <a:pt x="77739" y="273535"/>
                </a:lnTo>
                <a:close/>
              </a:path>
              <a:path w="239395" h="375285">
                <a:moveTo>
                  <a:pt x="217538" y="0"/>
                </a:moveTo>
                <a:lnTo>
                  <a:pt x="56156" y="260144"/>
                </a:lnTo>
                <a:lnTo>
                  <a:pt x="77739" y="273535"/>
                </a:lnTo>
                <a:lnTo>
                  <a:pt x="239128" y="13385"/>
                </a:lnTo>
                <a:lnTo>
                  <a:pt x="21753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43157" y="6123444"/>
            <a:ext cx="2305685" cy="732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00" spc="-10" dirty="0">
                <a:latin typeface="Gill Sans MT"/>
                <a:cs typeface="Gill Sans MT"/>
              </a:rPr>
              <a:t>6.S191</a:t>
            </a:r>
            <a:r>
              <a:rPr sz="1200" spc="-15" dirty="0">
                <a:latin typeface="Gill Sans MT"/>
                <a:cs typeface="Gill Sans MT"/>
              </a:rPr>
              <a:t> </a:t>
            </a:r>
            <a:r>
              <a:rPr sz="1200" spc="-30" dirty="0">
                <a:latin typeface="Gill Sans MT"/>
                <a:cs typeface="Gill Sans MT"/>
              </a:rPr>
              <a:t>Introduction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5" dirty="0">
                <a:latin typeface="Gill Sans MT"/>
                <a:cs typeface="Gill Sans MT"/>
              </a:rPr>
              <a:t>to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Deep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0" dirty="0">
                <a:latin typeface="Gill Sans MT"/>
                <a:cs typeface="Gill Sans MT"/>
              </a:rPr>
              <a:t>Learning</a:t>
            </a:r>
            <a:endParaRPr sz="1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</a:rPr>
              <a:t>introtodeeplearning.com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3" name="object 3"/>
            <p:cNvSpPr/>
            <p:nvPr/>
          </p:nvSpPr>
          <p:spPr>
            <a:xfrm>
              <a:off x="5620461" y="2530805"/>
              <a:ext cx="0" cy="3346450"/>
            </a:xfrm>
            <a:custGeom>
              <a:avLst/>
              <a:gdLst/>
              <a:ahLst/>
              <a:cxnLst/>
              <a:rect l="l" t="t" r="r" b="b"/>
              <a:pathLst>
                <a:path h="3346450">
                  <a:moveTo>
                    <a:pt x="0" y="0"/>
                  </a:moveTo>
                  <a:lnTo>
                    <a:pt x="1" y="334607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801937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820" y="4055364"/>
              <a:ext cx="177163" cy="177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441" y="5742946"/>
              <a:ext cx="177163" cy="177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4036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5460" y="4804562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217" y="548073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28" y="4478007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598" y="5676931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Re</a:t>
            </a:r>
            <a:r>
              <a:rPr spc="-5" dirty="0"/>
              <a:t>g</a:t>
            </a:r>
            <a:r>
              <a:rPr dirty="0"/>
              <a:t>u</a:t>
            </a:r>
            <a:r>
              <a:rPr spc="-5" dirty="0"/>
              <a:t>lari</a:t>
            </a:r>
            <a:r>
              <a:rPr dirty="0"/>
              <a:t>z</a:t>
            </a:r>
            <a:r>
              <a:rPr spc="-5" dirty="0"/>
              <a:t>atio</a:t>
            </a:r>
            <a:r>
              <a:rPr dirty="0"/>
              <a:t>n 2:</a:t>
            </a:r>
            <a:r>
              <a:rPr spc="-440" dirty="0"/>
              <a:t> </a:t>
            </a:r>
            <a:r>
              <a:rPr dirty="0"/>
              <a:t>E</a:t>
            </a:r>
            <a:r>
              <a:rPr spc="-5" dirty="0"/>
              <a:t>ar</a:t>
            </a:r>
            <a:r>
              <a:rPr spc="-45" dirty="0"/>
              <a:t>l</a:t>
            </a:r>
            <a:r>
              <a:rPr dirty="0"/>
              <a:t>y </a:t>
            </a:r>
            <a:r>
              <a:rPr spc="-5" dirty="0"/>
              <a:t>Sto</a:t>
            </a:r>
            <a:r>
              <a:rPr dirty="0"/>
              <a:t>pp</a:t>
            </a:r>
            <a:r>
              <a:rPr spc="-5" dirty="0"/>
              <a:t>i</a:t>
            </a:r>
            <a:r>
              <a:rPr dirty="0"/>
              <a:t>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86533" y="3942588"/>
            <a:ext cx="46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Lo</a:t>
            </a:r>
            <a:r>
              <a:rPr sz="2000" spc="-60" dirty="0">
                <a:latin typeface="Gill Sans MT"/>
                <a:cs typeface="Gill Sans MT"/>
              </a:rPr>
              <a:t>s</a:t>
            </a:r>
            <a:r>
              <a:rPr sz="2000" spc="-6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8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 	</a:t>
            </a:r>
            <a:r>
              <a:rPr sz="1800" u="heavy" spc="-7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</a:pPr>
            <a:r>
              <a:rPr sz="1800" spc="-6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3346" y="3940555"/>
            <a:ext cx="116078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15" dirty="0">
                <a:latin typeface="Gill Sans MT"/>
                <a:cs typeface="Gill Sans MT"/>
              </a:rPr>
              <a:t>Stop</a:t>
            </a:r>
            <a:r>
              <a:rPr sz="1800" spc="-5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training </a:t>
            </a:r>
            <a:r>
              <a:rPr sz="1800" spc="-490" dirty="0">
                <a:latin typeface="Gill Sans MT"/>
                <a:cs typeface="Gill Sans MT"/>
              </a:rPr>
              <a:t> </a:t>
            </a:r>
            <a:r>
              <a:rPr sz="1800" spc="-65" dirty="0">
                <a:latin typeface="Gill Sans MT"/>
                <a:cs typeface="Gill Sans MT"/>
              </a:rPr>
              <a:t>here!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2183" y="4502772"/>
            <a:ext cx="239395" cy="375285"/>
          </a:xfrm>
          <a:custGeom>
            <a:avLst/>
            <a:gdLst/>
            <a:ahLst/>
            <a:cxnLst/>
            <a:rect l="l" t="t" r="r" b="b"/>
            <a:pathLst>
              <a:path w="239395" h="375285">
                <a:moveTo>
                  <a:pt x="12992" y="233362"/>
                </a:moveTo>
                <a:lnTo>
                  <a:pt x="0" y="374751"/>
                </a:lnTo>
                <a:lnTo>
                  <a:pt x="120903" y="300316"/>
                </a:lnTo>
                <a:lnTo>
                  <a:pt x="95133" y="284327"/>
                </a:lnTo>
                <a:lnTo>
                  <a:pt x="71043" y="284327"/>
                </a:lnTo>
                <a:lnTo>
                  <a:pt x="49466" y="270929"/>
                </a:lnTo>
                <a:lnTo>
                  <a:pt x="56156" y="260144"/>
                </a:lnTo>
                <a:lnTo>
                  <a:pt x="12992" y="233362"/>
                </a:lnTo>
                <a:close/>
              </a:path>
              <a:path w="239395" h="375285">
                <a:moveTo>
                  <a:pt x="56156" y="260144"/>
                </a:moveTo>
                <a:lnTo>
                  <a:pt x="49466" y="270929"/>
                </a:lnTo>
                <a:lnTo>
                  <a:pt x="71043" y="284327"/>
                </a:lnTo>
                <a:lnTo>
                  <a:pt x="77739" y="273535"/>
                </a:lnTo>
                <a:lnTo>
                  <a:pt x="56156" y="260144"/>
                </a:lnTo>
                <a:close/>
              </a:path>
              <a:path w="239395" h="375285">
                <a:moveTo>
                  <a:pt x="77739" y="273535"/>
                </a:moveTo>
                <a:lnTo>
                  <a:pt x="71043" y="284327"/>
                </a:lnTo>
                <a:lnTo>
                  <a:pt x="95133" y="284327"/>
                </a:lnTo>
                <a:lnTo>
                  <a:pt x="77739" y="273535"/>
                </a:lnTo>
                <a:close/>
              </a:path>
              <a:path w="239395" h="375285">
                <a:moveTo>
                  <a:pt x="217538" y="0"/>
                </a:moveTo>
                <a:lnTo>
                  <a:pt x="56156" y="260144"/>
                </a:lnTo>
                <a:lnTo>
                  <a:pt x="77739" y="273535"/>
                </a:lnTo>
                <a:lnTo>
                  <a:pt x="239128" y="13385"/>
                </a:lnTo>
                <a:lnTo>
                  <a:pt x="21753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62064" y="2846323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ill Sans MT"/>
                <a:cs typeface="Gill Sans MT"/>
              </a:rPr>
              <a:t>O</a:t>
            </a:r>
            <a:r>
              <a:rPr sz="1800" spc="-45" dirty="0">
                <a:latin typeface="Gill Sans MT"/>
                <a:cs typeface="Gill Sans MT"/>
              </a:rPr>
              <a:t>v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260" dirty="0">
                <a:latin typeface="Gill Sans MT"/>
                <a:cs typeface="Gill Sans MT"/>
              </a:rPr>
              <a:t>r</a:t>
            </a:r>
            <a:r>
              <a:rPr sz="1800" spc="-25" dirty="0">
                <a:latin typeface="Gill Sans MT"/>
                <a:cs typeface="Gill Sans MT"/>
              </a:rPr>
              <a:t>-</a:t>
            </a:r>
            <a:r>
              <a:rPr sz="1800" spc="-75" dirty="0">
                <a:latin typeface="Gill Sans MT"/>
                <a:cs typeface="Gill Sans MT"/>
              </a:rPr>
              <a:t>f</a:t>
            </a:r>
            <a:r>
              <a:rPr sz="1800" spc="-40" dirty="0">
                <a:latin typeface="Gill Sans MT"/>
                <a:cs typeface="Gill Sans MT"/>
              </a:rPr>
              <a:t>i</a:t>
            </a:r>
            <a:r>
              <a:rPr sz="1800" spc="-70" dirty="0">
                <a:latin typeface="Gill Sans MT"/>
                <a:cs typeface="Gill Sans MT"/>
              </a:rPr>
              <a:t>tt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15" dirty="0">
                <a:latin typeface="Gill Sans MT"/>
                <a:cs typeface="Gill Sans MT"/>
              </a:rPr>
              <a:t>n</a:t>
            </a:r>
            <a:r>
              <a:rPr sz="1800" dirty="0">
                <a:latin typeface="Gill Sans MT"/>
                <a:cs typeface="Gill Sans MT"/>
              </a:rPr>
              <a:t>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3157" y="6123444"/>
            <a:ext cx="2305685" cy="732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Iterations</a:t>
            </a:r>
            <a:endParaRPr sz="20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00" spc="-10" dirty="0">
                <a:latin typeface="Gill Sans MT"/>
                <a:cs typeface="Gill Sans MT"/>
              </a:rPr>
              <a:t>6.S191</a:t>
            </a:r>
            <a:r>
              <a:rPr sz="1200" spc="-15" dirty="0">
                <a:latin typeface="Gill Sans MT"/>
                <a:cs typeface="Gill Sans MT"/>
              </a:rPr>
              <a:t> </a:t>
            </a:r>
            <a:r>
              <a:rPr sz="1200" spc="-30" dirty="0">
                <a:latin typeface="Gill Sans MT"/>
                <a:cs typeface="Gill Sans MT"/>
              </a:rPr>
              <a:t>Introduction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5" dirty="0">
                <a:latin typeface="Gill Sans MT"/>
                <a:cs typeface="Gill Sans MT"/>
              </a:rPr>
              <a:t>to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Deep</a:t>
            </a:r>
            <a:r>
              <a:rPr sz="1200" spc="-10" dirty="0">
                <a:latin typeface="Gill Sans MT"/>
                <a:cs typeface="Gill Sans MT"/>
              </a:rPr>
              <a:t> </a:t>
            </a:r>
            <a:r>
              <a:rPr sz="1200" spc="-20" dirty="0">
                <a:latin typeface="Gill Sans MT"/>
                <a:cs typeface="Gill Sans MT"/>
              </a:rPr>
              <a:t>Learning</a:t>
            </a:r>
            <a:endParaRPr sz="1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</a:rPr>
              <a:t>introtodeeplearning.com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636225" y="2849371"/>
            <a:ext cx="113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Gill Sans MT"/>
                <a:cs typeface="Gill Sans MT"/>
              </a:rPr>
              <a:t>Under-fitting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20" dirty="0">
                <a:latin typeface="Gill Sans MT"/>
                <a:cs typeface="Gill Sans MT"/>
              </a:rPr>
              <a:t>Stop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training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before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we</a:t>
            </a:r>
            <a:r>
              <a:rPr sz="2800" spc="-5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have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chance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to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90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5162" y="269748"/>
            <a:ext cx="5681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Core</a:t>
            </a:r>
            <a:r>
              <a:rPr spc="-10" dirty="0"/>
              <a:t> </a:t>
            </a:r>
            <a:r>
              <a:rPr spc="-15" dirty="0"/>
              <a:t>Foundation </a:t>
            </a:r>
            <a:r>
              <a:rPr spc="-25" dirty="0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099" y="2894076"/>
            <a:ext cx="279019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5" dirty="0">
                <a:latin typeface="Gill Sans MT"/>
                <a:cs typeface="Gill Sans MT"/>
              </a:rPr>
              <a:t>Structural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building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55" dirty="0">
                <a:latin typeface="Gill Sans MT"/>
                <a:cs typeface="Gill Sans MT"/>
              </a:rPr>
              <a:t>blocks</a:t>
            </a:r>
            <a:endParaRPr sz="2000">
              <a:latin typeface="Gill Sans MT"/>
              <a:cs typeface="Gill Sans MT"/>
            </a:endParaRPr>
          </a:p>
          <a:p>
            <a:pPr marL="298450" marR="481965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0" dirty="0">
                <a:latin typeface="Gill Sans MT"/>
                <a:cs typeface="Gill Sans MT"/>
              </a:rPr>
              <a:t>Nonlinear</a:t>
            </a:r>
            <a:r>
              <a:rPr sz="2000" spc="-85" dirty="0">
                <a:latin typeface="Gill Sans MT"/>
                <a:cs typeface="Gill Sans MT"/>
              </a:rPr>
              <a:t> </a:t>
            </a:r>
            <a:r>
              <a:rPr sz="2000" spc="-40" dirty="0">
                <a:latin typeface="Gill Sans MT"/>
                <a:cs typeface="Gill Sans MT"/>
              </a:rPr>
              <a:t>activation </a:t>
            </a:r>
            <a:r>
              <a:rPr sz="2000" spc="-540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functions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1851" y="2099538"/>
            <a:ext cx="3074670" cy="511809"/>
            <a:chOff x="831851" y="2099538"/>
            <a:chExt cx="3074670" cy="511809"/>
          </a:xfrm>
        </p:grpSpPr>
        <p:sp>
          <p:nvSpPr>
            <p:cNvPr id="5" name="object 5"/>
            <p:cNvSpPr/>
            <p:nvPr/>
          </p:nvSpPr>
          <p:spPr>
            <a:xfrm>
              <a:off x="83820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2978720" y="0"/>
                  </a:moveTo>
                  <a:lnTo>
                    <a:pt x="83129" y="0"/>
                  </a:lnTo>
                  <a:lnTo>
                    <a:pt x="50771" y="6533"/>
                  </a:lnTo>
                  <a:lnTo>
                    <a:pt x="24348" y="24350"/>
                  </a:lnTo>
                  <a:lnTo>
                    <a:pt x="6532" y="50775"/>
                  </a:lnTo>
                  <a:lnTo>
                    <a:pt x="0" y="83134"/>
                  </a:lnTo>
                  <a:lnTo>
                    <a:pt x="0" y="415632"/>
                  </a:lnTo>
                  <a:lnTo>
                    <a:pt x="6532" y="447991"/>
                  </a:lnTo>
                  <a:lnTo>
                    <a:pt x="24348" y="474416"/>
                  </a:lnTo>
                  <a:lnTo>
                    <a:pt x="50771" y="492233"/>
                  </a:lnTo>
                  <a:lnTo>
                    <a:pt x="83129" y="498767"/>
                  </a:lnTo>
                  <a:lnTo>
                    <a:pt x="2978720" y="498767"/>
                  </a:lnTo>
                  <a:lnTo>
                    <a:pt x="3011078" y="492233"/>
                  </a:lnTo>
                  <a:lnTo>
                    <a:pt x="3037503" y="474416"/>
                  </a:lnTo>
                  <a:lnTo>
                    <a:pt x="3055320" y="447991"/>
                  </a:lnTo>
                  <a:lnTo>
                    <a:pt x="3061854" y="415632"/>
                  </a:lnTo>
                  <a:lnTo>
                    <a:pt x="3061854" y="83134"/>
                  </a:lnTo>
                  <a:lnTo>
                    <a:pt x="3055320" y="50775"/>
                  </a:lnTo>
                  <a:lnTo>
                    <a:pt x="3037503" y="24350"/>
                  </a:lnTo>
                  <a:lnTo>
                    <a:pt x="3011078" y="6533"/>
                  </a:lnTo>
                  <a:lnTo>
                    <a:pt x="297872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0" y="83129"/>
                  </a:moveTo>
                  <a:lnTo>
                    <a:pt x="6532" y="50771"/>
                  </a:lnTo>
                  <a:lnTo>
                    <a:pt x="24348" y="24348"/>
                  </a:lnTo>
                  <a:lnTo>
                    <a:pt x="50771" y="6532"/>
                  </a:lnTo>
                  <a:lnTo>
                    <a:pt x="83129" y="0"/>
                  </a:lnTo>
                  <a:lnTo>
                    <a:pt x="2978721" y="0"/>
                  </a:lnTo>
                  <a:lnTo>
                    <a:pt x="3011083" y="6532"/>
                  </a:lnTo>
                  <a:lnTo>
                    <a:pt x="3037506" y="24348"/>
                  </a:lnTo>
                  <a:lnTo>
                    <a:pt x="3055320" y="50771"/>
                  </a:lnTo>
                  <a:lnTo>
                    <a:pt x="3061851" y="83129"/>
                  </a:lnTo>
                  <a:lnTo>
                    <a:pt x="3061851" y="415634"/>
                  </a:lnTo>
                  <a:lnTo>
                    <a:pt x="3055320" y="447992"/>
                  </a:lnTo>
                  <a:lnTo>
                    <a:pt x="3037506" y="474416"/>
                  </a:lnTo>
                  <a:lnTo>
                    <a:pt x="3011083" y="492231"/>
                  </a:lnTo>
                  <a:lnTo>
                    <a:pt x="2978721" y="498764"/>
                  </a:lnTo>
                  <a:lnTo>
                    <a:pt x="83129" y="498764"/>
                  </a:lnTo>
                  <a:lnTo>
                    <a:pt x="50771" y="492231"/>
                  </a:lnTo>
                  <a:lnTo>
                    <a:pt x="24348" y="474416"/>
                  </a:lnTo>
                  <a:lnTo>
                    <a:pt x="6532" y="447992"/>
                  </a:lnTo>
                  <a:lnTo>
                    <a:pt x="0" y="415634"/>
                  </a:lnTo>
                  <a:lnTo>
                    <a:pt x="0" y="8312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7066" y="2148332"/>
            <a:ext cx="1904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Gill Sans MT"/>
                <a:cs typeface="Gill Sans MT"/>
              </a:rPr>
              <a:t>Perceptron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02861" y="2099538"/>
            <a:ext cx="3074670" cy="511809"/>
            <a:chOff x="4402861" y="2099538"/>
            <a:chExt cx="3074670" cy="511809"/>
          </a:xfrm>
        </p:grpSpPr>
        <p:sp>
          <p:nvSpPr>
            <p:cNvPr id="9" name="object 9"/>
            <p:cNvSpPr/>
            <p:nvPr/>
          </p:nvSpPr>
          <p:spPr>
            <a:xfrm>
              <a:off x="440921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2978721" y="0"/>
                  </a:moveTo>
                  <a:lnTo>
                    <a:pt x="83121" y="0"/>
                  </a:lnTo>
                  <a:lnTo>
                    <a:pt x="50765" y="6533"/>
                  </a:lnTo>
                  <a:lnTo>
                    <a:pt x="24344" y="24350"/>
                  </a:lnTo>
                  <a:lnTo>
                    <a:pt x="6531" y="50775"/>
                  </a:lnTo>
                  <a:lnTo>
                    <a:pt x="0" y="83134"/>
                  </a:lnTo>
                  <a:lnTo>
                    <a:pt x="0" y="415632"/>
                  </a:lnTo>
                  <a:lnTo>
                    <a:pt x="6531" y="447991"/>
                  </a:lnTo>
                  <a:lnTo>
                    <a:pt x="24344" y="474416"/>
                  </a:lnTo>
                  <a:lnTo>
                    <a:pt x="50765" y="492233"/>
                  </a:lnTo>
                  <a:lnTo>
                    <a:pt x="83121" y="498767"/>
                  </a:lnTo>
                  <a:lnTo>
                    <a:pt x="2978721" y="498767"/>
                  </a:lnTo>
                  <a:lnTo>
                    <a:pt x="3011079" y="492233"/>
                  </a:lnTo>
                  <a:lnTo>
                    <a:pt x="3037505" y="474416"/>
                  </a:lnTo>
                  <a:lnTo>
                    <a:pt x="3055322" y="447991"/>
                  </a:lnTo>
                  <a:lnTo>
                    <a:pt x="3061855" y="415632"/>
                  </a:lnTo>
                  <a:lnTo>
                    <a:pt x="3061855" y="83134"/>
                  </a:lnTo>
                  <a:lnTo>
                    <a:pt x="3055322" y="50775"/>
                  </a:lnTo>
                  <a:lnTo>
                    <a:pt x="3037505" y="24350"/>
                  </a:lnTo>
                  <a:lnTo>
                    <a:pt x="3011079" y="6533"/>
                  </a:lnTo>
                  <a:lnTo>
                    <a:pt x="29787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921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0" y="83129"/>
                  </a:moveTo>
                  <a:lnTo>
                    <a:pt x="6532" y="50771"/>
                  </a:lnTo>
                  <a:lnTo>
                    <a:pt x="24348" y="24348"/>
                  </a:lnTo>
                  <a:lnTo>
                    <a:pt x="50771" y="6532"/>
                  </a:lnTo>
                  <a:lnTo>
                    <a:pt x="83129" y="0"/>
                  </a:lnTo>
                  <a:lnTo>
                    <a:pt x="2978721" y="0"/>
                  </a:lnTo>
                  <a:lnTo>
                    <a:pt x="3011083" y="6532"/>
                  </a:lnTo>
                  <a:lnTo>
                    <a:pt x="3037506" y="24348"/>
                  </a:lnTo>
                  <a:lnTo>
                    <a:pt x="3055320" y="50771"/>
                  </a:lnTo>
                  <a:lnTo>
                    <a:pt x="3061851" y="83129"/>
                  </a:lnTo>
                  <a:lnTo>
                    <a:pt x="3061851" y="415634"/>
                  </a:lnTo>
                  <a:lnTo>
                    <a:pt x="3055320" y="447992"/>
                  </a:lnTo>
                  <a:lnTo>
                    <a:pt x="3037506" y="474416"/>
                  </a:lnTo>
                  <a:lnTo>
                    <a:pt x="3011083" y="492231"/>
                  </a:lnTo>
                  <a:lnTo>
                    <a:pt x="2978721" y="498764"/>
                  </a:lnTo>
                  <a:lnTo>
                    <a:pt x="83129" y="498764"/>
                  </a:lnTo>
                  <a:lnTo>
                    <a:pt x="50771" y="492231"/>
                  </a:lnTo>
                  <a:lnTo>
                    <a:pt x="24348" y="474416"/>
                  </a:lnTo>
                  <a:lnTo>
                    <a:pt x="6532" y="447992"/>
                  </a:lnTo>
                  <a:lnTo>
                    <a:pt x="0" y="415634"/>
                  </a:lnTo>
                  <a:lnTo>
                    <a:pt x="0" y="8312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71300" y="2148332"/>
            <a:ext cx="2138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Gill Sans MT"/>
                <a:cs typeface="Gill Sans MT"/>
              </a:rPr>
              <a:t>Neural</a:t>
            </a:r>
            <a:r>
              <a:rPr sz="2400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Gill Sans MT"/>
                <a:cs typeface="Gill Sans MT"/>
              </a:rPr>
              <a:t>Networks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73872" y="2099538"/>
            <a:ext cx="3074670" cy="511809"/>
            <a:chOff x="7973872" y="2099538"/>
            <a:chExt cx="3074670" cy="511809"/>
          </a:xfrm>
        </p:grpSpPr>
        <p:sp>
          <p:nvSpPr>
            <p:cNvPr id="13" name="object 13"/>
            <p:cNvSpPr/>
            <p:nvPr/>
          </p:nvSpPr>
          <p:spPr>
            <a:xfrm>
              <a:off x="7980222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2978721" y="0"/>
                  </a:moveTo>
                  <a:lnTo>
                    <a:pt x="83121" y="0"/>
                  </a:lnTo>
                  <a:lnTo>
                    <a:pt x="50765" y="6533"/>
                  </a:lnTo>
                  <a:lnTo>
                    <a:pt x="24344" y="24350"/>
                  </a:lnTo>
                  <a:lnTo>
                    <a:pt x="6531" y="50775"/>
                  </a:lnTo>
                  <a:lnTo>
                    <a:pt x="0" y="83134"/>
                  </a:lnTo>
                  <a:lnTo>
                    <a:pt x="0" y="415632"/>
                  </a:lnTo>
                  <a:lnTo>
                    <a:pt x="6531" y="447991"/>
                  </a:lnTo>
                  <a:lnTo>
                    <a:pt x="24344" y="474416"/>
                  </a:lnTo>
                  <a:lnTo>
                    <a:pt x="50765" y="492233"/>
                  </a:lnTo>
                  <a:lnTo>
                    <a:pt x="83121" y="498767"/>
                  </a:lnTo>
                  <a:lnTo>
                    <a:pt x="2978721" y="498767"/>
                  </a:lnTo>
                  <a:lnTo>
                    <a:pt x="3011079" y="492233"/>
                  </a:lnTo>
                  <a:lnTo>
                    <a:pt x="3037505" y="474416"/>
                  </a:lnTo>
                  <a:lnTo>
                    <a:pt x="3055322" y="447991"/>
                  </a:lnTo>
                  <a:lnTo>
                    <a:pt x="3061855" y="415632"/>
                  </a:lnTo>
                  <a:lnTo>
                    <a:pt x="3061855" y="83134"/>
                  </a:lnTo>
                  <a:lnTo>
                    <a:pt x="3055322" y="50775"/>
                  </a:lnTo>
                  <a:lnTo>
                    <a:pt x="3037505" y="24350"/>
                  </a:lnTo>
                  <a:lnTo>
                    <a:pt x="3011079" y="6533"/>
                  </a:lnTo>
                  <a:lnTo>
                    <a:pt x="29787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0222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0" y="83129"/>
                  </a:moveTo>
                  <a:lnTo>
                    <a:pt x="6532" y="50771"/>
                  </a:lnTo>
                  <a:lnTo>
                    <a:pt x="24348" y="24348"/>
                  </a:lnTo>
                  <a:lnTo>
                    <a:pt x="50771" y="6532"/>
                  </a:lnTo>
                  <a:lnTo>
                    <a:pt x="83129" y="0"/>
                  </a:lnTo>
                  <a:lnTo>
                    <a:pt x="2978721" y="0"/>
                  </a:lnTo>
                  <a:lnTo>
                    <a:pt x="3011083" y="6532"/>
                  </a:lnTo>
                  <a:lnTo>
                    <a:pt x="3037506" y="24348"/>
                  </a:lnTo>
                  <a:lnTo>
                    <a:pt x="3055320" y="50771"/>
                  </a:lnTo>
                  <a:lnTo>
                    <a:pt x="3061851" y="83129"/>
                  </a:lnTo>
                  <a:lnTo>
                    <a:pt x="3061851" y="415634"/>
                  </a:lnTo>
                  <a:lnTo>
                    <a:pt x="3055320" y="447992"/>
                  </a:lnTo>
                  <a:lnTo>
                    <a:pt x="3037506" y="474416"/>
                  </a:lnTo>
                  <a:lnTo>
                    <a:pt x="3011083" y="492231"/>
                  </a:lnTo>
                  <a:lnTo>
                    <a:pt x="2978721" y="498764"/>
                  </a:lnTo>
                  <a:lnTo>
                    <a:pt x="83129" y="498764"/>
                  </a:lnTo>
                  <a:lnTo>
                    <a:pt x="50771" y="492231"/>
                  </a:lnTo>
                  <a:lnTo>
                    <a:pt x="24348" y="474416"/>
                  </a:lnTo>
                  <a:lnTo>
                    <a:pt x="6532" y="447992"/>
                  </a:lnTo>
                  <a:lnTo>
                    <a:pt x="0" y="415634"/>
                  </a:lnTo>
                  <a:lnTo>
                    <a:pt x="0" y="8312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375763" y="2148332"/>
            <a:ext cx="2271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solidFill>
                  <a:srgbClr val="FFFFFF"/>
                </a:solidFill>
                <a:latin typeface="Gill Sans MT"/>
                <a:cs typeface="Gill Sans MT"/>
              </a:rPr>
              <a:t>Training</a:t>
            </a:r>
            <a:r>
              <a:rPr sz="2400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Gill Sans MT"/>
                <a:cs typeface="Gill Sans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Gill Sans MT"/>
                <a:cs typeface="Gill Sans MT"/>
              </a:rPr>
              <a:t>Practice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38649" y="2970276"/>
            <a:ext cx="265684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0" dirty="0">
                <a:latin typeface="Gill Sans MT"/>
                <a:cs typeface="Gill Sans MT"/>
              </a:rPr>
              <a:t>Stacking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Perceptrons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to </a:t>
            </a:r>
            <a:r>
              <a:rPr sz="2000" spc="-545" dirty="0">
                <a:latin typeface="Gill Sans MT"/>
                <a:cs typeface="Gill Sans MT"/>
              </a:rPr>
              <a:t> </a:t>
            </a:r>
            <a:r>
              <a:rPr sz="2000" spc="-40" dirty="0">
                <a:latin typeface="Gill Sans MT"/>
                <a:cs typeface="Gill Sans MT"/>
              </a:rPr>
              <a:t>form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neural</a:t>
            </a:r>
            <a:r>
              <a:rPr sz="2000" spc="-2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networks</a:t>
            </a:r>
            <a:endParaRPr sz="2000">
              <a:latin typeface="Gill Sans MT"/>
              <a:cs typeface="Gill Sans MT"/>
            </a:endParaRPr>
          </a:p>
          <a:p>
            <a:pPr marL="298450" marR="20193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35" dirty="0">
                <a:latin typeface="Gill Sans MT"/>
                <a:cs typeface="Gill Sans MT"/>
              </a:rPr>
              <a:t>Optimization</a:t>
            </a:r>
            <a:r>
              <a:rPr sz="2000" spc="-8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through </a:t>
            </a:r>
            <a:r>
              <a:rPr sz="2000" spc="-540" dirty="0">
                <a:latin typeface="Gill Sans MT"/>
                <a:cs typeface="Gill Sans MT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backpropagation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13115" y="2894076"/>
            <a:ext cx="2041525" cy="1168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5" dirty="0">
                <a:latin typeface="Gill Sans MT"/>
                <a:cs typeface="Gill Sans MT"/>
              </a:rPr>
              <a:t>Adaptive</a:t>
            </a:r>
            <a:r>
              <a:rPr sz="2000" spc="-55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learning</a:t>
            </a:r>
            <a:endParaRPr sz="20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0" dirty="0">
                <a:latin typeface="Gill Sans MT"/>
                <a:cs typeface="Gill Sans MT"/>
              </a:rPr>
              <a:t>Batching</a:t>
            </a:r>
            <a:endParaRPr sz="200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40" dirty="0">
                <a:latin typeface="Gill Sans MT"/>
                <a:cs typeface="Gill Sans MT"/>
              </a:rPr>
              <a:t>Regularization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28432" y="4876330"/>
            <a:ext cx="1083945" cy="753745"/>
            <a:chOff x="1428432" y="4876330"/>
            <a:chExt cx="1083945" cy="753745"/>
          </a:xfrm>
        </p:grpSpPr>
        <p:sp>
          <p:nvSpPr>
            <p:cNvPr id="19" name="object 19"/>
            <p:cNvSpPr/>
            <p:nvPr/>
          </p:nvSpPr>
          <p:spPr>
            <a:xfrm>
              <a:off x="1428432" y="4876330"/>
              <a:ext cx="801370" cy="753745"/>
            </a:xfrm>
            <a:custGeom>
              <a:avLst/>
              <a:gdLst/>
              <a:ahLst/>
              <a:cxnLst/>
              <a:rect l="l" t="t" r="r" b="b"/>
              <a:pathLst>
                <a:path w="801369" h="753745">
                  <a:moveTo>
                    <a:pt x="800989" y="435698"/>
                  </a:moveTo>
                  <a:lnTo>
                    <a:pt x="716191" y="427469"/>
                  </a:lnTo>
                  <a:lnTo>
                    <a:pt x="725297" y="451180"/>
                  </a:lnTo>
                  <a:lnTo>
                    <a:pt x="0" y="729805"/>
                  </a:lnTo>
                  <a:lnTo>
                    <a:pt x="9105" y="753516"/>
                  </a:lnTo>
                  <a:lnTo>
                    <a:pt x="734402" y="474891"/>
                  </a:lnTo>
                  <a:lnTo>
                    <a:pt x="743521" y="498589"/>
                  </a:lnTo>
                  <a:lnTo>
                    <a:pt x="791006" y="446620"/>
                  </a:lnTo>
                  <a:lnTo>
                    <a:pt x="800989" y="435698"/>
                  </a:lnTo>
                  <a:close/>
                </a:path>
                <a:path w="801369" h="753745">
                  <a:moveTo>
                    <a:pt x="800989" y="376770"/>
                  </a:moveTo>
                  <a:lnTo>
                    <a:pt x="775589" y="364070"/>
                  </a:lnTo>
                  <a:lnTo>
                    <a:pt x="724789" y="338670"/>
                  </a:lnTo>
                  <a:lnTo>
                    <a:pt x="724789" y="364070"/>
                  </a:lnTo>
                  <a:lnTo>
                    <a:pt x="4546" y="364070"/>
                  </a:lnTo>
                  <a:lnTo>
                    <a:pt x="4546" y="389470"/>
                  </a:lnTo>
                  <a:lnTo>
                    <a:pt x="724789" y="389470"/>
                  </a:lnTo>
                  <a:lnTo>
                    <a:pt x="724789" y="414870"/>
                  </a:lnTo>
                  <a:lnTo>
                    <a:pt x="775589" y="389470"/>
                  </a:lnTo>
                  <a:lnTo>
                    <a:pt x="800989" y="376770"/>
                  </a:lnTo>
                  <a:close/>
                </a:path>
                <a:path w="801369" h="753745">
                  <a:moveTo>
                    <a:pt x="800989" y="312889"/>
                  </a:moveTo>
                  <a:lnTo>
                    <a:pt x="791222" y="302323"/>
                  </a:lnTo>
                  <a:lnTo>
                    <a:pt x="743178" y="250317"/>
                  </a:lnTo>
                  <a:lnTo>
                    <a:pt x="734199" y="274078"/>
                  </a:lnTo>
                  <a:lnTo>
                    <a:pt x="9042" y="0"/>
                  </a:lnTo>
                  <a:lnTo>
                    <a:pt x="63" y="23761"/>
                  </a:lnTo>
                  <a:lnTo>
                    <a:pt x="725208" y="297840"/>
                  </a:lnTo>
                  <a:lnTo>
                    <a:pt x="716241" y="321589"/>
                  </a:lnTo>
                  <a:lnTo>
                    <a:pt x="800989" y="312889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29421" y="5118227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10" h="269875">
                  <a:moveTo>
                    <a:pt x="141300" y="0"/>
                  </a:moveTo>
                  <a:lnTo>
                    <a:pt x="96637" y="6875"/>
                  </a:lnTo>
                  <a:lnTo>
                    <a:pt x="57848" y="26020"/>
                  </a:lnTo>
                  <a:lnTo>
                    <a:pt x="27261" y="55215"/>
                  </a:lnTo>
                  <a:lnTo>
                    <a:pt x="7203" y="92239"/>
                  </a:lnTo>
                  <a:lnTo>
                    <a:pt x="0" y="134874"/>
                  </a:lnTo>
                  <a:lnTo>
                    <a:pt x="7203" y="177503"/>
                  </a:lnTo>
                  <a:lnTo>
                    <a:pt x="27261" y="214527"/>
                  </a:lnTo>
                  <a:lnTo>
                    <a:pt x="57848" y="243724"/>
                  </a:lnTo>
                  <a:lnTo>
                    <a:pt x="96637" y="262871"/>
                  </a:lnTo>
                  <a:lnTo>
                    <a:pt x="141300" y="269748"/>
                  </a:lnTo>
                  <a:lnTo>
                    <a:pt x="185963" y="262871"/>
                  </a:lnTo>
                  <a:lnTo>
                    <a:pt x="224751" y="243724"/>
                  </a:lnTo>
                  <a:lnTo>
                    <a:pt x="255338" y="214527"/>
                  </a:lnTo>
                  <a:lnTo>
                    <a:pt x="275397" y="177503"/>
                  </a:lnTo>
                  <a:lnTo>
                    <a:pt x="282600" y="134874"/>
                  </a:lnTo>
                  <a:lnTo>
                    <a:pt x="275397" y="92239"/>
                  </a:lnTo>
                  <a:lnTo>
                    <a:pt x="255338" y="55215"/>
                  </a:lnTo>
                  <a:lnTo>
                    <a:pt x="224751" y="26020"/>
                  </a:lnTo>
                  <a:lnTo>
                    <a:pt x="185963" y="6875"/>
                  </a:lnTo>
                  <a:lnTo>
                    <a:pt x="14130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01659" y="5105907"/>
            <a:ext cx="137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Σ</a:t>
            </a:r>
            <a:endParaRPr sz="160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0379" y="5118227"/>
            <a:ext cx="2147570" cy="272415"/>
            <a:chOff x="1150379" y="5118227"/>
            <a:chExt cx="2147570" cy="27241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1945" y="5197779"/>
              <a:ext cx="245198" cy="114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38932" y="5200332"/>
              <a:ext cx="259079" cy="114300"/>
            </a:xfrm>
            <a:custGeom>
              <a:avLst/>
              <a:gdLst/>
              <a:ahLst/>
              <a:cxnLst/>
              <a:rect l="l" t="t" r="r" b="b"/>
              <a:pathLst>
                <a:path w="259079" h="114300">
                  <a:moveTo>
                    <a:pt x="145287" y="0"/>
                  </a:moveTo>
                  <a:lnTo>
                    <a:pt x="144741" y="38094"/>
                  </a:lnTo>
                  <a:lnTo>
                    <a:pt x="163791" y="38366"/>
                  </a:lnTo>
                  <a:lnTo>
                    <a:pt x="163245" y="76466"/>
                  </a:lnTo>
                  <a:lnTo>
                    <a:pt x="144191" y="76466"/>
                  </a:lnTo>
                  <a:lnTo>
                    <a:pt x="143649" y="114287"/>
                  </a:lnTo>
                  <a:lnTo>
                    <a:pt x="222077" y="76466"/>
                  </a:lnTo>
                  <a:lnTo>
                    <a:pt x="163245" y="76466"/>
                  </a:lnTo>
                  <a:lnTo>
                    <a:pt x="144195" y="76194"/>
                  </a:lnTo>
                  <a:lnTo>
                    <a:pt x="222642" y="76194"/>
                  </a:lnTo>
                  <a:lnTo>
                    <a:pt x="258762" y="58775"/>
                  </a:lnTo>
                  <a:lnTo>
                    <a:pt x="145287" y="0"/>
                  </a:lnTo>
                  <a:close/>
                </a:path>
                <a:path w="259079" h="114300">
                  <a:moveTo>
                    <a:pt x="144741" y="38094"/>
                  </a:moveTo>
                  <a:lnTo>
                    <a:pt x="144195" y="76194"/>
                  </a:lnTo>
                  <a:lnTo>
                    <a:pt x="163245" y="76466"/>
                  </a:lnTo>
                  <a:lnTo>
                    <a:pt x="163791" y="38366"/>
                  </a:lnTo>
                  <a:lnTo>
                    <a:pt x="144741" y="38094"/>
                  </a:lnTo>
                  <a:close/>
                </a:path>
                <a:path w="259079" h="114300">
                  <a:moveTo>
                    <a:pt x="546" y="36029"/>
                  </a:moveTo>
                  <a:lnTo>
                    <a:pt x="0" y="74129"/>
                  </a:lnTo>
                  <a:lnTo>
                    <a:pt x="144195" y="76194"/>
                  </a:lnTo>
                  <a:lnTo>
                    <a:pt x="144741" y="38094"/>
                  </a:lnTo>
                  <a:lnTo>
                    <a:pt x="546" y="36029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6598" y="5120538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10" h="269875">
                  <a:moveTo>
                    <a:pt x="141300" y="0"/>
                  </a:moveTo>
                  <a:lnTo>
                    <a:pt x="96637" y="6876"/>
                  </a:lnTo>
                  <a:lnTo>
                    <a:pt x="57848" y="26023"/>
                  </a:lnTo>
                  <a:lnTo>
                    <a:pt x="27261" y="55220"/>
                  </a:lnTo>
                  <a:lnTo>
                    <a:pt x="7203" y="92244"/>
                  </a:lnTo>
                  <a:lnTo>
                    <a:pt x="0" y="134873"/>
                  </a:lnTo>
                  <a:lnTo>
                    <a:pt x="7203" y="177508"/>
                  </a:lnTo>
                  <a:lnTo>
                    <a:pt x="27261" y="214532"/>
                  </a:lnTo>
                  <a:lnTo>
                    <a:pt x="57848" y="243727"/>
                  </a:lnTo>
                  <a:lnTo>
                    <a:pt x="96637" y="262872"/>
                  </a:lnTo>
                  <a:lnTo>
                    <a:pt x="141300" y="269747"/>
                  </a:lnTo>
                  <a:lnTo>
                    <a:pt x="185963" y="262872"/>
                  </a:lnTo>
                  <a:lnTo>
                    <a:pt x="224751" y="243727"/>
                  </a:lnTo>
                  <a:lnTo>
                    <a:pt x="255338" y="214532"/>
                  </a:lnTo>
                  <a:lnTo>
                    <a:pt x="275397" y="177508"/>
                  </a:lnTo>
                  <a:lnTo>
                    <a:pt x="282600" y="134873"/>
                  </a:lnTo>
                  <a:lnTo>
                    <a:pt x="275397" y="92244"/>
                  </a:lnTo>
                  <a:lnTo>
                    <a:pt x="255338" y="55220"/>
                  </a:lnTo>
                  <a:lnTo>
                    <a:pt x="224751" y="26023"/>
                  </a:lnTo>
                  <a:lnTo>
                    <a:pt x="185963" y="6876"/>
                  </a:lnTo>
                  <a:lnTo>
                    <a:pt x="141300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5157216"/>
              <a:ext cx="17068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50379" y="5118227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09" h="269875">
                  <a:moveTo>
                    <a:pt x="141298" y="0"/>
                  </a:moveTo>
                  <a:lnTo>
                    <a:pt x="96637" y="6875"/>
                  </a:lnTo>
                  <a:lnTo>
                    <a:pt x="57849" y="26020"/>
                  </a:lnTo>
                  <a:lnTo>
                    <a:pt x="27262" y="55215"/>
                  </a:lnTo>
                  <a:lnTo>
                    <a:pt x="7203" y="92239"/>
                  </a:lnTo>
                  <a:lnTo>
                    <a:pt x="0" y="134874"/>
                  </a:lnTo>
                  <a:lnTo>
                    <a:pt x="7203" y="177503"/>
                  </a:lnTo>
                  <a:lnTo>
                    <a:pt x="27262" y="214527"/>
                  </a:lnTo>
                  <a:lnTo>
                    <a:pt x="57849" y="243724"/>
                  </a:lnTo>
                  <a:lnTo>
                    <a:pt x="96637" y="262871"/>
                  </a:lnTo>
                  <a:lnTo>
                    <a:pt x="141298" y="269748"/>
                  </a:lnTo>
                  <a:lnTo>
                    <a:pt x="185962" y="262871"/>
                  </a:lnTo>
                  <a:lnTo>
                    <a:pt x="224750" y="243724"/>
                  </a:lnTo>
                  <a:lnTo>
                    <a:pt x="255337" y="214527"/>
                  </a:lnTo>
                  <a:lnTo>
                    <a:pt x="275395" y="177503"/>
                  </a:lnTo>
                  <a:lnTo>
                    <a:pt x="282599" y="134874"/>
                  </a:lnTo>
                  <a:lnTo>
                    <a:pt x="275395" y="92239"/>
                  </a:lnTo>
                  <a:lnTo>
                    <a:pt x="255337" y="55215"/>
                  </a:lnTo>
                  <a:lnTo>
                    <a:pt x="224750" y="26020"/>
                  </a:lnTo>
                  <a:lnTo>
                    <a:pt x="185962" y="6875"/>
                  </a:lnTo>
                  <a:lnTo>
                    <a:pt x="141298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83890" y="5145024"/>
            <a:ext cx="2082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latin typeface="Cambria Math"/>
                <a:cs typeface="Cambria Math"/>
              </a:rPr>
              <a:t>𝑥</a:t>
            </a:r>
            <a:r>
              <a:rPr sz="1200" spc="7" baseline="-13888" dirty="0">
                <a:latin typeface="Cambria Math"/>
                <a:cs typeface="Cambria Math"/>
              </a:rPr>
              <a:t>2</a:t>
            </a:r>
            <a:endParaRPr sz="1200" baseline="-13888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50379" y="5483110"/>
            <a:ext cx="283210" cy="269875"/>
          </a:xfrm>
          <a:custGeom>
            <a:avLst/>
            <a:gdLst/>
            <a:ahLst/>
            <a:cxnLst/>
            <a:rect l="l" t="t" r="r" b="b"/>
            <a:pathLst>
              <a:path w="283209" h="269875">
                <a:moveTo>
                  <a:pt x="141298" y="0"/>
                </a:moveTo>
                <a:lnTo>
                  <a:pt x="96637" y="6876"/>
                </a:lnTo>
                <a:lnTo>
                  <a:pt x="57849" y="26024"/>
                </a:lnTo>
                <a:lnTo>
                  <a:pt x="27262" y="55221"/>
                </a:lnTo>
                <a:lnTo>
                  <a:pt x="7203" y="92247"/>
                </a:lnTo>
                <a:lnTo>
                  <a:pt x="0" y="134879"/>
                </a:lnTo>
                <a:lnTo>
                  <a:pt x="7203" y="177510"/>
                </a:lnTo>
                <a:lnTo>
                  <a:pt x="27262" y="214535"/>
                </a:lnTo>
                <a:lnTo>
                  <a:pt x="57849" y="243732"/>
                </a:lnTo>
                <a:lnTo>
                  <a:pt x="96637" y="262879"/>
                </a:lnTo>
                <a:lnTo>
                  <a:pt x="141298" y="269755"/>
                </a:lnTo>
                <a:lnTo>
                  <a:pt x="185962" y="262879"/>
                </a:lnTo>
                <a:lnTo>
                  <a:pt x="224750" y="243732"/>
                </a:lnTo>
                <a:lnTo>
                  <a:pt x="255337" y="214535"/>
                </a:lnTo>
                <a:lnTo>
                  <a:pt x="275395" y="177510"/>
                </a:lnTo>
                <a:lnTo>
                  <a:pt x="282599" y="134879"/>
                </a:lnTo>
                <a:lnTo>
                  <a:pt x="275395" y="92247"/>
                </a:lnTo>
                <a:lnTo>
                  <a:pt x="255337" y="55221"/>
                </a:lnTo>
                <a:lnTo>
                  <a:pt x="224750" y="26024"/>
                </a:lnTo>
                <a:lnTo>
                  <a:pt x="185962" y="6876"/>
                </a:lnTo>
                <a:lnTo>
                  <a:pt x="141298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64776" y="5507736"/>
            <a:ext cx="245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30" dirty="0">
                <a:latin typeface="Cambria Math"/>
                <a:cs typeface="Cambria Math"/>
              </a:rPr>
              <a:t>𝑥</a:t>
            </a:r>
            <a:r>
              <a:rPr sz="1200" spc="44" baseline="-17361" dirty="0">
                <a:latin typeface="Cambria Math"/>
                <a:cs typeface="Cambria Math"/>
              </a:rPr>
              <a:t>𝑚</a:t>
            </a:r>
            <a:endParaRPr sz="1200" baseline="-17361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50379" y="4753330"/>
            <a:ext cx="283210" cy="269875"/>
          </a:xfrm>
          <a:custGeom>
            <a:avLst/>
            <a:gdLst/>
            <a:ahLst/>
            <a:cxnLst/>
            <a:rect l="l" t="t" r="r" b="b"/>
            <a:pathLst>
              <a:path w="283209" h="269875">
                <a:moveTo>
                  <a:pt x="141298" y="0"/>
                </a:moveTo>
                <a:lnTo>
                  <a:pt x="96637" y="6876"/>
                </a:lnTo>
                <a:lnTo>
                  <a:pt x="57849" y="26023"/>
                </a:lnTo>
                <a:lnTo>
                  <a:pt x="27262" y="55220"/>
                </a:lnTo>
                <a:lnTo>
                  <a:pt x="7203" y="92244"/>
                </a:lnTo>
                <a:lnTo>
                  <a:pt x="0" y="134873"/>
                </a:lnTo>
                <a:lnTo>
                  <a:pt x="7203" y="177508"/>
                </a:lnTo>
                <a:lnTo>
                  <a:pt x="27262" y="214532"/>
                </a:lnTo>
                <a:lnTo>
                  <a:pt x="57849" y="243727"/>
                </a:lnTo>
                <a:lnTo>
                  <a:pt x="96637" y="262872"/>
                </a:lnTo>
                <a:lnTo>
                  <a:pt x="141298" y="269747"/>
                </a:lnTo>
                <a:lnTo>
                  <a:pt x="185962" y="262872"/>
                </a:lnTo>
                <a:lnTo>
                  <a:pt x="224750" y="243727"/>
                </a:lnTo>
                <a:lnTo>
                  <a:pt x="255337" y="214532"/>
                </a:lnTo>
                <a:lnTo>
                  <a:pt x="275395" y="177508"/>
                </a:lnTo>
                <a:lnTo>
                  <a:pt x="282599" y="134873"/>
                </a:lnTo>
                <a:lnTo>
                  <a:pt x="275395" y="92244"/>
                </a:lnTo>
                <a:lnTo>
                  <a:pt x="255337" y="55220"/>
                </a:lnTo>
                <a:lnTo>
                  <a:pt x="224750" y="26023"/>
                </a:lnTo>
                <a:lnTo>
                  <a:pt x="185962" y="6876"/>
                </a:lnTo>
                <a:lnTo>
                  <a:pt x="141298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85509" y="4779264"/>
            <a:ext cx="20510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ambria Math"/>
                <a:cs typeface="Cambria Math"/>
              </a:rPr>
              <a:t>𝑥</a:t>
            </a:r>
            <a:r>
              <a:rPr sz="1200" spc="-15" baseline="-13888" dirty="0">
                <a:latin typeface="Cambria Math"/>
                <a:cs typeface="Cambria Math"/>
              </a:rPr>
              <a:t>1</a:t>
            </a:r>
            <a:endParaRPr sz="1200" baseline="-13888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10204" y="5121224"/>
            <a:ext cx="283210" cy="269875"/>
          </a:xfrm>
          <a:custGeom>
            <a:avLst/>
            <a:gdLst/>
            <a:ahLst/>
            <a:cxnLst/>
            <a:rect l="l" t="t" r="r" b="b"/>
            <a:pathLst>
              <a:path w="283210" h="269875">
                <a:moveTo>
                  <a:pt x="141300" y="0"/>
                </a:moveTo>
                <a:lnTo>
                  <a:pt x="96641" y="6876"/>
                </a:lnTo>
                <a:lnTo>
                  <a:pt x="57854" y="26023"/>
                </a:lnTo>
                <a:lnTo>
                  <a:pt x="27265" y="55220"/>
                </a:lnTo>
                <a:lnTo>
                  <a:pt x="7204" y="92244"/>
                </a:lnTo>
                <a:lnTo>
                  <a:pt x="0" y="134874"/>
                </a:lnTo>
                <a:lnTo>
                  <a:pt x="7204" y="177508"/>
                </a:lnTo>
                <a:lnTo>
                  <a:pt x="27265" y="214532"/>
                </a:lnTo>
                <a:lnTo>
                  <a:pt x="57854" y="243727"/>
                </a:lnTo>
                <a:lnTo>
                  <a:pt x="96641" y="262872"/>
                </a:lnTo>
                <a:lnTo>
                  <a:pt x="141300" y="269748"/>
                </a:lnTo>
                <a:lnTo>
                  <a:pt x="185963" y="262872"/>
                </a:lnTo>
                <a:lnTo>
                  <a:pt x="224751" y="243727"/>
                </a:lnTo>
                <a:lnTo>
                  <a:pt x="255338" y="214532"/>
                </a:lnTo>
                <a:lnTo>
                  <a:pt x="275397" y="177508"/>
                </a:lnTo>
                <a:lnTo>
                  <a:pt x="282600" y="134874"/>
                </a:lnTo>
                <a:lnTo>
                  <a:pt x="275397" y="92244"/>
                </a:lnTo>
                <a:lnTo>
                  <a:pt x="255338" y="55220"/>
                </a:lnTo>
                <a:lnTo>
                  <a:pt x="224751" y="26023"/>
                </a:lnTo>
                <a:lnTo>
                  <a:pt x="185963" y="6876"/>
                </a:lnTo>
                <a:lnTo>
                  <a:pt x="14130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382835" y="5148072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75" dirty="0">
                <a:latin typeface="Cambria Math"/>
                <a:cs typeface="Cambria Math"/>
              </a:rPr>
              <a:t>𝑦</a:t>
            </a:r>
            <a:r>
              <a:rPr sz="1100" spc="-310" dirty="0">
                <a:latin typeface="Cambria Math"/>
                <a:cs typeface="Cambria Math"/>
              </a:rPr>
              <a:t>&amp;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02752" y="4520184"/>
            <a:ext cx="2338070" cy="1475740"/>
            <a:chOff x="8302752" y="4520184"/>
            <a:chExt cx="2338070" cy="147574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2752" y="4520184"/>
              <a:ext cx="2337816" cy="14752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201873" y="5006733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40" h="62864">
                  <a:moveTo>
                    <a:pt x="34302" y="0"/>
                  </a:move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61"/>
                  </a:lnTo>
                  <a:lnTo>
                    <a:pt x="18808" y="43561"/>
                  </a:lnTo>
                  <a:lnTo>
                    <a:pt x="18808" y="62369"/>
                  </a:lnTo>
                  <a:lnTo>
                    <a:pt x="34302" y="62369"/>
                  </a:lnTo>
                  <a:lnTo>
                    <a:pt x="34302" y="43561"/>
                  </a:lnTo>
                  <a:lnTo>
                    <a:pt x="53111" y="43561"/>
                  </a:lnTo>
                  <a:lnTo>
                    <a:pt x="53111" y="18808"/>
                  </a:lnTo>
                  <a:lnTo>
                    <a:pt x="34302" y="18808"/>
                  </a:lnTo>
                  <a:lnTo>
                    <a:pt x="34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28429" y="5069103"/>
              <a:ext cx="11430" cy="88900"/>
            </a:xfrm>
            <a:custGeom>
              <a:avLst/>
              <a:gdLst/>
              <a:ahLst/>
              <a:cxnLst/>
              <a:rect l="l" t="t" r="r" b="b"/>
              <a:pathLst>
                <a:path w="11429" h="88900">
                  <a:moveTo>
                    <a:pt x="0" y="0"/>
                  </a:moveTo>
                  <a:lnTo>
                    <a:pt x="11065" y="8871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12936" y="5157812"/>
              <a:ext cx="120650" cy="123189"/>
            </a:xfrm>
            <a:custGeom>
              <a:avLst/>
              <a:gdLst/>
              <a:ahLst/>
              <a:cxnLst/>
              <a:rect l="l" t="t" r="r" b="b"/>
              <a:pathLst>
                <a:path w="120650" h="123189">
                  <a:moveTo>
                    <a:pt x="53111" y="18808"/>
                  </a:moveTo>
                  <a:lnTo>
                    <a:pt x="34302" y="18808"/>
                  </a:lnTo>
                  <a:lnTo>
                    <a:pt x="34302" y="0"/>
                  </a:ln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73"/>
                  </a:lnTo>
                  <a:lnTo>
                    <a:pt x="18808" y="43573"/>
                  </a:lnTo>
                  <a:lnTo>
                    <a:pt x="18808" y="62382"/>
                  </a:lnTo>
                  <a:lnTo>
                    <a:pt x="34302" y="62382"/>
                  </a:lnTo>
                  <a:lnTo>
                    <a:pt x="34302" y="43573"/>
                  </a:lnTo>
                  <a:lnTo>
                    <a:pt x="53111" y="43573"/>
                  </a:lnTo>
                  <a:lnTo>
                    <a:pt x="53111" y="18808"/>
                  </a:lnTo>
                  <a:close/>
                </a:path>
                <a:path w="120650" h="123189">
                  <a:moveTo>
                    <a:pt x="120421" y="79463"/>
                  </a:moveTo>
                  <a:lnTo>
                    <a:pt x="101612" y="79463"/>
                  </a:lnTo>
                  <a:lnTo>
                    <a:pt x="101612" y="60642"/>
                  </a:lnTo>
                  <a:lnTo>
                    <a:pt x="86131" y="60642"/>
                  </a:lnTo>
                  <a:lnTo>
                    <a:pt x="86131" y="79463"/>
                  </a:lnTo>
                  <a:lnTo>
                    <a:pt x="67322" y="79463"/>
                  </a:lnTo>
                  <a:lnTo>
                    <a:pt x="67322" y="104216"/>
                  </a:lnTo>
                  <a:lnTo>
                    <a:pt x="86131" y="104216"/>
                  </a:lnTo>
                  <a:lnTo>
                    <a:pt x="86131" y="123024"/>
                  </a:lnTo>
                  <a:lnTo>
                    <a:pt x="101612" y="123024"/>
                  </a:lnTo>
                  <a:lnTo>
                    <a:pt x="101612" y="104216"/>
                  </a:lnTo>
                  <a:lnTo>
                    <a:pt x="120421" y="104216"/>
                  </a:lnTo>
                  <a:lnTo>
                    <a:pt x="120421" y="79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45028" y="5197449"/>
              <a:ext cx="56515" cy="43180"/>
            </a:xfrm>
            <a:custGeom>
              <a:avLst/>
              <a:gdLst/>
              <a:ahLst/>
              <a:cxnLst/>
              <a:rect l="l" t="t" r="r" b="b"/>
              <a:pathLst>
                <a:path w="56515" h="43179">
                  <a:moveTo>
                    <a:pt x="0" y="0"/>
                  </a:moveTo>
                  <a:lnTo>
                    <a:pt x="56110" y="426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35071" y="5300764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40" h="62864">
                  <a:moveTo>
                    <a:pt x="34302" y="0"/>
                  </a:move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73"/>
                  </a:lnTo>
                  <a:lnTo>
                    <a:pt x="18808" y="43573"/>
                  </a:lnTo>
                  <a:lnTo>
                    <a:pt x="18808" y="62382"/>
                  </a:lnTo>
                  <a:lnTo>
                    <a:pt x="34302" y="62382"/>
                  </a:lnTo>
                  <a:lnTo>
                    <a:pt x="34302" y="43573"/>
                  </a:lnTo>
                  <a:lnTo>
                    <a:pt x="53111" y="43573"/>
                  </a:lnTo>
                  <a:lnTo>
                    <a:pt x="53111" y="18808"/>
                  </a:lnTo>
                  <a:lnTo>
                    <a:pt x="34302" y="18808"/>
                  </a:lnTo>
                  <a:lnTo>
                    <a:pt x="34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70706" y="5258092"/>
              <a:ext cx="29845" cy="65405"/>
            </a:xfrm>
            <a:custGeom>
              <a:avLst/>
              <a:gdLst/>
              <a:ahLst/>
              <a:cxnLst/>
              <a:rect l="l" t="t" r="r" b="b"/>
              <a:pathLst>
                <a:path w="29845" h="65404">
                  <a:moveTo>
                    <a:pt x="29643" y="0"/>
                  </a:moveTo>
                  <a:lnTo>
                    <a:pt x="0" y="653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66098" y="5338626"/>
              <a:ext cx="40005" cy="62865"/>
            </a:xfrm>
            <a:custGeom>
              <a:avLst/>
              <a:gdLst/>
              <a:ahLst/>
              <a:cxnLst/>
              <a:rect l="l" t="t" r="r" b="b"/>
              <a:pathLst>
                <a:path w="40004" h="62864">
                  <a:moveTo>
                    <a:pt x="39649" y="6281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87624" y="5378742"/>
              <a:ext cx="116839" cy="350520"/>
            </a:xfrm>
            <a:custGeom>
              <a:avLst/>
              <a:gdLst/>
              <a:ahLst/>
              <a:cxnLst/>
              <a:rect l="l" t="t" r="r" b="b"/>
              <a:pathLst>
                <a:path w="116840" h="350520">
                  <a:moveTo>
                    <a:pt x="53111" y="18808"/>
                  </a:moveTo>
                  <a:lnTo>
                    <a:pt x="34302" y="18808"/>
                  </a:lnTo>
                  <a:lnTo>
                    <a:pt x="34302" y="0"/>
                  </a:ln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61"/>
                  </a:lnTo>
                  <a:lnTo>
                    <a:pt x="18808" y="43561"/>
                  </a:lnTo>
                  <a:lnTo>
                    <a:pt x="18808" y="62369"/>
                  </a:lnTo>
                  <a:lnTo>
                    <a:pt x="34302" y="62369"/>
                  </a:lnTo>
                  <a:lnTo>
                    <a:pt x="34302" y="43561"/>
                  </a:lnTo>
                  <a:lnTo>
                    <a:pt x="53111" y="43561"/>
                  </a:lnTo>
                  <a:lnTo>
                    <a:pt x="53111" y="18808"/>
                  </a:lnTo>
                  <a:close/>
                </a:path>
                <a:path w="116840" h="350520">
                  <a:moveTo>
                    <a:pt x="63258" y="221322"/>
                  </a:moveTo>
                  <a:lnTo>
                    <a:pt x="44450" y="221322"/>
                  </a:lnTo>
                  <a:lnTo>
                    <a:pt x="44450" y="202501"/>
                  </a:lnTo>
                  <a:lnTo>
                    <a:pt x="28956" y="202501"/>
                  </a:lnTo>
                  <a:lnTo>
                    <a:pt x="28956" y="221322"/>
                  </a:lnTo>
                  <a:lnTo>
                    <a:pt x="10147" y="221322"/>
                  </a:lnTo>
                  <a:lnTo>
                    <a:pt x="10147" y="246075"/>
                  </a:lnTo>
                  <a:lnTo>
                    <a:pt x="28956" y="246075"/>
                  </a:lnTo>
                  <a:lnTo>
                    <a:pt x="28956" y="264883"/>
                  </a:lnTo>
                  <a:lnTo>
                    <a:pt x="44450" y="264883"/>
                  </a:lnTo>
                  <a:lnTo>
                    <a:pt x="44450" y="246075"/>
                  </a:lnTo>
                  <a:lnTo>
                    <a:pt x="63258" y="246075"/>
                  </a:lnTo>
                  <a:lnTo>
                    <a:pt x="63258" y="221322"/>
                  </a:lnTo>
                  <a:close/>
                </a:path>
                <a:path w="116840" h="350520">
                  <a:moveTo>
                    <a:pt x="90919" y="306870"/>
                  </a:moveTo>
                  <a:lnTo>
                    <a:pt x="72110" y="306870"/>
                  </a:lnTo>
                  <a:lnTo>
                    <a:pt x="72110" y="288061"/>
                  </a:lnTo>
                  <a:lnTo>
                    <a:pt x="56616" y="288061"/>
                  </a:lnTo>
                  <a:lnTo>
                    <a:pt x="56616" y="306870"/>
                  </a:lnTo>
                  <a:lnTo>
                    <a:pt x="37807" y="306870"/>
                  </a:lnTo>
                  <a:lnTo>
                    <a:pt x="37807" y="331635"/>
                  </a:lnTo>
                  <a:lnTo>
                    <a:pt x="56616" y="331635"/>
                  </a:lnTo>
                  <a:lnTo>
                    <a:pt x="56616" y="350443"/>
                  </a:lnTo>
                  <a:lnTo>
                    <a:pt x="72110" y="350443"/>
                  </a:lnTo>
                  <a:lnTo>
                    <a:pt x="72110" y="331635"/>
                  </a:lnTo>
                  <a:lnTo>
                    <a:pt x="90919" y="331635"/>
                  </a:lnTo>
                  <a:lnTo>
                    <a:pt x="90919" y="306870"/>
                  </a:lnTo>
                  <a:close/>
                </a:path>
                <a:path w="116840" h="350520">
                  <a:moveTo>
                    <a:pt x="116738" y="101104"/>
                  </a:moveTo>
                  <a:lnTo>
                    <a:pt x="97929" y="101104"/>
                  </a:lnTo>
                  <a:lnTo>
                    <a:pt x="97929" y="82296"/>
                  </a:lnTo>
                  <a:lnTo>
                    <a:pt x="82435" y="82296"/>
                  </a:lnTo>
                  <a:lnTo>
                    <a:pt x="82435" y="101104"/>
                  </a:lnTo>
                  <a:lnTo>
                    <a:pt x="63627" y="101104"/>
                  </a:lnTo>
                  <a:lnTo>
                    <a:pt x="63627" y="125869"/>
                  </a:lnTo>
                  <a:lnTo>
                    <a:pt x="82435" y="125869"/>
                  </a:lnTo>
                  <a:lnTo>
                    <a:pt x="82435" y="144678"/>
                  </a:lnTo>
                  <a:lnTo>
                    <a:pt x="97929" y="144678"/>
                  </a:lnTo>
                  <a:lnTo>
                    <a:pt x="97929" y="125869"/>
                  </a:lnTo>
                  <a:lnTo>
                    <a:pt x="116738" y="125869"/>
                  </a:lnTo>
                  <a:lnTo>
                    <a:pt x="116738" y="101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15891" y="5411185"/>
              <a:ext cx="55880" cy="73660"/>
            </a:xfrm>
            <a:custGeom>
              <a:avLst/>
              <a:gdLst/>
              <a:ahLst/>
              <a:cxnLst/>
              <a:rect l="l" t="t" r="r" b="b"/>
              <a:pathLst>
                <a:path w="55879" h="73660">
                  <a:moveTo>
                    <a:pt x="55324" y="7364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32493" y="5497821"/>
              <a:ext cx="40005" cy="107314"/>
            </a:xfrm>
            <a:custGeom>
              <a:avLst/>
              <a:gdLst/>
              <a:ahLst/>
              <a:cxnLst/>
              <a:rect l="l" t="t" r="r" b="b"/>
              <a:pathLst>
                <a:path w="40004" h="107314">
                  <a:moveTo>
                    <a:pt x="0" y="107211"/>
                  </a:moveTo>
                  <a:lnTo>
                    <a:pt x="3965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27095" y="5619799"/>
              <a:ext cx="25400" cy="47625"/>
            </a:xfrm>
            <a:custGeom>
              <a:avLst/>
              <a:gdLst/>
              <a:ahLst/>
              <a:cxnLst/>
              <a:rect l="l" t="t" r="r" b="b"/>
              <a:pathLst>
                <a:path w="25400" h="47625">
                  <a:moveTo>
                    <a:pt x="0" y="0"/>
                  </a:moveTo>
                  <a:lnTo>
                    <a:pt x="24896" y="470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5670" y="5153875"/>
            <a:ext cx="217017" cy="21930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490288" y="5170423"/>
            <a:ext cx="187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mbria Math"/>
                <a:cs typeface="Cambria Math"/>
              </a:rPr>
              <a:t>𝑥</a:t>
            </a:r>
            <a:r>
              <a:rPr sz="1050" baseline="-11904" dirty="0">
                <a:latin typeface="Cambria Math"/>
                <a:cs typeface="Cambria Math"/>
              </a:rPr>
              <a:t>2</a:t>
            </a:r>
            <a:endParaRPr sz="1050" baseline="-11904">
              <a:latin typeface="Cambria Math"/>
              <a:cs typeface="Cambria Math"/>
            </a:endParaRPr>
          </a:p>
        </p:txBody>
      </p:sp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75670" y="5450522"/>
            <a:ext cx="217017" cy="219316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474514" y="5466079"/>
            <a:ext cx="219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mbria Math"/>
                <a:cs typeface="Cambria Math"/>
              </a:rPr>
              <a:t>𝑥</a:t>
            </a:r>
            <a:r>
              <a:rPr sz="1050" spc="37" baseline="-15873" dirty="0">
                <a:latin typeface="Cambria Math"/>
                <a:cs typeface="Cambria Math"/>
              </a:rPr>
              <a:t>𝑚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75670" y="4857216"/>
            <a:ext cx="217017" cy="21930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4491621" y="4871720"/>
            <a:ext cx="184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mbria Math"/>
                <a:cs typeface="Cambria Math"/>
              </a:rPr>
              <a:t>𝑥</a:t>
            </a:r>
            <a:r>
              <a:rPr sz="1050" spc="-15" baseline="-15873" dirty="0">
                <a:latin typeface="Cambria Math"/>
                <a:cs typeface="Cambria Math"/>
              </a:rPr>
              <a:t>1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4618" y="5301081"/>
            <a:ext cx="217017" cy="219316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847105" y="5350255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44" baseline="12345" dirty="0">
                <a:latin typeface="Cambria Math"/>
                <a:cs typeface="Cambria Math"/>
              </a:rPr>
              <a:t>𝑧</a:t>
            </a:r>
            <a:r>
              <a:rPr sz="700" spc="-30" dirty="0">
                <a:latin typeface="Cambria Math"/>
                <a:cs typeface="Cambria Math"/>
              </a:rPr>
              <a:t>𝑘,+</a:t>
            </a:r>
            <a:endParaRPr sz="700">
              <a:latin typeface="Cambria Math"/>
              <a:cs typeface="Cambria Math"/>
            </a:endParaRPr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4618" y="5006657"/>
            <a:ext cx="217017" cy="219316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5847105" y="5054600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aseline="9259" dirty="0">
                <a:latin typeface="Cambria Math"/>
                <a:cs typeface="Cambria Math"/>
              </a:rPr>
              <a:t>𝑧</a:t>
            </a:r>
            <a:r>
              <a:rPr sz="700" dirty="0">
                <a:latin typeface="Cambria Math"/>
                <a:cs typeface="Cambria Math"/>
              </a:rPr>
              <a:t>𝑘,2</a:t>
            </a:r>
            <a:endParaRPr sz="700">
              <a:latin typeface="Cambria Math"/>
              <a:cs typeface="Cambria Math"/>
            </a:endParaRPr>
          </a:p>
        </p:txBody>
      </p:sp>
      <p:pic>
        <p:nvPicPr>
          <p:cNvPr id="58" name="object 5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2154" y="5301081"/>
            <a:ext cx="217017" cy="219316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7183640" y="5316728"/>
            <a:ext cx="187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15" dirty="0">
                <a:latin typeface="Cambria Math"/>
                <a:cs typeface="Cambria Math"/>
              </a:rPr>
              <a:t>𝑦&amp;</a:t>
            </a:r>
            <a:r>
              <a:rPr sz="1050" spc="-322" baseline="-15873" dirty="0">
                <a:latin typeface="Cambria Math"/>
                <a:cs typeface="Cambria Math"/>
              </a:rPr>
              <a:t>2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2154" y="5006657"/>
            <a:ext cx="217017" cy="219316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184973" y="5021071"/>
            <a:ext cx="185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25" dirty="0">
                <a:latin typeface="Cambria Math"/>
                <a:cs typeface="Cambria Math"/>
              </a:rPr>
              <a:t>𝑦&amp;</a:t>
            </a:r>
            <a:r>
              <a:rPr sz="1050" spc="-337" baseline="-15873" dirty="0">
                <a:latin typeface="Cambria Math"/>
                <a:cs typeface="Cambria Math"/>
              </a:rPr>
              <a:t>1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64618" y="4709414"/>
            <a:ext cx="217017" cy="219303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847105" y="4758944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aseline="12345" dirty="0">
                <a:latin typeface="Cambria Math"/>
                <a:cs typeface="Cambria Math"/>
              </a:rPr>
              <a:t>𝑧</a:t>
            </a:r>
            <a:r>
              <a:rPr sz="700" dirty="0">
                <a:latin typeface="Cambria Math"/>
                <a:cs typeface="Cambria Math"/>
              </a:rPr>
              <a:t>𝑘,1</a:t>
            </a:r>
            <a:endParaRPr sz="700">
              <a:latin typeface="Cambria Math"/>
              <a:cs typeface="Cambria Math"/>
            </a:endParaRPr>
          </a:p>
        </p:txBody>
      </p:sp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4618" y="5595511"/>
            <a:ext cx="217017" cy="219311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5819990" y="5639816"/>
            <a:ext cx="2946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15" baseline="9259" dirty="0">
                <a:latin typeface="Cambria Math"/>
                <a:cs typeface="Cambria Math"/>
              </a:rPr>
              <a:t>𝑧</a:t>
            </a:r>
            <a:r>
              <a:rPr sz="700" spc="10" dirty="0">
                <a:latin typeface="Cambria Math"/>
                <a:cs typeface="Cambria Math"/>
              </a:rPr>
              <a:t>𝑘,𝑑</a:t>
            </a:r>
            <a:r>
              <a:rPr sz="750" spc="15" baseline="-16666" dirty="0">
                <a:latin typeface="Cambria Math"/>
                <a:cs typeface="Cambria Math"/>
              </a:rPr>
              <a:t>𝑘</a:t>
            </a:r>
            <a:endParaRPr sz="750" baseline="-16666">
              <a:latin typeface="Cambria Math"/>
              <a:cs typeface="Cambria Math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48465" y="5146928"/>
            <a:ext cx="231246" cy="23201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66535" y="5146928"/>
            <a:ext cx="231246" cy="23201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78472" y="5146928"/>
            <a:ext cx="231246" cy="23201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65903" y="5146928"/>
            <a:ext cx="231246" cy="232011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5185384" y="5161788"/>
            <a:ext cx="177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⋯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549885" y="5161788"/>
            <a:ext cx="177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⋯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4412" y="3025141"/>
            <a:ext cx="25438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Que</a:t>
            </a:r>
            <a:r>
              <a:rPr spc="-10" dirty="0">
                <a:solidFill>
                  <a:srgbClr val="FFFFFF"/>
                </a:solidFill>
              </a:rPr>
              <a:t>s</a:t>
            </a:r>
            <a:r>
              <a:rPr spc="-5" dirty="0">
                <a:solidFill>
                  <a:srgbClr val="FFFFFF"/>
                </a:solidFill>
              </a:rPr>
              <a:t>tio</a:t>
            </a:r>
            <a:r>
              <a:rPr dirty="0">
                <a:solidFill>
                  <a:srgbClr val="FFFFFF"/>
                </a:solidFill>
              </a:rPr>
              <a:t>n</a:t>
            </a:r>
            <a:r>
              <a:rPr spc="-10" dirty="0">
                <a:solidFill>
                  <a:srgbClr val="FFFFFF"/>
                </a:solidFill>
              </a:rPr>
              <a:t>s</a:t>
            </a:r>
            <a:r>
              <a:rPr dirty="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1856" y="4495800"/>
            <a:ext cx="2907792" cy="19385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60828" y="2582739"/>
            <a:ext cx="2419350" cy="579120"/>
            <a:chOff x="8560828" y="2582739"/>
            <a:chExt cx="2419350" cy="579120"/>
          </a:xfrm>
        </p:grpSpPr>
        <p:sp>
          <p:nvSpPr>
            <p:cNvPr id="4" name="object 4"/>
            <p:cNvSpPr/>
            <p:nvPr/>
          </p:nvSpPr>
          <p:spPr>
            <a:xfrm>
              <a:off x="8560828" y="2582739"/>
              <a:ext cx="265430" cy="579120"/>
            </a:xfrm>
            <a:custGeom>
              <a:avLst/>
              <a:gdLst/>
              <a:ahLst/>
              <a:cxnLst/>
              <a:rect l="l" t="t" r="r" b="b"/>
              <a:pathLst>
                <a:path w="265429" h="579119">
                  <a:moveTo>
                    <a:pt x="265043" y="0"/>
                  </a:moveTo>
                  <a:lnTo>
                    <a:pt x="0" y="0"/>
                  </a:lnTo>
                  <a:lnTo>
                    <a:pt x="0" y="578570"/>
                  </a:lnTo>
                  <a:lnTo>
                    <a:pt x="265043" y="578570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9090" y="2710599"/>
              <a:ext cx="2150745" cy="429895"/>
            </a:xfrm>
            <a:custGeom>
              <a:avLst/>
              <a:gdLst/>
              <a:ahLst/>
              <a:cxnLst/>
              <a:rect l="l" t="t" r="r" b="b"/>
              <a:pathLst>
                <a:path w="2150745" h="429894">
                  <a:moveTo>
                    <a:pt x="2037778" y="0"/>
                  </a:moveTo>
                  <a:lnTo>
                    <a:pt x="2033435" y="14236"/>
                  </a:lnTo>
                  <a:lnTo>
                    <a:pt x="2053171" y="24473"/>
                  </a:lnTo>
                  <a:lnTo>
                    <a:pt x="2070355" y="39374"/>
                  </a:lnTo>
                  <a:lnTo>
                    <a:pt x="2097074" y="83172"/>
                  </a:lnTo>
                  <a:lnTo>
                    <a:pt x="2113283" y="142684"/>
                  </a:lnTo>
                  <a:lnTo>
                    <a:pt x="2118690" y="214960"/>
                  </a:lnTo>
                  <a:lnTo>
                    <a:pt x="2117338" y="252612"/>
                  </a:lnTo>
                  <a:lnTo>
                    <a:pt x="2106527" y="318373"/>
                  </a:lnTo>
                  <a:lnTo>
                    <a:pt x="2084989" y="370679"/>
                  </a:lnTo>
                  <a:lnTo>
                    <a:pt x="2053171" y="405103"/>
                  </a:lnTo>
                  <a:lnTo>
                    <a:pt x="2033435" y="415328"/>
                  </a:lnTo>
                  <a:lnTo>
                    <a:pt x="2037778" y="429564"/>
                  </a:lnTo>
                  <a:lnTo>
                    <a:pt x="2085741" y="404001"/>
                  </a:lnTo>
                  <a:lnTo>
                    <a:pt x="2121293" y="355777"/>
                  </a:lnTo>
                  <a:lnTo>
                    <a:pt x="2143296" y="290752"/>
                  </a:lnTo>
                  <a:lnTo>
                    <a:pt x="2150630" y="214782"/>
                  </a:lnTo>
                  <a:lnTo>
                    <a:pt x="2148797" y="175437"/>
                  </a:lnTo>
                  <a:lnTo>
                    <a:pt x="2134128" y="104943"/>
                  </a:lnTo>
                  <a:lnTo>
                    <a:pt x="2105070" y="46850"/>
                  </a:lnTo>
                  <a:lnTo>
                    <a:pt x="2063309" y="9954"/>
                  </a:lnTo>
                  <a:lnTo>
                    <a:pt x="2037778" y="0"/>
                  </a:lnTo>
                  <a:close/>
                </a:path>
                <a:path w="2150745" h="429894">
                  <a:moveTo>
                    <a:pt x="112864" y="0"/>
                  </a:moveTo>
                  <a:lnTo>
                    <a:pt x="64897" y="25569"/>
                  </a:lnTo>
                  <a:lnTo>
                    <a:pt x="29349" y="73799"/>
                  </a:lnTo>
                  <a:lnTo>
                    <a:pt x="7335" y="138823"/>
                  </a:lnTo>
                  <a:lnTo>
                    <a:pt x="0" y="214782"/>
                  </a:lnTo>
                  <a:lnTo>
                    <a:pt x="1833" y="254134"/>
                  </a:lnTo>
                  <a:lnTo>
                    <a:pt x="16507" y="324633"/>
                  </a:lnTo>
                  <a:lnTo>
                    <a:pt x="45570" y="382721"/>
                  </a:lnTo>
                  <a:lnTo>
                    <a:pt x="87328" y="419616"/>
                  </a:lnTo>
                  <a:lnTo>
                    <a:pt x="112864" y="429564"/>
                  </a:lnTo>
                  <a:lnTo>
                    <a:pt x="117208" y="415328"/>
                  </a:lnTo>
                  <a:lnTo>
                    <a:pt x="97472" y="405103"/>
                  </a:lnTo>
                  <a:lnTo>
                    <a:pt x="80287" y="390220"/>
                  </a:lnTo>
                  <a:lnTo>
                    <a:pt x="53568" y="346481"/>
                  </a:lnTo>
                  <a:lnTo>
                    <a:pt x="37355" y="287083"/>
                  </a:lnTo>
                  <a:lnTo>
                    <a:pt x="31959" y="214782"/>
                  </a:lnTo>
                  <a:lnTo>
                    <a:pt x="33303" y="177226"/>
                  </a:lnTo>
                  <a:lnTo>
                    <a:pt x="44110" y="111332"/>
                  </a:lnTo>
                  <a:lnTo>
                    <a:pt x="65653" y="58940"/>
                  </a:lnTo>
                  <a:lnTo>
                    <a:pt x="97472" y="24473"/>
                  </a:lnTo>
                  <a:lnTo>
                    <a:pt x="117208" y="14236"/>
                  </a:lnTo>
                  <a:lnTo>
                    <a:pt x="112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634998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86" y="865784"/>
                </a:lnTo>
                <a:lnTo>
                  <a:pt x="13754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34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40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</a:t>
            </a:r>
            <a:r>
              <a:rPr sz="2000" spc="-80" dirty="0">
                <a:latin typeface="Gill Sans MT"/>
                <a:cs typeface="Gill Sans MT"/>
              </a:rPr>
              <a:t>n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Gill Sans MT"/>
                <a:cs typeface="Gill Sans MT"/>
              </a:rPr>
              <a:t>Weights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ill Sans MT"/>
                <a:cs typeface="Gill Sans MT"/>
              </a:rPr>
              <a:t>Su</a:t>
            </a:r>
            <a:r>
              <a:rPr sz="2000" dirty="0">
                <a:latin typeface="Gill Sans MT"/>
                <a:cs typeface="Gill Sans MT"/>
              </a:rPr>
              <a:t>m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Non-Linearity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0488" y="4050283"/>
            <a:ext cx="19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4221" y="4159503"/>
            <a:ext cx="180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2418" y="3010915"/>
            <a:ext cx="33274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mbria Math"/>
                <a:cs typeface="Cambria Math"/>
              </a:rPr>
              <a:t>𝑤</a:t>
            </a:r>
            <a:r>
              <a:rPr sz="1950" spc="-60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014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82418" y="2431796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latin typeface="Cambria Math"/>
                <a:cs typeface="Cambria Math"/>
              </a:rPr>
              <a:t>𝑤</a:t>
            </a:r>
            <a:r>
              <a:rPr sz="1950" spc="-352" baseline="-14957" dirty="0">
                <a:latin typeface="Cambria Math"/>
                <a:cs typeface="Cambria Math"/>
              </a:rPr>
              <a:t>%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0616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Cambria Math"/>
                <a:cs typeface="Cambria Math"/>
              </a:rPr>
              <a:t>𝑥</a:t>
            </a:r>
            <a:r>
              <a:rPr sz="2250" spc="60" baseline="-14814" dirty="0">
                <a:latin typeface="Cambria Math"/>
                <a:cs typeface="Cambria Math"/>
              </a:rPr>
              <a:t>$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6484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 Math"/>
                <a:cs typeface="Cambria Math"/>
              </a:rPr>
              <a:t>𝑥</a:t>
            </a:r>
            <a:r>
              <a:rPr sz="2250" spc="89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3568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043934" y="3306343"/>
            <a:ext cx="2448560" cy="640080"/>
            <a:chOff x="4043934" y="3306343"/>
            <a:chExt cx="2448560" cy="640080"/>
          </a:xfrm>
        </p:grpSpPr>
        <p:sp>
          <p:nvSpPr>
            <p:cNvPr id="27" name="object 27"/>
            <p:cNvSpPr/>
            <p:nvPr/>
          </p:nvSpPr>
          <p:spPr>
            <a:xfrm>
              <a:off x="4043934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23" y="0"/>
                  </a:moveTo>
                  <a:lnTo>
                    <a:pt x="441054" y="38103"/>
                  </a:lnTo>
                  <a:lnTo>
                    <a:pt x="460108" y="38188"/>
                  </a:lnTo>
                  <a:lnTo>
                    <a:pt x="459930" y="76288"/>
                  </a:lnTo>
                  <a:lnTo>
                    <a:pt x="440884" y="76288"/>
                  </a:ln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517780" y="76203"/>
                  </a:lnTo>
                  <a:lnTo>
                    <a:pt x="555269" y="57670"/>
                  </a:lnTo>
                  <a:lnTo>
                    <a:pt x="441223" y="0"/>
                  </a:lnTo>
                  <a:close/>
                </a:path>
                <a:path w="555625" h="114300">
                  <a:moveTo>
                    <a:pt x="441054" y="38103"/>
                  </a:moveTo>
                  <a:lnTo>
                    <a:pt x="440884" y="76203"/>
                  </a:lnTo>
                  <a:lnTo>
                    <a:pt x="459930" y="76288"/>
                  </a:lnTo>
                  <a:lnTo>
                    <a:pt x="460108" y="38188"/>
                  </a:lnTo>
                  <a:lnTo>
                    <a:pt x="441054" y="38103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0" y="74218"/>
                  </a:lnTo>
                  <a:lnTo>
                    <a:pt x="440884" y="76203"/>
                  </a:lnTo>
                  <a:lnTo>
                    <a:pt x="441054" y="38103"/>
                  </a:lnTo>
                  <a:lnTo>
                    <a:pt x="165" y="3611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37772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741" y="38094"/>
                  </a:lnTo>
                  <a:lnTo>
                    <a:pt x="490778" y="38379"/>
                  </a:lnTo>
                  <a:lnTo>
                    <a:pt x="490207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07" y="76479"/>
                  </a:lnTo>
                  <a:lnTo>
                    <a:pt x="471169" y="76193"/>
                  </a:lnTo>
                  <a:lnTo>
                    <a:pt x="549717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169" y="76193"/>
                  </a:lnTo>
                  <a:lnTo>
                    <a:pt x="490207" y="76479"/>
                  </a:lnTo>
                  <a:lnTo>
                    <a:pt x="490778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58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41" y="38094"/>
                  </a:lnTo>
                  <a:lnTo>
                    <a:pt x="558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51855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057023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60" dirty="0">
                <a:latin typeface="Cambria Math"/>
                <a:cs typeface="Cambria Math"/>
              </a:rPr>
              <a:t>𝑦</a:t>
            </a:r>
            <a:r>
              <a:rPr sz="2000" spc="-2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Gill Sans MT"/>
                <a:cs typeface="Gill Sans MT"/>
              </a:rPr>
              <a:t>O</a:t>
            </a:r>
            <a:r>
              <a:rPr sz="2000" spc="-20" dirty="0">
                <a:latin typeface="Gill Sans MT"/>
                <a:cs typeface="Gill Sans MT"/>
              </a:rPr>
              <a:t>u</a:t>
            </a:r>
            <a:r>
              <a:rPr sz="2000" spc="-70" dirty="0">
                <a:latin typeface="Gill Sans MT"/>
                <a:cs typeface="Gill Sans MT"/>
              </a:rPr>
              <a:t>t</a:t>
            </a:r>
            <a:r>
              <a:rPr sz="2000" spc="20" dirty="0">
                <a:latin typeface="Gill Sans MT"/>
                <a:cs typeface="Gill Sans MT"/>
              </a:rPr>
              <a:t>p</a:t>
            </a:r>
            <a:r>
              <a:rPr sz="2000" spc="-30" dirty="0">
                <a:latin typeface="Gill Sans MT"/>
                <a:cs typeface="Gill Sans MT"/>
              </a:rPr>
              <a:t>u</a:t>
            </a:r>
            <a:r>
              <a:rPr sz="2000" spc="-65" dirty="0">
                <a:latin typeface="Gill Sans MT"/>
                <a:cs typeface="Gill Sans MT"/>
              </a:rPr>
              <a:t>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120" dirty="0"/>
              <a:t>P</a:t>
            </a:r>
            <a:r>
              <a:rPr dirty="0"/>
              <a:t>e</a:t>
            </a:r>
            <a:r>
              <a:rPr spc="-114" dirty="0"/>
              <a:t>r</a:t>
            </a:r>
            <a:r>
              <a:rPr spc="-5" dirty="0"/>
              <a:t>c</a:t>
            </a:r>
            <a:r>
              <a:rPr dirty="0"/>
              <a:t>ep</a:t>
            </a:r>
            <a:r>
              <a:rPr spc="-5" dirty="0"/>
              <a:t>t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n:</a:t>
            </a:r>
            <a:r>
              <a:rPr spc="-440" dirty="0"/>
              <a:t> </a:t>
            </a:r>
            <a:r>
              <a:rPr spc="-70" dirty="0"/>
              <a:t>F</a:t>
            </a:r>
            <a:r>
              <a:rPr spc="-5" dirty="0"/>
              <a:t>orwa</a:t>
            </a:r>
            <a:r>
              <a:rPr spc="-75" dirty="0"/>
              <a:t>r</a:t>
            </a:r>
            <a:r>
              <a:rPr dirty="0"/>
              <a:t>d</a:t>
            </a:r>
            <a:r>
              <a:rPr spc="-5" dirty="0"/>
              <a:t> </a:t>
            </a:r>
            <a:r>
              <a:rPr spc="-10" dirty="0"/>
              <a:t>P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p</a:t>
            </a:r>
            <a:r>
              <a:rPr spc="-5" dirty="0"/>
              <a:t>agatio</a:t>
            </a:r>
            <a:r>
              <a:rPr dirty="0"/>
              <a:t>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740180" y="1771395"/>
            <a:ext cx="3256915" cy="191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Gill Sans MT"/>
                <a:cs typeface="Gill Sans MT"/>
              </a:rPr>
              <a:t>Activation</a:t>
            </a:r>
            <a:r>
              <a:rPr sz="2800" spc="-15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Functions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Gill Sans MT"/>
              <a:cs typeface="Gill Sans MT"/>
            </a:endParaRPr>
          </a:p>
          <a:p>
            <a:pPr marL="67945">
              <a:lnSpc>
                <a:spcPct val="100000"/>
              </a:lnSpc>
              <a:tabLst>
                <a:tab pos="394335" algn="l"/>
                <a:tab pos="796290" algn="l"/>
                <a:tab pos="1332865" algn="l"/>
              </a:tabLst>
            </a:pPr>
            <a:r>
              <a:rPr sz="2400" spc="-1030" dirty="0">
                <a:latin typeface="Cambria Math"/>
                <a:cs typeface="Cambria Math"/>
              </a:rPr>
              <a:t>𝑦</a:t>
            </a:r>
            <a:r>
              <a:rPr sz="2400" spc="-25" dirty="0">
                <a:latin typeface="Cambria Math"/>
                <a:cs typeface="Cambria Math"/>
              </a:rPr>
              <a:t>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=	𝑔	</a:t>
            </a:r>
            <a:r>
              <a:rPr sz="2800" spc="210" dirty="0">
                <a:latin typeface="Cambria Math"/>
                <a:cs typeface="Cambria Math"/>
              </a:rPr>
              <a:t>𝑤</a:t>
            </a:r>
            <a:r>
              <a:rPr sz="3000" spc="-937" baseline="-13888" dirty="0">
                <a:latin typeface="Cambria Math"/>
                <a:cs typeface="Cambria Math"/>
              </a:rPr>
              <a:t>%</a:t>
            </a:r>
            <a:r>
              <a:rPr sz="3000" spc="-142" baseline="-13888" dirty="0">
                <a:latin typeface="Cambria Math"/>
                <a:cs typeface="Cambria Math"/>
              </a:rPr>
              <a:t> </a:t>
            </a:r>
            <a:r>
              <a:rPr sz="2800" spc="295" dirty="0">
                <a:latin typeface="Cambria Math"/>
                <a:cs typeface="Cambria Math"/>
              </a:rPr>
              <a:t>+</a:t>
            </a:r>
            <a:r>
              <a:rPr sz="2800" spc="500" dirty="0">
                <a:latin typeface="Cambria Math"/>
                <a:cs typeface="Cambria Math"/>
              </a:rPr>
              <a:t>𝑋</a:t>
            </a:r>
            <a:r>
              <a:rPr sz="3000" spc="89" baseline="23611" dirty="0">
                <a:latin typeface="Cambria Math"/>
                <a:cs typeface="Cambria Math"/>
              </a:rPr>
              <a:t>𝑇</a:t>
            </a:r>
            <a:r>
              <a:rPr sz="3000" spc="-75" baseline="23611" dirty="0">
                <a:latin typeface="Cambria Math"/>
                <a:cs typeface="Cambria Math"/>
              </a:rPr>
              <a:t> </a:t>
            </a:r>
            <a:r>
              <a:rPr sz="2800" spc="1200" dirty="0">
                <a:latin typeface="Cambria Math"/>
                <a:cs typeface="Cambria Math"/>
              </a:rPr>
              <a:t>0</a:t>
            </a:r>
            <a:endParaRPr sz="2800">
              <a:latin typeface="Cambria Math"/>
              <a:cs typeface="Cambria Math"/>
            </a:endParaRPr>
          </a:p>
          <a:p>
            <a:pPr marL="323850" indent="-285750">
              <a:lnSpc>
                <a:spcPct val="100000"/>
              </a:lnSpc>
              <a:spcBef>
                <a:spcPts val="2510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1800" spc="-25" dirty="0">
                <a:latin typeface="Gill Sans MT"/>
                <a:cs typeface="Gill Sans MT"/>
              </a:rPr>
              <a:t>E</a:t>
            </a:r>
            <a:r>
              <a:rPr sz="1800" spc="-35" dirty="0">
                <a:latin typeface="Gill Sans MT"/>
                <a:cs typeface="Gill Sans MT"/>
              </a:rPr>
              <a:t>x</a:t>
            </a:r>
            <a:r>
              <a:rPr sz="1800" spc="-10" dirty="0">
                <a:latin typeface="Gill Sans MT"/>
                <a:cs typeface="Gill Sans MT"/>
              </a:rPr>
              <a:t>a</a:t>
            </a:r>
            <a:r>
              <a:rPr sz="1800" dirty="0">
                <a:latin typeface="Gill Sans MT"/>
                <a:cs typeface="Gill Sans MT"/>
              </a:rPr>
              <a:t>m</a:t>
            </a:r>
            <a:r>
              <a:rPr sz="1800" spc="10" dirty="0">
                <a:latin typeface="Gill Sans MT"/>
                <a:cs typeface="Gill Sans MT"/>
              </a:rPr>
              <a:t>p</a:t>
            </a:r>
            <a:r>
              <a:rPr sz="1800" spc="-65" dirty="0">
                <a:latin typeface="Gill Sans MT"/>
                <a:cs typeface="Gill Sans MT"/>
              </a:rPr>
              <a:t>l</a:t>
            </a:r>
            <a:r>
              <a:rPr sz="1800" dirty="0">
                <a:latin typeface="Gill Sans MT"/>
                <a:cs typeface="Gill Sans MT"/>
              </a:rPr>
              <a:t>e</a:t>
            </a:r>
            <a:r>
              <a:rPr sz="1800" spc="-80" dirty="0">
                <a:latin typeface="Gill Sans MT"/>
                <a:cs typeface="Gill Sans MT"/>
              </a:rPr>
              <a:t>:</a:t>
            </a:r>
            <a:r>
              <a:rPr sz="1800" spc="-155" dirty="0">
                <a:latin typeface="Gill Sans MT"/>
                <a:cs typeface="Gill Sans MT"/>
              </a:rPr>
              <a:t> </a:t>
            </a:r>
            <a:r>
              <a:rPr sz="1800" spc="-60" dirty="0">
                <a:latin typeface="Gill Sans MT"/>
                <a:cs typeface="Gill Sans MT"/>
              </a:rPr>
              <a:t>s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10" dirty="0">
                <a:latin typeface="Gill Sans MT"/>
                <a:cs typeface="Gill Sans MT"/>
              </a:rPr>
              <a:t>g</a:t>
            </a:r>
            <a:r>
              <a:rPr sz="1800" dirty="0">
                <a:latin typeface="Gill Sans MT"/>
                <a:cs typeface="Gill Sans MT"/>
              </a:rPr>
              <a:t>m</a:t>
            </a:r>
            <a:r>
              <a:rPr sz="1800" spc="-20" dirty="0">
                <a:latin typeface="Gill Sans MT"/>
                <a:cs typeface="Gill Sans MT"/>
              </a:rPr>
              <a:t>o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dirty="0">
                <a:latin typeface="Gill Sans MT"/>
                <a:cs typeface="Gill Sans MT"/>
              </a:rPr>
              <a:t>d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fun</a:t>
            </a:r>
            <a:r>
              <a:rPr sz="1800" spc="-30" dirty="0">
                <a:latin typeface="Gill Sans MT"/>
                <a:cs typeface="Gill Sans MT"/>
              </a:rPr>
              <a:t>c</a:t>
            </a:r>
            <a:r>
              <a:rPr sz="1800" spc="-70" dirty="0">
                <a:latin typeface="Gill Sans MT"/>
                <a:cs typeface="Gill Sans MT"/>
              </a:rPr>
              <a:t>t</a:t>
            </a:r>
            <a:r>
              <a:rPr sz="1800" spc="-65" dirty="0">
                <a:latin typeface="Gill Sans MT"/>
                <a:cs typeface="Gill Sans MT"/>
              </a:rPr>
              <a:t>i</a:t>
            </a:r>
            <a:r>
              <a:rPr sz="1800" spc="-20" dirty="0">
                <a:latin typeface="Gill Sans MT"/>
                <a:cs typeface="Gill Sans MT"/>
              </a:rPr>
              <a:t>on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01101" y="4036288"/>
            <a:ext cx="302895" cy="212090"/>
          </a:xfrm>
          <a:custGeom>
            <a:avLst/>
            <a:gdLst/>
            <a:ahLst/>
            <a:cxnLst/>
            <a:rect l="l" t="t" r="r" b="b"/>
            <a:pathLst>
              <a:path w="302895" h="212089">
                <a:moveTo>
                  <a:pt x="235191" y="0"/>
                </a:moveTo>
                <a:lnTo>
                  <a:pt x="232181" y="8597"/>
                </a:lnTo>
                <a:lnTo>
                  <a:pt x="244438" y="13915"/>
                </a:lnTo>
                <a:lnTo>
                  <a:pt x="254977" y="21277"/>
                </a:lnTo>
                <a:lnTo>
                  <a:pt x="276383" y="55414"/>
                </a:lnTo>
                <a:lnTo>
                  <a:pt x="283413" y="104813"/>
                </a:lnTo>
                <a:lnTo>
                  <a:pt x="282627" y="123489"/>
                </a:lnTo>
                <a:lnTo>
                  <a:pt x="270852" y="169214"/>
                </a:lnTo>
                <a:lnTo>
                  <a:pt x="244579" y="197805"/>
                </a:lnTo>
                <a:lnTo>
                  <a:pt x="232511" y="203149"/>
                </a:lnTo>
                <a:lnTo>
                  <a:pt x="235191" y="211747"/>
                </a:lnTo>
                <a:lnTo>
                  <a:pt x="275644" y="187710"/>
                </a:lnTo>
                <a:lnTo>
                  <a:pt x="298369" y="143335"/>
                </a:lnTo>
                <a:lnTo>
                  <a:pt x="302717" y="105930"/>
                </a:lnTo>
                <a:lnTo>
                  <a:pt x="301626" y="86520"/>
                </a:lnTo>
                <a:lnTo>
                  <a:pt x="285254" y="37109"/>
                </a:lnTo>
                <a:lnTo>
                  <a:pt x="250543" y="5541"/>
                </a:lnTo>
                <a:lnTo>
                  <a:pt x="235191" y="0"/>
                </a:lnTo>
                <a:close/>
              </a:path>
              <a:path w="302895" h="212089">
                <a:moveTo>
                  <a:pt x="67525" y="0"/>
                </a:moveTo>
                <a:lnTo>
                  <a:pt x="27142" y="24095"/>
                </a:lnTo>
                <a:lnTo>
                  <a:pt x="4364" y="68581"/>
                </a:lnTo>
                <a:lnTo>
                  <a:pt x="0" y="105930"/>
                </a:lnTo>
                <a:lnTo>
                  <a:pt x="1088" y="125383"/>
                </a:lnTo>
                <a:lnTo>
                  <a:pt x="17411" y="174739"/>
                </a:lnTo>
                <a:lnTo>
                  <a:pt x="52128" y="206212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5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51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57589" y="4036288"/>
            <a:ext cx="302895" cy="212090"/>
          </a:xfrm>
          <a:custGeom>
            <a:avLst/>
            <a:gdLst/>
            <a:ahLst/>
            <a:cxnLst/>
            <a:rect l="l" t="t" r="r" b="b"/>
            <a:pathLst>
              <a:path w="302895" h="212089">
                <a:moveTo>
                  <a:pt x="235191" y="0"/>
                </a:moveTo>
                <a:lnTo>
                  <a:pt x="232181" y="8597"/>
                </a:lnTo>
                <a:lnTo>
                  <a:pt x="244438" y="13915"/>
                </a:lnTo>
                <a:lnTo>
                  <a:pt x="254977" y="21277"/>
                </a:lnTo>
                <a:lnTo>
                  <a:pt x="276383" y="55414"/>
                </a:lnTo>
                <a:lnTo>
                  <a:pt x="283413" y="104813"/>
                </a:lnTo>
                <a:lnTo>
                  <a:pt x="282627" y="123489"/>
                </a:lnTo>
                <a:lnTo>
                  <a:pt x="270852" y="169214"/>
                </a:lnTo>
                <a:lnTo>
                  <a:pt x="244579" y="197805"/>
                </a:lnTo>
                <a:lnTo>
                  <a:pt x="232511" y="203149"/>
                </a:lnTo>
                <a:lnTo>
                  <a:pt x="235191" y="211747"/>
                </a:lnTo>
                <a:lnTo>
                  <a:pt x="275644" y="187710"/>
                </a:lnTo>
                <a:lnTo>
                  <a:pt x="298364" y="143335"/>
                </a:lnTo>
                <a:lnTo>
                  <a:pt x="302717" y="105930"/>
                </a:lnTo>
                <a:lnTo>
                  <a:pt x="301626" y="86520"/>
                </a:lnTo>
                <a:lnTo>
                  <a:pt x="285254" y="37109"/>
                </a:lnTo>
                <a:lnTo>
                  <a:pt x="250543" y="5541"/>
                </a:lnTo>
                <a:lnTo>
                  <a:pt x="235191" y="0"/>
                </a:lnTo>
                <a:close/>
              </a:path>
              <a:path w="302895" h="212089">
                <a:moveTo>
                  <a:pt x="67525" y="0"/>
                </a:moveTo>
                <a:lnTo>
                  <a:pt x="27142" y="24095"/>
                </a:lnTo>
                <a:lnTo>
                  <a:pt x="4364" y="68581"/>
                </a:lnTo>
                <a:lnTo>
                  <a:pt x="0" y="105930"/>
                </a:lnTo>
                <a:lnTo>
                  <a:pt x="1088" y="125383"/>
                </a:lnTo>
                <a:lnTo>
                  <a:pt x="17411" y="174739"/>
                </a:lnTo>
                <a:lnTo>
                  <a:pt x="52133" y="206212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5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51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086572" y="3964940"/>
            <a:ext cx="1640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25" algn="l"/>
                <a:tab pos="600710" algn="l"/>
                <a:tab pos="1145540" algn="l"/>
                <a:tab pos="1456690" algn="l"/>
              </a:tabLst>
            </a:pPr>
            <a:r>
              <a:rPr sz="1800" dirty="0">
                <a:latin typeface="Cambria Math"/>
                <a:cs typeface="Cambria Math"/>
              </a:rPr>
              <a:t>𝑔	𝑧	= 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𝜎	𝑧	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818598" y="4131221"/>
            <a:ext cx="914400" cy="12700"/>
          </a:xfrm>
          <a:custGeom>
            <a:avLst/>
            <a:gdLst/>
            <a:ahLst/>
            <a:cxnLst/>
            <a:rect l="l" t="t" r="r" b="b"/>
            <a:pathLst>
              <a:path w="914400" h="12700">
                <a:moveTo>
                  <a:pt x="914400" y="0"/>
                </a:moveTo>
                <a:lnTo>
                  <a:pt x="0" y="0"/>
                </a:lnTo>
                <a:lnTo>
                  <a:pt x="0" y="12700"/>
                </a:lnTo>
                <a:lnTo>
                  <a:pt x="914400" y="127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180484" y="379425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778847" y="4120388"/>
            <a:ext cx="95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 </a:t>
            </a:r>
            <a:r>
              <a:rPr sz="1800" spc="-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</a:t>
            </a:r>
            <a:r>
              <a:rPr sz="1800" spc="-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𝑒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950" spc="442" baseline="23504" dirty="0">
                <a:latin typeface="Cambria Math"/>
                <a:cs typeface="Cambria Math"/>
              </a:rPr>
              <a:t>–</a:t>
            </a:r>
            <a:r>
              <a:rPr sz="1950" spc="-97" baseline="23504" dirty="0">
                <a:latin typeface="Cambria Math"/>
                <a:cs typeface="Cambria Math"/>
              </a:rPr>
              <a:t> </a:t>
            </a:r>
            <a:r>
              <a:rPr sz="1950" spc="179" baseline="23504" dirty="0">
                <a:latin typeface="Cambria Math"/>
                <a:cs typeface="Cambria Math"/>
              </a:rPr>
              <a:t>𝑧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36820" y="601624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05375" y="3304946"/>
            <a:ext cx="640080" cy="640080"/>
            <a:chOff x="4605375" y="3304946"/>
            <a:chExt cx="640080" cy="640080"/>
          </a:xfrm>
        </p:grpSpPr>
        <p:sp>
          <p:nvSpPr>
            <p:cNvPr id="42" name="object 4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543" y="3392423"/>
              <a:ext cx="384048" cy="463295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dt" sz="half" idx="429496729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0" dirty="0"/>
              <a:t>6.S191</a:t>
            </a:r>
            <a:r>
              <a:rPr spc="-15" dirty="0"/>
              <a:t> </a:t>
            </a:r>
            <a:r>
              <a:rPr spc="-30" dirty="0"/>
              <a:t>Introduction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spc="-10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3011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3982</Words>
  <Application>Microsoft Office PowerPoint</Application>
  <PresentationFormat>Widescreen</PresentationFormat>
  <Paragraphs>1123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Cambria Math</vt:lpstr>
      <vt:lpstr>Courier New</vt:lpstr>
      <vt:lpstr>Gill Sans MT</vt:lpstr>
      <vt:lpstr>Times New Roman</vt:lpstr>
      <vt:lpstr>Office Theme</vt:lpstr>
      <vt:lpstr>Introduction to Deep Learning</vt:lpstr>
      <vt:lpstr>The Rise of Deep Learning</vt:lpstr>
      <vt:lpstr>What is Deep Learning?</vt:lpstr>
      <vt:lpstr>Why Deep Learning?</vt:lpstr>
      <vt:lpstr>Why Now?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The Perceptron: Simplified</vt:lpstr>
      <vt:lpstr>The Perceptron: Simplified</vt:lpstr>
      <vt:lpstr>Multi Output Perceptron</vt:lpstr>
      <vt:lpstr>Single Layer Neural Network</vt:lpstr>
      <vt:lpstr>Single Layer Neural Network</vt:lpstr>
      <vt:lpstr>Multi Output Perceptron</vt:lpstr>
      <vt:lpstr>Deep Neural Network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Practice: 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Setting the Learning Rate</vt:lpstr>
      <vt:lpstr>Setting the Learning Rate</vt:lpstr>
      <vt:lpstr>How to deal with this?</vt:lpstr>
      <vt:lpstr>How to deal with this?</vt:lpstr>
      <vt:lpstr>Adaptive Learning Rates</vt:lpstr>
      <vt:lpstr>Adaptive Learning Rate Algorithms</vt:lpstr>
      <vt:lpstr>Neural Networks in Practice: 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Networks in Practice:  Overfitting</vt:lpstr>
      <vt:lpstr>The Problem of Overfitting</vt:lpstr>
      <vt:lpstr>Regularization</vt:lpstr>
      <vt:lpstr>Regularization</vt:lpstr>
      <vt:lpstr>Regularization 1: Dropout</vt:lpstr>
      <vt:lpstr>Regularization 1: Dropout</vt:lpstr>
      <vt:lpstr>Regularization 1: Dropout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Core Foundation Review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Rajendra</dc:creator>
  <cp:lastModifiedBy>Dr. Rajendra Patil</cp:lastModifiedBy>
  <cp:revision>3</cp:revision>
  <dcterms:created xsi:type="dcterms:W3CDTF">2021-02-28T10:17:05Z</dcterms:created>
  <dcterms:modified xsi:type="dcterms:W3CDTF">2021-02-28T10:35:01Z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2021-02-28T00:00:00Z</vt:filetime>
  </property>
</Properties>
</file>